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0"/>
  </p:notesMasterIdLst>
  <p:sldIdLst>
    <p:sldId id="256" r:id="rId2"/>
    <p:sldId id="306" r:id="rId3"/>
    <p:sldId id="304" r:id="rId4"/>
    <p:sldId id="295" r:id="rId5"/>
    <p:sldId id="318" r:id="rId6"/>
    <p:sldId id="320" r:id="rId7"/>
    <p:sldId id="321" r:id="rId8"/>
    <p:sldId id="322" r:id="rId9"/>
    <p:sldId id="323" r:id="rId10"/>
    <p:sldId id="324" r:id="rId11"/>
    <p:sldId id="271" r:id="rId12"/>
    <p:sldId id="356" r:id="rId13"/>
    <p:sldId id="313" r:id="rId14"/>
    <p:sldId id="350" r:id="rId15"/>
    <p:sldId id="305" r:id="rId16"/>
    <p:sldId id="303" r:id="rId17"/>
    <p:sldId id="328" r:id="rId18"/>
    <p:sldId id="300" r:id="rId19"/>
    <p:sldId id="301" r:id="rId20"/>
    <p:sldId id="307" r:id="rId21"/>
    <p:sldId id="309" r:id="rId22"/>
    <p:sldId id="335" r:id="rId23"/>
    <p:sldId id="325" r:id="rId24"/>
    <p:sldId id="310" r:id="rId25"/>
    <p:sldId id="311" r:id="rId26"/>
    <p:sldId id="357" r:id="rId27"/>
    <p:sldId id="348" r:id="rId28"/>
    <p:sldId id="312" r:id="rId29"/>
    <p:sldId id="358" r:id="rId30"/>
    <p:sldId id="349" r:id="rId31"/>
    <p:sldId id="341" r:id="rId32"/>
    <p:sldId id="259" r:id="rId33"/>
    <p:sldId id="327" r:id="rId34"/>
    <p:sldId id="314" r:id="rId35"/>
    <p:sldId id="316" r:id="rId36"/>
    <p:sldId id="342" r:id="rId37"/>
    <p:sldId id="329" r:id="rId38"/>
    <p:sldId id="330" r:id="rId39"/>
    <p:sldId id="326" r:id="rId40"/>
    <p:sldId id="315" r:id="rId41"/>
    <p:sldId id="332" r:id="rId42"/>
    <p:sldId id="333" r:id="rId43"/>
    <p:sldId id="334" r:id="rId44"/>
    <p:sldId id="331" r:id="rId45"/>
    <p:sldId id="346" r:id="rId46"/>
    <p:sldId id="336" r:id="rId47"/>
    <p:sldId id="337" r:id="rId48"/>
    <p:sldId id="338" r:id="rId49"/>
    <p:sldId id="340" r:id="rId50"/>
    <p:sldId id="343" r:id="rId51"/>
    <p:sldId id="352" r:id="rId52"/>
    <p:sldId id="351" r:id="rId53"/>
    <p:sldId id="353" r:id="rId54"/>
    <p:sldId id="355" r:id="rId55"/>
    <p:sldId id="354" r:id="rId56"/>
    <p:sldId id="359" r:id="rId57"/>
    <p:sldId id="360" r:id="rId58"/>
    <p:sldId id="278"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ambria Math" panose="02040503050406030204" pitchFamily="18" charset="0"/>
      <p:regular r:id="rId65"/>
    </p:embeddedFont>
    <p:embeddedFont>
      <p:font typeface="Lato" panose="020F0502020204030203" pitchFamily="34" charset="0"/>
      <p:regular r:id="rId66"/>
      <p:bold r:id="rId67"/>
      <p:italic r:id="rId68"/>
      <p:boldItalic r:id="rId69"/>
    </p:embeddedFont>
    <p:embeddedFont>
      <p:font typeface="Lato Black" panose="020F0502020204030203" pitchFamily="34" charset="0"/>
      <p:bold r:id="rId70"/>
      <p:italic r:id="rId71"/>
      <p:boldItalic r:id="rId72"/>
    </p:embeddedFont>
    <p:embeddedFont>
      <p:font typeface="Lato Light" panose="020F0502020204030203"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8303"/>
    <a:srgbClr val="FDB24D"/>
    <a:srgbClr val="4E37F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47F57-4E65-4D5C-BD8D-B99F431FE2E5}">
  <a:tblStyle styleId="{ED647F57-4E65-4D5C-BD8D-B99F431FE2E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4126750-F4D9-4240-9BF7-E8CFDC3FD6C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78752" autoAdjust="0"/>
  </p:normalViewPr>
  <p:slideViewPr>
    <p:cSldViewPr snapToGrid="0">
      <p:cViewPr varScale="1">
        <p:scale>
          <a:sx n="105" d="100"/>
          <a:sy n="105" d="100"/>
        </p:scale>
        <p:origin x="120" y="1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And finally, the last two datasets are the one from </a:t>
            </a:r>
            <a:r>
              <a:rPr lang="en-US" sz="1800" dirty="0" err="1">
                <a:effectLst/>
                <a:latin typeface="Calibri" panose="020F0502020204030204" pitchFamily="34" charset="0"/>
                <a:ea typeface="Calibri" panose="020F0502020204030204" pitchFamily="34" charset="0"/>
                <a:cs typeface="Arial" panose="020B0604020202020204" pitchFamily="34" charset="0"/>
              </a:rPr>
              <a:t>Exportify</a:t>
            </a:r>
            <a:r>
              <a:rPr lang="en-US" sz="1800" dirty="0">
                <a:effectLst/>
                <a:latin typeface="Calibri" panose="020F0502020204030204" pitchFamily="34" charset="0"/>
                <a:ea typeface="Calibri" panose="020F0502020204030204" pitchFamily="34" charset="0"/>
                <a:cs typeface="Arial" panose="020B0604020202020204" pitchFamily="34" charset="0"/>
              </a:rPr>
              <a:t> and the Spotify and Genius Tracks Dataset, containing additional information about Spotify tracks and their associated labels and genres</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9044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sz="1800" dirty="0" err="1">
                <a:effectLst/>
                <a:latin typeface="Calibri" panose="020F0502020204030204" pitchFamily="34" charset="0"/>
                <a:ea typeface="Calibri" panose="020F0502020204030204" pitchFamily="34" charset="0"/>
                <a:cs typeface="Arial" panose="020B0604020202020204" pitchFamily="34" charset="0"/>
              </a:rPr>
              <a:t>Then</a:t>
            </a:r>
            <a:r>
              <a:rPr lang="it-IT" sz="1800" dirty="0">
                <a:effectLst/>
                <a:latin typeface="Calibri" panose="020F0502020204030204" pitchFamily="34" charset="0"/>
                <a:ea typeface="Calibri" panose="020F0502020204030204" pitchFamily="34" charset="0"/>
                <a:cs typeface="Arial" panose="020B0604020202020204" pitchFamily="34" charset="0"/>
              </a:rPr>
              <a:t> the </a:t>
            </a:r>
            <a:r>
              <a:rPr lang="it-IT" sz="1800" dirty="0" err="1">
                <a:effectLst/>
                <a:latin typeface="Calibri" panose="020F0502020204030204" pitchFamily="34" charset="0"/>
                <a:ea typeface="Calibri" panose="020F0502020204030204" pitchFamily="34" charset="0"/>
                <a:cs typeface="Arial" panose="020B0604020202020204" pitchFamily="34" charset="0"/>
              </a:rPr>
              <a:t>next</a:t>
            </a:r>
            <a:r>
              <a:rPr lang="it-IT" sz="1800" dirty="0">
                <a:effectLst/>
                <a:latin typeface="Calibri" panose="020F0502020204030204" pitchFamily="34" charset="0"/>
                <a:ea typeface="Calibri" panose="020F0502020204030204" pitchFamily="34" charset="0"/>
                <a:cs typeface="Arial" panose="020B0604020202020204" pitchFamily="34" charset="0"/>
              </a:rPr>
              <a:t> step </a:t>
            </a:r>
            <a:r>
              <a:rPr lang="it-IT" sz="1800" dirty="0" err="1">
                <a:effectLst/>
                <a:latin typeface="Calibri" panose="020F0502020204030204" pitchFamily="34" charset="0"/>
                <a:ea typeface="Calibri" panose="020F0502020204030204" pitchFamily="34" charset="0"/>
                <a:cs typeface="Arial" panose="020B0604020202020204" pitchFamily="34" charset="0"/>
              </a:rPr>
              <a:t>was</a:t>
            </a:r>
            <a:r>
              <a:rPr lang="it-IT" sz="1800" dirty="0">
                <a:effectLst/>
                <a:latin typeface="Calibri" panose="020F0502020204030204" pitchFamily="34" charset="0"/>
                <a:ea typeface="Calibri" panose="020F0502020204030204" pitchFamily="34" charset="0"/>
                <a:cs typeface="Arial" panose="020B0604020202020204" pitchFamily="34" charset="0"/>
              </a:rPr>
              <a:t> </a:t>
            </a:r>
            <a:r>
              <a:rPr lang="it-IT" sz="1800" dirty="0" err="1">
                <a:effectLst/>
                <a:latin typeface="Calibri" panose="020F0502020204030204" pitchFamily="34" charset="0"/>
                <a:ea typeface="Calibri" panose="020F0502020204030204" pitchFamily="34" charset="0"/>
                <a:cs typeface="Arial" panose="020B0604020202020204" pitchFamily="34" charset="0"/>
              </a:rPr>
              <a:t>actaully</a:t>
            </a:r>
            <a:r>
              <a:rPr lang="it-IT" sz="1800" dirty="0">
                <a:effectLst/>
                <a:latin typeface="Calibri" panose="020F0502020204030204" pitchFamily="34" charset="0"/>
                <a:ea typeface="Calibri" panose="020F0502020204030204" pitchFamily="34" charset="0"/>
                <a:cs typeface="Arial" panose="020B0604020202020204" pitchFamily="34" charset="0"/>
              </a:rPr>
              <a:t> to </a:t>
            </a:r>
            <a:r>
              <a:rPr lang="it-IT" sz="1800" dirty="0" err="1">
                <a:effectLst/>
                <a:latin typeface="Calibri" panose="020F0502020204030204" pitchFamily="34" charset="0"/>
                <a:ea typeface="Calibri" panose="020F0502020204030204" pitchFamily="34" charset="0"/>
                <a:cs typeface="Arial" panose="020B0604020202020204" pitchFamily="34" charset="0"/>
              </a:rPr>
              <a:t>collect</a:t>
            </a:r>
            <a:r>
              <a:rPr lang="it-IT" sz="1800" dirty="0">
                <a:effectLst/>
                <a:latin typeface="Calibri" panose="020F0502020204030204" pitchFamily="34" charset="0"/>
                <a:ea typeface="Calibri" panose="020F0502020204030204" pitchFamily="34" charset="0"/>
                <a:cs typeface="Arial" panose="020B0604020202020204" pitchFamily="34" charset="0"/>
              </a:rPr>
              <a:t> the data and for </a:t>
            </a:r>
            <a:r>
              <a:rPr lang="it-IT" sz="1800" dirty="0" err="1">
                <a:effectLst/>
                <a:latin typeface="Calibri" panose="020F0502020204030204" pitchFamily="34" charset="0"/>
                <a:ea typeface="Calibri" panose="020F0502020204030204" pitchFamily="34" charset="0"/>
                <a:cs typeface="Arial" panose="020B0604020202020204" pitchFamily="34" charset="0"/>
              </a:rPr>
              <a:t>this</a:t>
            </a:r>
            <a:r>
              <a:rPr lang="it-IT" sz="1800" dirty="0">
                <a:effectLst/>
                <a:latin typeface="Calibri" panose="020F0502020204030204" pitchFamily="34" charset="0"/>
                <a:ea typeface="Calibri" panose="020F0502020204030204" pitchFamily="34" charset="0"/>
                <a:cs typeface="Arial" panose="020B0604020202020204" pitchFamily="34" charset="0"/>
              </a:rPr>
              <a:t> step i </a:t>
            </a:r>
            <a:r>
              <a:rPr lang="it-IT" sz="1800" dirty="0" err="1">
                <a:effectLst/>
                <a:latin typeface="Calibri" panose="020F0502020204030204" pitchFamily="34" charset="0"/>
                <a:ea typeface="Calibri" panose="020F0502020204030204" pitchFamily="34" charset="0"/>
                <a:cs typeface="Arial" panose="020B0604020202020204" pitchFamily="34" charset="0"/>
              </a:rPr>
              <a:t>was</a:t>
            </a:r>
            <a:r>
              <a:rPr lang="it-IT" sz="1800" dirty="0">
                <a:effectLst/>
                <a:latin typeface="Calibri" panose="020F0502020204030204" pitchFamily="34" charset="0"/>
                <a:ea typeface="Calibri" panose="020F0502020204030204" pitchFamily="34" charset="0"/>
                <a:cs typeface="Arial" panose="020B0604020202020204" pitchFamily="34" charset="0"/>
              </a:rPr>
              <a:t> </a:t>
            </a:r>
            <a:r>
              <a:rPr lang="it-IT" sz="1800" dirty="0" err="1">
                <a:effectLst/>
                <a:latin typeface="Calibri" panose="020F0502020204030204" pitchFamily="34" charset="0"/>
                <a:ea typeface="Calibri" panose="020F0502020204030204" pitchFamily="34" charset="0"/>
                <a:cs typeface="Arial" panose="020B0604020202020204" pitchFamily="34" charset="0"/>
              </a:rPr>
              <a:t>able</a:t>
            </a:r>
            <a:r>
              <a:rPr lang="it-IT" sz="1800" dirty="0">
                <a:effectLst/>
                <a:latin typeface="Calibri" panose="020F0502020204030204" pitchFamily="34" charset="0"/>
                <a:ea typeface="Calibri" panose="020F0502020204030204" pitchFamily="34" charset="0"/>
                <a:cs typeface="Arial" panose="020B0604020202020204" pitchFamily="34" charset="0"/>
              </a:rPr>
              <a:t> to </a:t>
            </a:r>
            <a:r>
              <a:rPr lang="it-IT" sz="1800" dirty="0" err="1">
                <a:effectLst/>
                <a:latin typeface="Calibri" panose="020F0502020204030204" pitchFamily="34" charset="0"/>
                <a:ea typeface="Calibri" panose="020F0502020204030204" pitchFamily="34" charset="0"/>
                <a:cs typeface="Arial" panose="020B0604020202020204" pitchFamily="34" charset="0"/>
              </a:rPr>
              <a:t>collect</a:t>
            </a:r>
            <a:r>
              <a:rPr lang="it-IT" sz="1800" dirty="0">
                <a:effectLst/>
                <a:latin typeface="Calibri" panose="020F0502020204030204" pitchFamily="34" charset="0"/>
                <a:ea typeface="Calibri" panose="020F0502020204030204" pitchFamily="34" charset="0"/>
                <a:cs typeface="Arial" panose="020B0604020202020204" pitchFamily="34" charset="0"/>
              </a:rPr>
              <a:t> data from 7 </a:t>
            </a:r>
            <a:r>
              <a:rPr lang="it-IT" sz="1800" dirty="0" err="1">
                <a:effectLst/>
                <a:latin typeface="Calibri" panose="020F0502020204030204" pitchFamily="34" charset="0"/>
                <a:ea typeface="Calibri" panose="020F0502020204030204" pitchFamily="34" charset="0"/>
                <a:cs typeface="Arial" panose="020B0604020202020204" pitchFamily="34" charset="0"/>
              </a:rPr>
              <a:t>different</a:t>
            </a:r>
            <a:r>
              <a:rPr lang="it-IT" sz="1800" dirty="0">
                <a:effectLst/>
                <a:latin typeface="Calibri" panose="020F0502020204030204" pitchFamily="34" charset="0"/>
                <a:ea typeface="Calibri" panose="020F0502020204030204" pitchFamily="34" charset="0"/>
                <a:cs typeface="Arial" panose="020B0604020202020204" pitchFamily="34" charset="0"/>
              </a:rPr>
              <a:t> datasets for a </a:t>
            </a:r>
            <a:r>
              <a:rPr lang="it-IT" sz="1800" dirty="0" err="1">
                <a:effectLst/>
                <a:latin typeface="Calibri" panose="020F0502020204030204" pitchFamily="34" charset="0"/>
                <a:ea typeface="Calibri" panose="020F0502020204030204" pitchFamily="34" charset="0"/>
                <a:cs typeface="Arial" panose="020B0604020202020204" pitchFamily="34" charset="0"/>
              </a:rPr>
              <a:t>total</a:t>
            </a:r>
            <a:r>
              <a:rPr lang="it-IT" sz="1800" dirty="0">
                <a:effectLst/>
                <a:latin typeface="Calibri" panose="020F0502020204030204" pitchFamily="34" charset="0"/>
                <a:ea typeface="Calibri" panose="020F0502020204030204" pitchFamily="34" charset="0"/>
                <a:cs typeface="Arial" panose="020B0604020202020204" pitchFamily="34" charset="0"/>
              </a:rPr>
              <a:t> of 15 CSV</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buNone/>
            </a:pPr>
            <a:r>
              <a:rPr lang="it-IT" dirty="0"/>
              <a:t>The </a:t>
            </a:r>
            <a:r>
              <a:rPr lang="it-IT" dirty="0" err="1"/>
              <a:t>next</a:t>
            </a:r>
            <a:r>
              <a:rPr lang="it-IT" dirty="0"/>
              <a:t> step </a:t>
            </a:r>
            <a:r>
              <a:rPr lang="it-IT" dirty="0" err="1"/>
              <a:t>was</a:t>
            </a:r>
            <a:r>
              <a:rPr lang="it-IT" dirty="0"/>
              <a:t> to </a:t>
            </a:r>
            <a:r>
              <a:rPr lang="it-IT" dirty="0" err="1"/>
              <a:t>define</a:t>
            </a:r>
            <a:r>
              <a:rPr lang="it-IT" dirty="0"/>
              <a:t> some tasks </a:t>
            </a:r>
            <a:r>
              <a:rPr lang="it-IT" dirty="0" err="1"/>
              <a:t>that</a:t>
            </a:r>
            <a:r>
              <a:rPr lang="it-IT" dirty="0"/>
              <a:t> </a:t>
            </a:r>
            <a:r>
              <a:rPr lang="it-IT" dirty="0" err="1"/>
              <a:t>we</a:t>
            </a:r>
            <a:r>
              <a:rPr lang="it-IT" dirty="0"/>
              <a:t> </a:t>
            </a:r>
            <a:r>
              <a:rPr lang="it-IT" dirty="0" err="1"/>
              <a:t>want</a:t>
            </a:r>
            <a:r>
              <a:rPr lang="it-IT" dirty="0"/>
              <a:t> to </a:t>
            </a:r>
            <a:r>
              <a:rPr lang="it-IT" dirty="0" err="1"/>
              <a:t>perform</a:t>
            </a:r>
            <a:r>
              <a:rPr lang="it-IT" dirty="0"/>
              <a:t> on the data, and some of the tasks </a:t>
            </a:r>
            <a:r>
              <a:rPr lang="it-IT" dirty="0" err="1"/>
              <a:t>that</a:t>
            </a:r>
            <a:r>
              <a:rPr lang="it-IT" dirty="0"/>
              <a:t> </a:t>
            </a:r>
            <a:r>
              <a:rPr lang="it-IT" dirty="0" err="1"/>
              <a:t>we</a:t>
            </a:r>
            <a:r>
              <a:rPr lang="it-IT" dirty="0"/>
              <a:t> </a:t>
            </a:r>
            <a:r>
              <a:rPr lang="it-IT" dirty="0" err="1"/>
              <a:t>could</a:t>
            </a:r>
            <a:r>
              <a:rPr lang="it-IT" dirty="0"/>
              <a:t> </a:t>
            </a:r>
            <a:r>
              <a:rPr lang="it-IT" dirty="0" err="1"/>
              <a:t>perfrom</a:t>
            </a:r>
            <a:r>
              <a:rPr lang="it-IT" dirty="0"/>
              <a:t> in </a:t>
            </a:r>
            <a:r>
              <a:rPr lang="it-IT" dirty="0" err="1"/>
              <a:t>order</a:t>
            </a:r>
            <a:r>
              <a:rPr lang="it-IT" dirty="0"/>
              <a:t> to gain some </a:t>
            </a:r>
            <a:r>
              <a:rPr lang="it-IT" dirty="0" err="1"/>
              <a:t>interesting</a:t>
            </a:r>
            <a:r>
              <a:rPr lang="it-IT" dirty="0"/>
              <a:t> insights from </a:t>
            </a:r>
            <a:r>
              <a:rPr lang="it-IT" dirty="0" err="1"/>
              <a:t>our</a:t>
            </a:r>
            <a:r>
              <a:rPr lang="it-IT" dirty="0"/>
              <a:t> data are </a:t>
            </a:r>
            <a:r>
              <a:rPr lang="it-IT" dirty="0" err="1"/>
              <a:t>these</a:t>
            </a:r>
            <a:r>
              <a:rPr lang="it-IT" dirty="0"/>
              <a:t> </a:t>
            </a:r>
            <a:r>
              <a:rPr lang="it-IT" dirty="0" err="1"/>
              <a:t>ones</a:t>
            </a:r>
            <a:r>
              <a:rPr lang="it-IT" sz="1100" dirty="0">
                <a:effectLst/>
                <a:latin typeface="Arial"/>
                <a:cs typeface="Arial"/>
              </a:rPr>
              <a:t>.</a:t>
            </a:r>
          </a:p>
          <a:p>
            <a:pPr marL="247650" lvl="0" indent="-171450" algn="l" rtl="0">
              <a:spcBef>
                <a:spcPts val="600"/>
              </a:spcBef>
              <a:spcAft>
                <a:spcPts val="0"/>
              </a:spcAft>
              <a:buSzPts val="2400"/>
              <a:buFontTx/>
              <a:buChar char="-"/>
            </a:pPr>
            <a:r>
              <a:rPr lang="it-IT" sz="1100" dirty="0">
                <a:effectLst/>
                <a:latin typeface="Arial"/>
                <a:cs typeface="Arial"/>
              </a:rPr>
              <a:t>So </a:t>
            </a:r>
            <a:r>
              <a:rPr lang="it-IT" sz="1100" dirty="0" err="1">
                <a:effectLst/>
                <a:latin typeface="Arial"/>
                <a:cs typeface="Arial"/>
              </a:rPr>
              <a:t>we</a:t>
            </a:r>
            <a:r>
              <a:rPr lang="it-IT" sz="1100" dirty="0">
                <a:effectLst/>
                <a:latin typeface="Arial"/>
                <a:cs typeface="Arial"/>
              </a:rPr>
              <a:t> </a:t>
            </a:r>
            <a:r>
              <a:rPr lang="it-IT" sz="1100" dirty="0" err="1">
                <a:effectLst/>
                <a:latin typeface="Arial"/>
                <a:cs typeface="Arial"/>
              </a:rPr>
              <a:t>may</a:t>
            </a:r>
            <a:r>
              <a:rPr lang="it-IT" sz="1100" dirty="0">
                <a:effectLst/>
                <a:latin typeface="Arial"/>
                <a:cs typeface="Arial"/>
              </a:rPr>
              <a:t> </a:t>
            </a:r>
            <a:r>
              <a:rPr lang="it-IT" sz="1100" dirty="0" err="1">
                <a:effectLst/>
                <a:latin typeface="Arial"/>
                <a:cs typeface="Arial"/>
              </a:rPr>
              <a:t>want</a:t>
            </a:r>
            <a:r>
              <a:rPr lang="it-IT" sz="1100" dirty="0">
                <a:effectLst/>
                <a:latin typeface="Arial"/>
                <a:cs typeface="Arial"/>
              </a:rPr>
              <a:t> to </a:t>
            </a:r>
            <a:r>
              <a:rPr lang="it-IT" sz="1100" dirty="0" err="1">
                <a:effectLst/>
                <a:latin typeface="Arial"/>
                <a:cs typeface="Arial"/>
              </a:rPr>
              <a:t>find</a:t>
            </a:r>
            <a:r>
              <a:rPr lang="it-IT" sz="1100" dirty="0">
                <a:effectLst/>
                <a:latin typeface="Arial"/>
                <a:cs typeface="Arial"/>
              </a:rPr>
              <a:t> out </a:t>
            </a:r>
            <a:r>
              <a:rPr lang="it-IT" sz="1100" dirty="0" err="1">
                <a:effectLst/>
                <a:latin typeface="Arial"/>
                <a:cs typeface="Arial"/>
              </a:rPr>
              <a:t>which</a:t>
            </a:r>
            <a:r>
              <a:rPr lang="it-IT" sz="1100" dirty="0">
                <a:effectLst/>
                <a:latin typeface="Arial"/>
                <a:cs typeface="Arial"/>
              </a:rPr>
              <a:t> are the </a:t>
            </a:r>
            <a:r>
              <a:rPr lang="it-IT" sz="1100" dirty="0" err="1">
                <a:effectLst/>
                <a:latin typeface="Arial"/>
                <a:cs typeface="Arial"/>
              </a:rPr>
              <a:t>most</a:t>
            </a:r>
            <a:r>
              <a:rPr lang="it-IT" sz="1100" dirty="0">
                <a:effectLst/>
                <a:latin typeface="Arial"/>
                <a:cs typeface="Arial"/>
              </a:rPr>
              <a:t> </a:t>
            </a:r>
            <a:r>
              <a:rPr lang="it-IT" sz="1100" dirty="0" err="1">
                <a:effectLst/>
                <a:latin typeface="Arial"/>
                <a:cs typeface="Arial"/>
              </a:rPr>
              <a:t>popular</a:t>
            </a:r>
            <a:r>
              <a:rPr lang="it-IT" sz="1100" dirty="0">
                <a:effectLst/>
                <a:latin typeface="Arial"/>
                <a:cs typeface="Arial"/>
              </a:rPr>
              <a:t> </a:t>
            </a:r>
            <a:r>
              <a:rPr lang="it-IT" sz="1100" dirty="0" err="1">
                <a:effectLst/>
                <a:latin typeface="Arial"/>
                <a:cs typeface="Arial"/>
              </a:rPr>
              <a:t>artists</a:t>
            </a:r>
            <a:r>
              <a:rPr lang="it-IT" sz="1100" dirty="0">
                <a:effectLst/>
                <a:latin typeface="Arial"/>
                <a:cs typeface="Arial"/>
              </a:rPr>
              <a:t>, songs or </a:t>
            </a:r>
            <a:r>
              <a:rPr lang="it-IT" sz="1100" dirty="0" err="1">
                <a:effectLst/>
                <a:latin typeface="Arial"/>
                <a:cs typeface="Arial"/>
              </a:rPr>
              <a:t>albums</a:t>
            </a:r>
            <a:r>
              <a:rPr lang="it-IT" sz="1100" dirty="0">
                <a:effectLst/>
                <a:latin typeface="Arial"/>
                <a:cs typeface="Arial"/>
              </a:rPr>
              <a:t>,</a:t>
            </a:r>
          </a:p>
          <a:p>
            <a:pPr marL="247650" lvl="0" indent="-171450" algn="l" rtl="0">
              <a:spcBef>
                <a:spcPts val="600"/>
              </a:spcBef>
              <a:spcAft>
                <a:spcPts val="0"/>
              </a:spcAft>
              <a:buSzPts val="2400"/>
              <a:buFontTx/>
              <a:buChar char="-"/>
            </a:pPr>
            <a:r>
              <a:rPr lang="it-IT" sz="1100" dirty="0">
                <a:effectLst/>
                <a:latin typeface="Arial"/>
                <a:cs typeface="Arial"/>
              </a:rPr>
              <a:t> or </a:t>
            </a:r>
            <a:r>
              <a:rPr lang="it-IT" sz="1100" dirty="0" err="1">
                <a:effectLst/>
                <a:latin typeface="Arial"/>
                <a:cs typeface="Arial"/>
              </a:rPr>
              <a:t>which</a:t>
            </a:r>
            <a:r>
              <a:rPr lang="it-IT" sz="1100" dirty="0">
                <a:effectLst/>
                <a:latin typeface="Arial"/>
                <a:cs typeface="Arial"/>
              </a:rPr>
              <a:t> are the </a:t>
            </a:r>
            <a:r>
              <a:rPr lang="it-IT" sz="1100" dirty="0" err="1">
                <a:effectLst/>
                <a:latin typeface="Arial"/>
                <a:cs typeface="Arial"/>
              </a:rPr>
              <a:t>genres</a:t>
            </a:r>
            <a:r>
              <a:rPr lang="it-IT" sz="1100" dirty="0">
                <a:effectLst/>
                <a:latin typeface="Arial"/>
                <a:cs typeface="Arial"/>
              </a:rPr>
              <a:t> </a:t>
            </a:r>
            <a:r>
              <a:rPr lang="it-IT" sz="1100" dirty="0" err="1">
                <a:effectLst/>
                <a:latin typeface="Arial"/>
                <a:cs typeface="Arial"/>
              </a:rPr>
              <a:t>that</a:t>
            </a:r>
            <a:r>
              <a:rPr lang="it-IT" sz="1100" dirty="0">
                <a:effectLst/>
                <a:latin typeface="Arial"/>
                <a:cs typeface="Arial"/>
              </a:rPr>
              <a:t> are </a:t>
            </a:r>
            <a:r>
              <a:rPr lang="it-IT" sz="1100" dirty="0" err="1">
                <a:effectLst/>
                <a:latin typeface="Arial"/>
                <a:cs typeface="Arial"/>
              </a:rPr>
              <a:t>most</a:t>
            </a:r>
            <a:r>
              <a:rPr lang="it-IT" sz="1100" dirty="0">
                <a:effectLst/>
                <a:latin typeface="Arial"/>
                <a:cs typeface="Arial"/>
              </a:rPr>
              <a:t> </a:t>
            </a:r>
            <a:r>
              <a:rPr lang="it-IT" sz="1100" dirty="0" err="1">
                <a:effectLst/>
                <a:latin typeface="Arial"/>
                <a:cs typeface="Arial"/>
              </a:rPr>
              <a:t>likely</a:t>
            </a:r>
            <a:r>
              <a:rPr lang="it-IT" sz="1100" dirty="0">
                <a:effectLst/>
                <a:latin typeface="Arial"/>
                <a:cs typeface="Arial"/>
              </a:rPr>
              <a:t> to </a:t>
            </a:r>
            <a:r>
              <a:rPr lang="it-IT" sz="1100" dirty="0" err="1">
                <a:effectLst/>
                <a:latin typeface="Arial"/>
                <a:cs typeface="Arial"/>
              </a:rPr>
              <a:t>reach</a:t>
            </a:r>
            <a:r>
              <a:rPr lang="it-IT" sz="1100" dirty="0">
                <a:effectLst/>
                <a:latin typeface="Arial"/>
                <a:cs typeface="Arial"/>
              </a:rPr>
              <a:t> the BillboardHot100 chart, </a:t>
            </a:r>
          </a:p>
          <a:p>
            <a:pPr marL="247650" lvl="0" indent="-171450" algn="l" rtl="0">
              <a:spcBef>
                <a:spcPts val="600"/>
              </a:spcBef>
              <a:spcAft>
                <a:spcPts val="0"/>
              </a:spcAft>
              <a:buSzPts val="2400"/>
              <a:buFontTx/>
              <a:buChar char="-"/>
            </a:pPr>
            <a:r>
              <a:rPr lang="it-IT" sz="1100" dirty="0">
                <a:effectLst/>
                <a:latin typeface="Arial"/>
                <a:cs typeface="Arial"/>
              </a:rPr>
              <a:t>or </a:t>
            </a:r>
            <a:r>
              <a:rPr lang="it-IT" sz="1100" dirty="0" err="1">
                <a:effectLst/>
                <a:latin typeface="Arial"/>
                <a:cs typeface="Arial"/>
              </a:rPr>
              <a:t>maybe</a:t>
            </a:r>
            <a:r>
              <a:rPr lang="it-IT" sz="1100" dirty="0">
                <a:effectLst/>
                <a:latin typeface="Arial"/>
                <a:cs typeface="Arial"/>
              </a:rPr>
              <a:t> </a:t>
            </a:r>
            <a:r>
              <a:rPr lang="it-IT" sz="1100" dirty="0" err="1">
                <a:effectLst/>
                <a:latin typeface="Arial"/>
                <a:cs typeface="Arial"/>
              </a:rPr>
              <a:t>find</a:t>
            </a:r>
            <a:r>
              <a:rPr lang="it-IT" sz="1100" dirty="0">
                <a:effectLst/>
                <a:latin typeface="Arial"/>
                <a:cs typeface="Arial"/>
              </a:rPr>
              <a:t> out </a:t>
            </a:r>
            <a:r>
              <a:rPr lang="it-IT" sz="1100" dirty="0" err="1">
                <a:effectLst/>
                <a:latin typeface="Arial"/>
                <a:cs typeface="Arial"/>
              </a:rPr>
              <a:t>wheteher</a:t>
            </a:r>
            <a:r>
              <a:rPr lang="it-IT" sz="1100" dirty="0">
                <a:effectLst/>
                <a:latin typeface="Arial"/>
                <a:cs typeface="Arial"/>
              </a:rPr>
              <a:t> </a:t>
            </a:r>
            <a:r>
              <a:rPr lang="it-IT" sz="1100" dirty="0" err="1">
                <a:effectLst/>
                <a:latin typeface="Arial"/>
                <a:cs typeface="Arial"/>
              </a:rPr>
              <a:t>there</a:t>
            </a:r>
            <a:r>
              <a:rPr lang="it-IT" sz="1100" dirty="0">
                <a:effectLst/>
                <a:latin typeface="Arial"/>
                <a:cs typeface="Arial"/>
              </a:rPr>
              <a:t> are some labels </a:t>
            </a:r>
            <a:r>
              <a:rPr lang="it-IT" sz="1100" dirty="0" err="1">
                <a:effectLst/>
                <a:latin typeface="Arial"/>
                <a:cs typeface="Arial"/>
              </a:rPr>
              <a:t>that</a:t>
            </a:r>
            <a:r>
              <a:rPr lang="it-IT" sz="1100" dirty="0">
                <a:effectLst/>
                <a:latin typeface="Arial"/>
                <a:cs typeface="Arial"/>
              </a:rPr>
              <a:t> </a:t>
            </a:r>
            <a:r>
              <a:rPr lang="it-IT" sz="1100" dirty="0" err="1">
                <a:effectLst/>
                <a:latin typeface="Arial"/>
                <a:cs typeface="Arial"/>
              </a:rPr>
              <a:t>have</a:t>
            </a:r>
            <a:r>
              <a:rPr lang="it-IT" sz="1100" dirty="0">
                <a:effectLst/>
                <a:latin typeface="Arial"/>
                <a:cs typeface="Arial"/>
              </a:rPr>
              <a:t> </a:t>
            </a:r>
            <a:r>
              <a:rPr lang="it-IT" sz="1100" dirty="0" err="1">
                <a:effectLst/>
                <a:latin typeface="Arial"/>
                <a:cs typeface="Arial"/>
              </a:rPr>
              <a:t>very</a:t>
            </a:r>
            <a:r>
              <a:rPr lang="it-IT" sz="1100" dirty="0">
                <a:effectLst/>
                <a:latin typeface="Arial"/>
                <a:cs typeface="Arial"/>
              </a:rPr>
              <a:t> </a:t>
            </a:r>
            <a:r>
              <a:rPr lang="it-IT" sz="1100" dirty="0" err="1">
                <a:effectLst/>
                <a:latin typeface="Arial"/>
                <a:cs typeface="Arial"/>
              </a:rPr>
              <a:t>popular</a:t>
            </a:r>
            <a:r>
              <a:rPr lang="it-IT" sz="1100" dirty="0">
                <a:effectLst/>
                <a:latin typeface="Arial"/>
                <a:cs typeface="Arial"/>
              </a:rPr>
              <a:t> </a:t>
            </a:r>
            <a:r>
              <a:rPr lang="it-IT" sz="1100" dirty="0" err="1">
                <a:effectLst/>
                <a:latin typeface="Arial"/>
                <a:cs typeface="Arial"/>
              </a:rPr>
              <a:t>artists</a:t>
            </a:r>
            <a:r>
              <a:rPr lang="it-IT" sz="1100" dirty="0">
                <a:effectLst/>
                <a:latin typeface="Arial"/>
                <a:cs typeface="Arial"/>
              </a:rPr>
              <a:t> and in turn </a:t>
            </a:r>
            <a:r>
              <a:rPr lang="it-IT" sz="1100" dirty="0" err="1">
                <a:effectLst/>
                <a:latin typeface="Arial"/>
                <a:cs typeface="Arial"/>
              </a:rPr>
              <a:t>very</a:t>
            </a:r>
            <a:r>
              <a:rPr lang="it-IT" sz="1100" dirty="0">
                <a:effectLst/>
                <a:latin typeface="Arial"/>
                <a:cs typeface="Arial"/>
              </a:rPr>
              <a:t> </a:t>
            </a:r>
            <a:r>
              <a:rPr lang="it-IT" sz="1100" dirty="0" err="1">
                <a:effectLst/>
                <a:latin typeface="Arial"/>
                <a:cs typeface="Arial"/>
              </a:rPr>
              <a:t>popular</a:t>
            </a:r>
            <a:r>
              <a:rPr lang="it-IT" sz="1100" dirty="0">
                <a:effectLst/>
                <a:latin typeface="Arial"/>
                <a:cs typeface="Arial"/>
              </a:rPr>
              <a:t> songs </a:t>
            </a:r>
          </a:p>
          <a:p>
            <a:pPr marL="247650" lvl="0" indent="-171450" algn="l" rtl="0">
              <a:spcBef>
                <a:spcPts val="600"/>
              </a:spcBef>
              <a:spcAft>
                <a:spcPts val="0"/>
              </a:spcAft>
              <a:buSzPts val="2400"/>
              <a:buFontTx/>
              <a:buChar char="-"/>
            </a:pPr>
            <a:r>
              <a:rPr lang="it-IT" sz="1100" dirty="0">
                <a:effectLst/>
                <a:latin typeface="Arial"/>
                <a:cs typeface="Arial"/>
              </a:rPr>
              <a:t>or </a:t>
            </a:r>
            <a:r>
              <a:rPr lang="it-IT" sz="1100" dirty="0" err="1">
                <a:effectLst/>
                <a:latin typeface="Arial"/>
                <a:cs typeface="Arial"/>
              </a:rPr>
              <a:t>finally</a:t>
            </a:r>
            <a:r>
              <a:rPr lang="it-IT" sz="1100" dirty="0">
                <a:effectLst/>
                <a:latin typeface="Arial"/>
                <a:cs typeface="Arial"/>
              </a:rPr>
              <a:t> </a:t>
            </a:r>
            <a:r>
              <a:rPr lang="it-IT" sz="1100" dirty="0" err="1">
                <a:effectLst/>
                <a:latin typeface="Arial"/>
                <a:cs typeface="Arial"/>
              </a:rPr>
              <a:t>we</a:t>
            </a:r>
            <a:r>
              <a:rPr lang="it-IT" sz="1100" dirty="0">
                <a:effectLst/>
                <a:latin typeface="Arial"/>
                <a:cs typeface="Arial"/>
              </a:rPr>
              <a:t> </a:t>
            </a:r>
            <a:r>
              <a:rPr lang="it-IT" sz="1100" dirty="0" err="1">
                <a:effectLst/>
                <a:latin typeface="Arial"/>
                <a:cs typeface="Arial"/>
              </a:rPr>
              <a:t>may</a:t>
            </a:r>
            <a:r>
              <a:rPr lang="it-IT" sz="1100" dirty="0">
                <a:effectLst/>
                <a:latin typeface="Arial"/>
                <a:cs typeface="Arial"/>
              </a:rPr>
              <a:t> be </a:t>
            </a:r>
            <a:r>
              <a:rPr lang="it-IT" sz="1100" dirty="0" err="1">
                <a:effectLst/>
                <a:latin typeface="Arial"/>
                <a:cs typeface="Arial"/>
              </a:rPr>
              <a:t>interested</a:t>
            </a:r>
            <a:r>
              <a:rPr lang="it-IT" sz="1100" dirty="0">
                <a:effectLst/>
                <a:latin typeface="Arial"/>
                <a:cs typeface="Arial"/>
              </a:rPr>
              <a:t> in </a:t>
            </a:r>
            <a:r>
              <a:rPr lang="it-IT" sz="1100" dirty="0" err="1">
                <a:effectLst/>
                <a:latin typeface="Arial"/>
                <a:cs typeface="Arial"/>
              </a:rPr>
              <a:t>find</a:t>
            </a:r>
            <a:r>
              <a:rPr lang="it-IT" sz="1100" dirty="0">
                <a:effectLst/>
                <a:latin typeface="Arial"/>
                <a:cs typeface="Arial"/>
              </a:rPr>
              <a:t> out </a:t>
            </a:r>
            <a:r>
              <a:rPr lang="it-IT" sz="1100" dirty="0" err="1">
                <a:effectLst/>
                <a:latin typeface="Arial"/>
                <a:cs typeface="Arial"/>
              </a:rPr>
              <a:t>which</a:t>
            </a:r>
            <a:r>
              <a:rPr lang="it-IT" sz="1100" dirty="0">
                <a:effectLst/>
                <a:latin typeface="Arial"/>
                <a:cs typeface="Arial"/>
              </a:rPr>
              <a:t> </a:t>
            </a:r>
            <a:r>
              <a:rPr lang="it-IT" sz="1100" dirty="0" err="1">
                <a:effectLst/>
                <a:latin typeface="Arial"/>
                <a:cs typeface="Arial"/>
              </a:rPr>
              <a:t>is</a:t>
            </a:r>
            <a:r>
              <a:rPr lang="it-IT" sz="1100" dirty="0">
                <a:effectLst/>
                <a:latin typeface="Arial"/>
                <a:cs typeface="Arial"/>
              </a:rPr>
              <a:t> the </a:t>
            </a:r>
            <a:r>
              <a:rPr lang="it-IT" sz="1100" dirty="0" err="1">
                <a:effectLst/>
                <a:latin typeface="Arial"/>
                <a:cs typeface="Arial"/>
              </a:rPr>
              <a:t>influence</a:t>
            </a:r>
            <a:r>
              <a:rPr lang="it-IT" sz="1100" dirty="0">
                <a:effectLst/>
                <a:latin typeface="Arial"/>
                <a:cs typeface="Arial"/>
              </a:rPr>
              <a:t> </a:t>
            </a:r>
            <a:r>
              <a:rPr lang="it-IT" sz="1100" dirty="0" err="1">
                <a:effectLst/>
                <a:latin typeface="Arial"/>
                <a:cs typeface="Arial"/>
              </a:rPr>
              <a:t>that</a:t>
            </a:r>
            <a:r>
              <a:rPr lang="it-IT" sz="1100" dirty="0">
                <a:effectLst/>
                <a:latin typeface="Arial"/>
                <a:cs typeface="Arial"/>
              </a:rPr>
              <a:t> some </a:t>
            </a:r>
            <a:r>
              <a:rPr lang="it-IT" sz="1100" dirty="0" err="1">
                <a:effectLst/>
                <a:latin typeface="Arial"/>
                <a:cs typeface="Arial"/>
              </a:rPr>
              <a:t>important</a:t>
            </a:r>
            <a:r>
              <a:rPr lang="it-IT" sz="1100" dirty="0">
                <a:effectLst/>
                <a:latin typeface="Arial"/>
                <a:cs typeface="Arial"/>
              </a:rPr>
              <a:t> </a:t>
            </a:r>
            <a:r>
              <a:rPr lang="it-IT" sz="1100" dirty="0" err="1">
                <a:effectLst/>
                <a:latin typeface="Arial"/>
                <a:cs typeface="Arial"/>
              </a:rPr>
              <a:t>artsits</a:t>
            </a:r>
            <a:r>
              <a:rPr lang="it-IT" sz="1100" dirty="0">
                <a:effectLst/>
                <a:latin typeface="Arial"/>
                <a:cs typeface="Arial"/>
              </a:rPr>
              <a:t> </a:t>
            </a:r>
            <a:r>
              <a:rPr lang="it-IT" sz="1100" dirty="0" err="1">
                <a:effectLst/>
                <a:latin typeface="Arial"/>
                <a:cs typeface="Arial"/>
              </a:rPr>
              <a:t>have</a:t>
            </a:r>
            <a:r>
              <a:rPr lang="it-IT" sz="1100" dirty="0">
                <a:effectLst/>
                <a:latin typeface="Arial"/>
                <a:cs typeface="Arial"/>
              </a:rPr>
              <a:t> </a:t>
            </a:r>
            <a:r>
              <a:rPr lang="it-IT" sz="1100" dirty="0" err="1">
                <a:effectLst/>
                <a:latin typeface="Arial"/>
                <a:cs typeface="Arial"/>
              </a:rPr>
              <a:t>had</a:t>
            </a:r>
            <a:r>
              <a:rPr lang="it-IT" sz="1100" dirty="0">
                <a:effectLst/>
                <a:latin typeface="Arial"/>
                <a:cs typeface="Arial"/>
              </a:rPr>
              <a:t> on </a:t>
            </a:r>
            <a:r>
              <a:rPr lang="it-IT" sz="1100" dirty="0" err="1">
                <a:effectLst/>
                <a:latin typeface="Arial"/>
                <a:cs typeface="Arial"/>
              </a:rPr>
              <a:t>other</a:t>
            </a:r>
            <a:r>
              <a:rPr lang="it-IT" sz="1100" dirty="0">
                <a:effectLst/>
                <a:latin typeface="Arial"/>
                <a:cs typeface="Arial"/>
              </a:rPr>
              <a:t> </a:t>
            </a:r>
            <a:r>
              <a:rPr lang="it-IT" sz="1100" dirty="0" err="1">
                <a:effectLst/>
                <a:latin typeface="Arial"/>
                <a:cs typeface="Arial"/>
              </a:rPr>
              <a:t>artists</a:t>
            </a:r>
            <a:endParaRPr lang="en-IT"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5688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buNone/>
            </a:pPr>
            <a:r>
              <a:rPr lang="it-IT" dirty="0"/>
              <a:t>Ok, </a:t>
            </a:r>
            <a:r>
              <a:rPr lang="it-IT" dirty="0" err="1"/>
              <a:t>now</a:t>
            </a:r>
            <a:r>
              <a:rPr lang="it-IT" dirty="0"/>
              <a:t> of </a:t>
            </a:r>
            <a:r>
              <a:rPr lang="it-IT" dirty="0" err="1"/>
              <a:t>course</a:t>
            </a:r>
            <a:r>
              <a:rPr lang="it-IT" dirty="0"/>
              <a:t> </a:t>
            </a:r>
            <a:r>
              <a:rPr lang="it-IT" dirty="0" err="1"/>
              <a:t>all</a:t>
            </a:r>
            <a:r>
              <a:rPr lang="it-IT" dirty="0"/>
              <a:t> </a:t>
            </a:r>
            <a:r>
              <a:rPr lang="it-IT" dirty="0" err="1"/>
              <a:t>these</a:t>
            </a:r>
            <a:r>
              <a:rPr lang="it-IT" dirty="0"/>
              <a:t> data </a:t>
            </a:r>
            <a:r>
              <a:rPr lang="it-IT" dirty="0" err="1"/>
              <a:t>that</a:t>
            </a:r>
            <a:r>
              <a:rPr lang="it-IT" dirty="0"/>
              <a:t> </a:t>
            </a:r>
            <a:r>
              <a:rPr lang="it-IT" dirty="0" err="1"/>
              <a:t>we</a:t>
            </a:r>
            <a:r>
              <a:rPr lang="it-IT" dirty="0"/>
              <a:t> </a:t>
            </a:r>
            <a:r>
              <a:rPr lang="it-IT" dirty="0" err="1"/>
              <a:t>collected</a:t>
            </a:r>
            <a:r>
              <a:rPr lang="it-IT" dirty="0"/>
              <a:t> </a:t>
            </a:r>
            <a:r>
              <a:rPr lang="it-IT" dirty="0" err="1"/>
              <a:t>has</a:t>
            </a:r>
            <a:r>
              <a:rPr lang="it-IT" dirty="0"/>
              <a:t> some </a:t>
            </a:r>
            <a:r>
              <a:rPr lang="it-IT" dirty="0" err="1"/>
              <a:t>problems</a:t>
            </a:r>
            <a:r>
              <a:rPr lang="it-IT" dirty="0"/>
              <a:t>. </a:t>
            </a:r>
          </a:p>
          <a:p>
            <a:pPr marL="914400" lvl="2" indent="0">
              <a:lnSpc>
                <a:spcPct val="107000"/>
              </a:lnSpc>
              <a:buFont typeface="Wingdings" pitchFamily="2" charset="2"/>
              <a:buNone/>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Wingdings"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While not presenting the problem of Physical </a:t>
            </a:r>
            <a:r>
              <a:rPr lang="en-US" sz="1100" dirty="0" err="1">
                <a:effectLst/>
                <a:latin typeface="Calibri" panose="020F0502020204030204" pitchFamily="34" charset="0"/>
                <a:ea typeface="Calibri" panose="020F0502020204030204" pitchFamily="34" charset="0"/>
                <a:cs typeface="Arial" panose="020B0604020202020204" pitchFamily="34" charset="0"/>
              </a:rPr>
              <a:t>Heterogenity</a:t>
            </a:r>
            <a:r>
              <a:rPr lang="en-US" sz="1100" dirty="0">
                <a:effectLst/>
                <a:latin typeface="Calibri" panose="020F0502020204030204" pitchFamily="34" charset="0"/>
                <a:ea typeface="Calibri" panose="020F0502020204030204" pitchFamily="34" charset="0"/>
                <a:cs typeface="Arial" panose="020B0604020202020204" pitchFamily="34" charset="0"/>
              </a:rPr>
              <a:t>, since all the data from the different sources is in the form of a CSV file, </a:t>
            </a:r>
          </a:p>
          <a:p>
            <a:pPr marL="1143000" lvl="2" indent="-228600">
              <a:lnSpc>
                <a:spcPct val="107000"/>
              </a:lnSpc>
              <a:buFont typeface="Wingdings"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there is however the problem of </a:t>
            </a:r>
            <a:r>
              <a:rPr lang="en-US" sz="1100" b="1" dirty="0">
                <a:effectLst/>
                <a:latin typeface="Calibri" panose="020F0502020204030204" pitchFamily="34" charset="0"/>
                <a:ea typeface="Calibri" panose="020F0502020204030204" pitchFamily="34" charset="0"/>
                <a:cs typeface="Arial" panose="020B0604020202020204" pitchFamily="34" charset="0"/>
              </a:rPr>
              <a:t>Conceptual Heterogeneity</a:t>
            </a:r>
            <a:r>
              <a:rPr lang="en-US" sz="1100" dirty="0">
                <a:effectLst/>
                <a:latin typeface="Calibri" panose="020F0502020204030204" pitchFamily="34" charset="0"/>
                <a:ea typeface="Calibri" panose="020F0502020204030204" pitchFamily="34" charset="0"/>
                <a:cs typeface="Arial" panose="020B0604020202020204" pitchFamily="34" charset="0"/>
              </a:rPr>
              <a:t>, so the fact that the different sources describe the domain from different perspectives.</a:t>
            </a:r>
            <a:endParaRPr lang="en-IT" sz="1100" dirty="0">
              <a:effectLst/>
              <a:latin typeface="Calibri" panose="020F0502020204030204" pitchFamily="34" charset="0"/>
              <a:ea typeface="Calibri" panose="020F0502020204030204" pitchFamily="34" charset="0"/>
              <a:cs typeface="Arial" panose="020B0604020202020204" pitchFamily="34" charset="0"/>
            </a:endParaRPr>
          </a:p>
          <a:p>
            <a:pPr marL="1600200" lvl="3" indent="-228600">
              <a:lnSpc>
                <a:spcPct val="107000"/>
              </a:lnSpc>
              <a:spcAft>
                <a:spcPts val="800"/>
              </a:spcAft>
              <a:buFont typeface="Symbol"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In fact, for instance we may have the concept of ID that in some cases refers to the Spotify ID, in some other to the Billboard ID or even to some other custom ID internally defined </a:t>
            </a:r>
          </a:p>
          <a:p>
            <a:pPr marL="1600200" lvl="3" indent="-228600">
              <a:lnSpc>
                <a:spcPct val="107000"/>
              </a:lnSpc>
              <a:spcAft>
                <a:spcPts val="800"/>
              </a:spcAft>
              <a:buFont typeface="Symbol"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Then another problem is that in the tracks csv file there is the audio feature id, which is exactly the same of the track id, so basically is redundant information</a:t>
            </a:r>
          </a:p>
          <a:p>
            <a:pPr marL="1600200" lvl="3" indent="-228600">
              <a:lnSpc>
                <a:spcPct val="107000"/>
              </a:lnSpc>
              <a:spcAft>
                <a:spcPts val="800"/>
              </a:spcAft>
              <a:buFont typeface="Symbol"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Another problem is that Songs’ duration is stored in milliseconds, which is not very meaningful from our perspective, since we are used to look at songs’ duration in the minutes scale</a:t>
            </a:r>
          </a:p>
          <a:p>
            <a:pPr marL="1600200" lvl="3" indent="-228600">
              <a:lnSpc>
                <a:spcPct val="107000"/>
              </a:lnSpc>
              <a:spcAft>
                <a:spcPts val="800"/>
              </a:spcAft>
              <a:buFont typeface="Symbol"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And then also the Albums’ release date stored in epoch format, which is a format that from our perspective is not understandable at all</a:t>
            </a:r>
          </a:p>
          <a:p>
            <a:pPr marL="1371600" lvl="3" indent="0">
              <a:lnSpc>
                <a:spcPct val="107000"/>
              </a:lnSpc>
              <a:spcAft>
                <a:spcPts val="800"/>
              </a:spcAft>
              <a:buFont typeface="Symbol" pitchFamily="2" charset="2"/>
              <a:buNone/>
            </a:pP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8463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buNone/>
            </a:pPr>
            <a:r>
              <a:rPr lang="it-IT" dirty="0" err="1"/>
              <a:t>Another</a:t>
            </a:r>
            <a:r>
              <a:rPr lang="it-IT" dirty="0"/>
              <a:t> </a:t>
            </a:r>
            <a:r>
              <a:rPr lang="it-IT" dirty="0" err="1"/>
              <a:t>problem</a:t>
            </a:r>
            <a:r>
              <a:rPr lang="it-IT" dirty="0"/>
              <a:t> of </a:t>
            </a:r>
            <a:r>
              <a:rPr lang="it-IT" dirty="0" err="1"/>
              <a:t>this</a:t>
            </a:r>
            <a:r>
              <a:rPr lang="it-IT" dirty="0"/>
              <a:t> data </a:t>
            </a:r>
            <a:r>
              <a:rPr lang="it-IT" dirty="0" err="1"/>
              <a:t>is</a:t>
            </a:r>
            <a:r>
              <a:rPr lang="it-IT" dirty="0"/>
              <a:t> </a:t>
            </a:r>
            <a:r>
              <a:rPr lang="it-IT" dirty="0" err="1"/>
              <a:t>that</a:t>
            </a:r>
            <a:r>
              <a:rPr lang="it-IT" dirty="0"/>
              <a:t> some of the data sources </a:t>
            </a:r>
            <a:r>
              <a:rPr lang="it-IT" dirty="0" err="1"/>
              <a:t>contain</a:t>
            </a:r>
            <a:r>
              <a:rPr lang="it-IT" dirty="0"/>
              <a:t> a </a:t>
            </a:r>
            <a:r>
              <a:rPr lang="it-IT" dirty="0" err="1"/>
              <a:t>really</a:t>
            </a:r>
            <a:r>
              <a:rPr lang="it-IT" dirty="0"/>
              <a:t> </a:t>
            </a:r>
            <a:r>
              <a:rPr lang="it-IT" dirty="0" err="1"/>
              <a:t>huge</a:t>
            </a:r>
            <a:r>
              <a:rPr lang="it-IT" dirty="0"/>
              <a:t> volume of data, in the scale of </a:t>
            </a:r>
            <a:r>
              <a:rPr lang="it-IT" dirty="0" err="1"/>
              <a:t>millions</a:t>
            </a:r>
            <a:r>
              <a:rPr lang="it-IT" dirty="0"/>
              <a:t>, </a:t>
            </a:r>
          </a:p>
          <a:p>
            <a:pPr marL="76200" lvl="0" indent="0" algn="l" rtl="0">
              <a:spcBef>
                <a:spcPts val="600"/>
              </a:spcBef>
              <a:spcAft>
                <a:spcPts val="0"/>
              </a:spcAft>
              <a:buSzPts val="2400"/>
              <a:buNone/>
            </a:pPr>
            <a:r>
              <a:rPr lang="it-IT" dirty="0" err="1"/>
              <a:t>but</a:t>
            </a:r>
            <a:r>
              <a:rPr lang="it-IT" dirty="0"/>
              <a:t> the </a:t>
            </a:r>
            <a:r>
              <a:rPr lang="it-IT" dirty="0" err="1"/>
              <a:t>majority</a:t>
            </a:r>
            <a:r>
              <a:rPr lang="it-IT" dirty="0"/>
              <a:t> of </a:t>
            </a:r>
            <a:r>
              <a:rPr lang="it-IT" dirty="0" err="1"/>
              <a:t>it</a:t>
            </a:r>
            <a:r>
              <a:rPr lang="it-IT" dirty="0"/>
              <a:t> </a:t>
            </a:r>
            <a:r>
              <a:rPr lang="it-IT" dirty="0" err="1"/>
              <a:t>actually</a:t>
            </a:r>
            <a:r>
              <a:rPr lang="it-IT" dirty="0"/>
              <a:t> </a:t>
            </a:r>
            <a:r>
              <a:rPr lang="it-IT" dirty="0" err="1"/>
              <a:t>refers</a:t>
            </a:r>
            <a:r>
              <a:rPr lang="it-IT" dirty="0"/>
              <a:t> to </a:t>
            </a:r>
            <a:r>
              <a:rPr lang="it-IT" dirty="0" err="1"/>
              <a:t>pretty</a:t>
            </a:r>
            <a:r>
              <a:rPr lang="it-IT" dirty="0"/>
              <a:t> </a:t>
            </a:r>
            <a:r>
              <a:rPr lang="it-IT" dirty="0" err="1"/>
              <a:t>much</a:t>
            </a:r>
            <a:r>
              <a:rPr lang="it-IT" dirty="0"/>
              <a:t> </a:t>
            </a:r>
            <a:r>
              <a:rPr lang="it-IT" dirty="0" err="1"/>
              <a:t>unknown</a:t>
            </a:r>
            <a:r>
              <a:rPr lang="it-IT" dirty="0"/>
              <a:t> </a:t>
            </a:r>
            <a:r>
              <a:rPr lang="it-IT" dirty="0" err="1"/>
              <a:t>artists</a:t>
            </a:r>
            <a:r>
              <a:rPr lang="it-IT" dirty="0"/>
              <a:t> and songs. </a:t>
            </a:r>
          </a:p>
          <a:p>
            <a:pPr marL="76200" lvl="0" indent="0" algn="l" rtl="0">
              <a:spcBef>
                <a:spcPts val="600"/>
              </a:spcBef>
              <a:spcAft>
                <a:spcPts val="0"/>
              </a:spcAft>
              <a:buSzPts val="2400"/>
              <a:buNone/>
            </a:pPr>
            <a:r>
              <a:rPr lang="it-IT" sz="1100" dirty="0">
                <a:effectLst/>
                <a:latin typeface="Calibri" panose="020F0502020204030204" pitchFamily="34" charset="0"/>
                <a:ea typeface="Calibri" panose="020F0502020204030204" pitchFamily="34" charset="0"/>
                <a:cs typeface="Arial" panose="020B0604020202020204" pitchFamily="34" charset="0"/>
              </a:rPr>
              <a:t>So, </a:t>
            </a:r>
            <a:r>
              <a:rPr lang="it-IT" sz="1100" dirty="0" err="1">
                <a:effectLst/>
                <a:latin typeface="Calibri" panose="020F0502020204030204" pitchFamily="34" charset="0"/>
                <a:ea typeface="Calibri" panose="020F0502020204030204" pitchFamily="34" charset="0"/>
                <a:cs typeface="Arial" panose="020B0604020202020204" pitchFamily="34" charset="0"/>
              </a:rPr>
              <a:t>also</a:t>
            </a:r>
            <a:r>
              <a:rPr lang="it-IT" sz="1100" dirty="0">
                <a:effectLst/>
                <a:latin typeface="Calibri" panose="020F0502020204030204" pitchFamily="34" charset="0"/>
                <a:ea typeface="Calibri" panose="020F0502020204030204" pitchFamily="34" charset="0"/>
                <a:cs typeface="Arial" panose="020B0604020202020204" pitchFamily="34" charset="0"/>
              </a:rPr>
              <a:t> with </a:t>
            </a:r>
            <a:r>
              <a:rPr lang="it-IT" sz="1100" dirty="0" err="1">
                <a:effectLst/>
                <a:latin typeface="Calibri" panose="020F0502020204030204" pitchFamily="34" charset="0"/>
                <a:ea typeface="Calibri" panose="020F0502020204030204" pitchFamily="34" charset="0"/>
                <a:cs typeface="Arial" panose="020B0604020202020204" pitchFamily="34" charset="0"/>
              </a:rPr>
              <a:t>respect</a:t>
            </a:r>
            <a:r>
              <a:rPr lang="it-IT" sz="1100" dirty="0">
                <a:effectLst/>
                <a:latin typeface="Calibri" panose="020F0502020204030204" pitchFamily="34" charset="0"/>
                <a:ea typeface="Calibri" panose="020F0502020204030204" pitchFamily="34" charset="0"/>
                <a:cs typeface="Arial" panose="020B0604020202020204" pitchFamily="34" charset="0"/>
              </a:rPr>
              <a:t> to the tasks </a:t>
            </a:r>
            <a:r>
              <a:rPr lang="it-IT" sz="1100" dirty="0" err="1">
                <a:effectLst/>
                <a:latin typeface="Calibri" panose="020F0502020204030204" pitchFamily="34" charset="0"/>
                <a:ea typeface="Calibri" panose="020F0502020204030204" pitchFamily="34" charset="0"/>
                <a:cs typeface="Arial" panose="020B0604020202020204" pitchFamily="34" charset="0"/>
              </a:rPr>
              <a:t>that</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we</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have</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identified</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that</a:t>
            </a:r>
            <a:r>
              <a:rPr lang="it-IT" sz="1100" dirty="0">
                <a:effectLst/>
                <a:latin typeface="Calibri" panose="020F0502020204030204" pitchFamily="34" charset="0"/>
                <a:ea typeface="Calibri" panose="020F0502020204030204" pitchFamily="34" charset="0"/>
                <a:cs typeface="Arial" panose="020B0604020202020204" pitchFamily="34" charset="0"/>
              </a:rPr>
              <a:t> do </a:t>
            </a:r>
            <a:r>
              <a:rPr lang="it-IT" sz="1100" dirty="0" err="1">
                <a:effectLst/>
                <a:latin typeface="Calibri" panose="020F0502020204030204" pitchFamily="34" charset="0"/>
                <a:ea typeface="Calibri" panose="020F0502020204030204" pitchFamily="34" charset="0"/>
                <a:cs typeface="Arial" panose="020B0604020202020204" pitchFamily="34" charset="0"/>
              </a:rPr>
              <a:t>not</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concern</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very</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unknown</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artists</a:t>
            </a:r>
            <a:r>
              <a:rPr lang="it-IT" sz="1100" dirty="0">
                <a:effectLst/>
                <a:latin typeface="Calibri" panose="020F0502020204030204" pitchFamily="34" charset="0"/>
                <a:ea typeface="Calibri" panose="020F0502020204030204" pitchFamily="34" charset="0"/>
                <a:cs typeface="Arial" panose="020B0604020202020204" pitchFamily="34" charset="0"/>
              </a:rPr>
              <a:t>, </a:t>
            </a:r>
          </a:p>
          <a:p>
            <a:pPr marL="76200" lvl="0" indent="0" algn="l" rtl="0">
              <a:spcBef>
                <a:spcPts val="600"/>
              </a:spcBef>
              <a:spcAft>
                <a:spcPts val="0"/>
              </a:spcAft>
              <a:buSzPts val="2400"/>
              <a:buNone/>
            </a:pPr>
            <a:r>
              <a:rPr lang="it-IT" sz="1100" dirty="0" err="1">
                <a:effectLst/>
                <a:latin typeface="Calibri" panose="020F0502020204030204" pitchFamily="34" charset="0"/>
                <a:ea typeface="Calibri" panose="020F0502020204030204" pitchFamily="34" charset="0"/>
                <a:cs typeface="Arial" panose="020B0604020202020204" pitchFamily="34" charset="0"/>
              </a:rPr>
              <a:t>we</a:t>
            </a:r>
            <a:r>
              <a:rPr lang="it-IT" sz="1100" dirty="0">
                <a:effectLst/>
                <a:latin typeface="Calibri" panose="020F0502020204030204" pitchFamily="34" charset="0"/>
                <a:ea typeface="Calibri" panose="020F0502020204030204" pitchFamily="34" charset="0"/>
                <a:cs typeface="Arial" panose="020B0604020202020204" pitchFamily="34" charset="0"/>
              </a:rPr>
              <a:t> are </a:t>
            </a:r>
            <a:r>
              <a:rPr lang="it-IT" sz="1100" dirty="0" err="1">
                <a:effectLst/>
                <a:latin typeface="Calibri" panose="020F0502020204030204" pitchFamily="34" charset="0"/>
                <a:ea typeface="Calibri" panose="020F0502020204030204" pitchFamily="34" charset="0"/>
                <a:cs typeface="Arial" panose="020B0604020202020204" pitchFamily="34" charset="0"/>
              </a:rPr>
              <a:t>not</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very</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interested</a:t>
            </a:r>
            <a:r>
              <a:rPr lang="it-IT" sz="1100" dirty="0">
                <a:effectLst/>
                <a:latin typeface="Calibri" panose="020F0502020204030204" pitchFamily="34" charset="0"/>
                <a:ea typeface="Calibri" panose="020F0502020204030204" pitchFamily="34" charset="0"/>
                <a:cs typeface="Arial" panose="020B0604020202020204" pitchFamily="34" charset="0"/>
              </a:rPr>
              <a:t> a </a:t>
            </a:r>
            <a:r>
              <a:rPr lang="it-IT" sz="1100" dirty="0" err="1">
                <a:effectLst/>
                <a:latin typeface="Calibri" panose="020F0502020204030204" pitchFamily="34" charset="0"/>
                <a:ea typeface="Calibri" panose="020F0502020204030204" pitchFamily="34" charset="0"/>
                <a:cs typeface="Arial" panose="020B0604020202020204" pitchFamily="34" charset="0"/>
              </a:rPr>
              <a:t>great</a:t>
            </a:r>
            <a:r>
              <a:rPr lang="it-IT" sz="1100" dirty="0">
                <a:effectLst/>
                <a:latin typeface="Calibri" panose="020F0502020204030204" pitchFamily="34" charset="0"/>
                <a:ea typeface="Calibri" panose="020F0502020204030204" pitchFamily="34" charset="0"/>
                <a:cs typeface="Arial" panose="020B0604020202020204" pitchFamily="34" charset="0"/>
              </a:rPr>
              <a:t> part of </a:t>
            </a:r>
            <a:r>
              <a:rPr lang="it-IT" sz="1100" dirty="0" err="1">
                <a:effectLst/>
                <a:latin typeface="Calibri" panose="020F0502020204030204" pitchFamily="34" charset="0"/>
                <a:ea typeface="Calibri" panose="020F0502020204030204" pitchFamily="34" charset="0"/>
                <a:cs typeface="Arial" panose="020B0604020202020204" pitchFamily="34" charset="0"/>
              </a:rPr>
              <a:t>this</a:t>
            </a:r>
            <a:r>
              <a:rPr lang="it-IT" sz="1100" dirty="0">
                <a:effectLst/>
                <a:latin typeface="Calibri" panose="020F0502020204030204" pitchFamily="34" charset="0"/>
                <a:ea typeface="Calibri" panose="020F0502020204030204" pitchFamily="34" charset="0"/>
                <a:cs typeface="Arial" panose="020B0604020202020204" pitchFamily="34" charset="0"/>
              </a:rPr>
              <a:t> information and </a:t>
            </a:r>
            <a:r>
              <a:rPr lang="it-IT" sz="1100" dirty="0" err="1">
                <a:effectLst/>
                <a:latin typeface="Calibri" panose="020F0502020204030204" pitchFamily="34" charset="0"/>
                <a:ea typeface="Calibri" panose="020F0502020204030204" pitchFamily="34" charset="0"/>
                <a:cs typeface="Arial" panose="020B0604020202020204" pitchFamily="34" charset="0"/>
              </a:rPr>
              <a:t>actually</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we</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want</a:t>
            </a:r>
            <a:r>
              <a:rPr lang="it-IT" sz="1100" dirty="0">
                <a:effectLst/>
                <a:latin typeface="Calibri" panose="020F0502020204030204" pitchFamily="34" charset="0"/>
                <a:ea typeface="Calibri" panose="020F0502020204030204" pitchFamily="34" charset="0"/>
                <a:cs typeface="Arial" panose="020B0604020202020204" pitchFamily="34" charset="0"/>
              </a:rPr>
              <a:t> to </a:t>
            </a:r>
            <a:r>
              <a:rPr lang="it-IT" sz="1100" dirty="0" err="1">
                <a:effectLst/>
                <a:latin typeface="Calibri" panose="020F0502020204030204" pitchFamily="34" charset="0"/>
                <a:ea typeface="Calibri" panose="020F0502020204030204" pitchFamily="34" charset="0"/>
                <a:cs typeface="Arial" panose="020B0604020202020204" pitchFamily="34" charset="0"/>
              </a:rPr>
              <a:t>restrict</a:t>
            </a:r>
            <a:r>
              <a:rPr lang="it-IT" sz="1100" dirty="0">
                <a:effectLst/>
                <a:latin typeface="Calibri" panose="020F0502020204030204" pitchFamily="34" charset="0"/>
                <a:ea typeface="Calibri" panose="020F0502020204030204" pitchFamily="34" charset="0"/>
                <a:cs typeface="Arial" panose="020B0604020202020204" pitchFamily="34" charset="0"/>
              </a:rPr>
              <a:t> the </a:t>
            </a:r>
            <a:r>
              <a:rPr lang="it-IT" sz="1100" dirty="0" err="1">
                <a:effectLst/>
                <a:latin typeface="Calibri" panose="020F0502020204030204" pitchFamily="34" charset="0"/>
                <a:ea typeface="Calibri" panose="020F0502020204030204" pitchFamily="34" charset="0"/>
                <a:cs typeface="Arial" panose="020B0604020202020204" pitchFamily="34" charset="0"/>
              </a:rPr>
              <a:t>discussion</a:t>
            </a:r>
            <a:r>
              <a:rPr lang="it-IT" sz="1100" dirty="0">
                <a:effectLst/>
                <a:latin typeface="Calibri" panose="020F0502020204030204" pitchFamily="34" charset="0"/>
                <a:ea typeface="Calibri" panose="020F0502020204030204" pitchFamily="34" charset="0"/>
                <a:cs typeface="Arial" panose="020B0604020202020204" pitchFamily="34" charset="0"/>
              </a:rPr>
              <a:t> to just</a:t>
            </a:r>
          </a:p>
          <a:p>
            <a:pPr marL="76200" lvl="0" indent="0" algn="l" rtl="0">
              <a:spcBef>
                <a:spcPts val="600"/>
              </a:spcBef>
              <a:spcAft>
                <a:spcPts val="0"/>
              </a:spcAft>
              <a:buSzPts val="2400"/>
              <a:buNone/>
            </a:pPr>
            <a:r>
              <a:rPr lang="it-IT" sz="1100" dirty="0">
                <a:effectLst/>
                <a:latin typeface="Calibri" panose="020F0502020204030204" pitchFamily="34" charset="0"/>
                <a:ea typeface="Calibri" panose="020F0502020204030204" pitchFamily="34" charset="0"/>
                <a:cs typeface="Arial" panose="020B0604020202020204" pitchFamily="34" charset="0"/>
              </a:rPr>
              <a:t> more </a:t>
            </a:r>
            <a:r>
              <a:rPr lang="it-IT" sz="1100" dirty="0" err="1">
                <a:effectLst/>
                <a:latin typeface="Calibri" panose="020F0502020204030204" pitchFamily="34" charset="0"/>
                <a:ea typeface="Calibri" panose="020F0502020204030204" pitchFamily="34" charset="0"/>
                <a:cs typeface="Arial" panose="020B0604020202020204" pitchFamily="34" charset="0"/>
              </a:rPr>
              <a:t>relevant</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artists</a:t>
            </a:r>
            <a:r>
              <a:rPr lang="it-IT" sz="1100" dirty="0">
                <a:effectLst/>
                <a:latin typeface="Calibri" panose="020F0502020204030204" pitchFamily="34" charset="0"/>
                <a:ea typeface="Calibri" panose="020F0502020204030204" pitchFamily="34" charset="0"/>
                <a:cs typeface="Arial" panose="020B0604020202020204" pitchFamily="34" charset="0"/>
              </a:rPr>
              <a:t> and songs, and </a:t>
            </a:r>
            <a:r>
              <a:rPr lang="it-IT" sz="1100" dirty="0" err="1">
                <a:effectLst/>
                <a:latin typeface="Calibri" panose="020F0502020204030204" pitchFamily="34" charset="0"/>
                <a:ea typeface="Calibri" panose="020F0502020204030204" pitchFamily="34" charset="0"/>
                <a:cs typeface="Arial" panose="020B0604020202020204" pitchFamily="34" charset="0"/>
              </a:rPr>
              <a:t>this</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will</a:t>
            </a:r>
            <a:r>
              <a:rPr lang="it-IT" sz="1100" dirty="0">
                <a:effectLst/>
                <a:latin typeface="Calibri" panose="020F0502020204030204" pitchFamily="34" charset="0"/>
                <a:ea typeface="Calibri" panose="020F0502020204030204" pitchFamily="34" charset="0"/>
                <a:cs typeface="Arial" panose="020B0604020202020204" pitchFamily="34" charset="0"/>
              </a:rPr>
              <a:t> be </a:t>
            </a:r>
            <a:r>
              <a:rPr lang="it-IT" sz="1100" dirty="0" err="1">
                <a:effectLst/>
                <a:latin typeface="Calibri" panose="020F0502020204030204" pitchFamily="34" charset="0"/>
                <a:ea typeface="Calibri" panose="020F0502020204030204" pitchFamily="34" charset="0"/>
                <a:cs typeface="Arial" panose="020B0604020202020204" pitchFamily="34" charset="0"/>
              </a:rPr>
              <a:t>important</a:t>
            </a:r>
            <a:r>
              <a:rPr lang="it-IT" sz="1100" dirty="0">
                <a:effectLst/>
                <a:latin typeface="Calibri" panose="020F0502020204030204" pitchFamily="34" charset="0"/>
                <a:ea typeface="Calibri" panose="020F0502020204030204" pitchFamily="34" charset="0"/>
                <a:cs typeface="Arial" panose="020B0604020202020204" pitchFamily="34" charset="0"/>
              </a:rPr>
              <a:t> to be </a:t>
            </a:r>
            <a:r>
              <a:rPr lang="it-IT" sz="1100" dirty="0" err="1">
                <a:effectLst/>
                <a:latin typeface="Calibri" panose="020F0502020204030204" pitchFamily="34" charset="0"/>
                <a:ea typeface="Calibri" panose="020F0502020204030204" pitchFamily="34" charset="0"/>
                <a:cs typeface="Arial" panose="020B0604020202020204" pitchFamily="34" charset="0"/>
              </a:rPr>
              <a:t>kepts</a:t>
            </a:r>
            <a:r>
              <a:rPr lang="it-IT" sz="1100" dirty="0">
                <a:effectLst/>
                <a:latin typeface="Calibri" panose="020F0502020204030204" pitchFamily="34" charset="0"/>
                <a:ea typeface="Calibri" panose="020F0502020204030204" pitchFamily="34" charset="0"/>
                <a:cs typeface="Arial" panose="020B0604020202020204" pitchFamily="34" charset="0"/>
              </a:rPr>
              <a:t> in mind </a:t>
            </a:r>
            <a:r>
              <a:rPr lang="it-IT" sz="1100" dirty="0" err="1">
                <a:effectLst/>
                <a:latin typeface="Calibri" panose="020F0502020204030204" pitchFamily="34" charset="0"/>
                <a:ea typeface="Calibri" panose="020F0502020204030204" pitchFamily="34" charset="0"/>
                <a:cs typeface="Arial" panose="020B0604020202020204" pitchFamily="34" charset="0"/>
              </a:rPr>
              <a:t>when</a:t>
            </a:r>
            <a:r>
              <a:rPr lang="it-IT" sz="1100" dirty="0">
                <a:effectLst/>
                <a:latin typeface="Calibri" panose="020F0502020204030204" pitchFamily="34" charset="0"/>
                <a:ea typeface="Calibri" panose="020F0502020204030204" pitchFamily="34" charset="0"/>
                <a:cs typeface="Arial" panose="020B0604020202020204" pitchFamily="34" charset="0"/>
              </a:rPr>
              <a:t> </a:t>
            </a:r>
            <a:r>
              <a:rPr lang="it-IT" sz="1100" dirty="0" err="1">
                <a:effectLst/>
                <a:latin typeface="Calibri" panose="020F0502020204030204" pitchFamily="34" charset="0"/>
                <a:ea typeface="Calibri" panose="020F0502020204030204" pitchFamily="34" charset="0"/>
                <a:cs typeface="Arial" panose="020B0604020202020204" pitchFamily="34" charset="0"/>
              </a:rPr>
              <a:t>we</a:t>
            </a:r>
            <a:r>
              <a:rPr lang="it-IT" sz="1100" dirty="0">
                <a:effectLst/>
                <a:latin typeface="Calibri" panose="020F0502020204030204" pitchFamily="34" charset="0"/>
                <a:ea typeface="Calibri" panose="020F0502020204030204" pitchFamily="34" charset="0"/>
                <a:cs typeface="Arial" panose="020B0604020202020204" pitchFamily="34" charset="0"/>
              </a:rPr>
              <a:t> are </a:t>
            </a:r>
            <a:r>
              <a:rPr lang="it-IT" sz="1100" dirty="0" err="1">
                <a:effectLst/>
                <a:latin typeface="Calibri" panose="020F0502020204030204" pitchFamily="34" charset="0"/>
                <a:ea typeface="Calibri" panose="020F0502020204030204" pitchFamily="34" charset="0"/>
                <a:cs typeface="Arial" panose="020B0604020202020204" pitchFamily="34" charset="0"/>
              </a:rPr>
              <a:t>going</a:t>
            </a:r>
            <a:r>
              <a:rPr lang="it-IT" sz="1100" dirty="0">
                <a:effectLst/>
                <a:latin typeface="Calibri" panose="020F0502020204030204" pitchFamily="34" charset="0"/>
                <a:ea typeface="Calibri" panose="020F0502020204030204" pitchFamily="34" charset="0"/>
                <a:cs typeface="Arial" panose="020B0604020202020204" pitchFamily="34" charset="0"/>
              </a:rPr>
              <a:t> to </a:t>
            </a:r>
            <a:r>
              <a:rPr lang="it-IT" sz="1100" dirty="0" err="1">
                <a:effectLst/>
                <a:latin typeface="Calibri" panose="020F0502020204030204" pitchFamily="34" charset="0"/>
                <a:ea typeface="Calibri" panose="020F0502020204030204" pitchFamily="34" charset="0"/>
                <a:cs typeface="Arial" panose="020B0604020202020204" pitchFamily="34" charset="0"/>
              </a:rPr>
              <a:t>define</a:t>
            </a:r>
            <a:r>
              <a:rPr lang="it-IT" sz="1100" dirty="0">
                <a:effectLst/>
                <a:latin typeface="Calibri" panose="020F0502020204030204" pitchFamily="34" charset="0"/>
                <a:ea typeface="Calibri" panose="020F0502020204030204" pitchFamily="34" charset="0"/>
                <a:cs typeface="Arial" panose="020B0604020202020204" pitchFamily="34" charset="0"/>
              </a:rPr>
              <a:t> the mapping </a:t>
            </a:r>
            <a:r>
              <a:rPr lang="it-IT" sz="1100" dirty="0" err="1">
                <a:effectLst/>
                <a:latin typeface="Calibri" panose="020F0502020204030204" pitchFamily="34" charset="0"/>
                <a:ea typeface="Calibri" panose="020F0502020204030204" pitchFamily="34" charset="0"/>
                <a:cs typeface="Arial" panose="020B0604020202020204" pitchFamily="34" charset="0"/>
              </a:rPr>
              <a:t>later</a:t>
            </a:r>
            <a:r>
              <a:rPr lang="it-IT" sz="1100" dirty="0">
                <a:effectLst/>
                <a:latin typeface="Calibri" panose="020F0502020204030204" pitchFamily="34" charset="0"/>
                <a:ea typeface="Calibri" panose="020F0502020204030204" pitchFamily="34" charset="0"/>
                <a:cs typeface="Arial" panose="020B0604020202020204" pitchFamily="34" charset="0"/>
              </a:rPr>
              <a:t> on.</a:t>
            </a:r>
          </a:p>
          <a:p>
            <a:pPr marL="76200" lvl="0" indent="0" algn="l" rtl="0">
              <a:spcBef>
                <a:spcPts val="600"/>
              </a:spcBef>
              <a:spcAft>
                <a:spcPts val="0"/>
              </a:spcAft>
              <a:buSzPts val="2400"/>
              <a:buNone/>
            </a:pPr>
            <a:endParaRPr lang="it-IT" sz="1100" dirty="0">
              <a:effectLst/>
              <a:latin typeface="Calibri" panose="020F0502020204030204" pitchFamily="34" charset="0"/>
              <a:ea typeface="Calibri" panose="020F0502020204030204" pitchFamily="34" charset="0"/>
              <a:cs typeface="Arial" panose="020B0604020202020204" pitchFamily="34" charset="0"/>
            </a:endParaRPr>
          </a:p>
          <a:p>
            <a:pPr marL="76200" lvl="0" indent="0" algn="l" rtl="0">
              <a:spcBef>
                <a:spcPts val="600"/>
              </a:spcBef>
              <a:spcAft>
                <a:spcPts val="0"/>
              </a:spcAft>
              <a:buSzPts val="2400"/>
              <a:buNone/>
            </a:pPr>
            <a:endParaRPr lang="it-IT" sz="1100" dirty="0">
              <a:effectLst/>
              <a:latin typeface="Calibri" panose="020F0502020204030204" pitchFamily="34" charset="0"/>
              <a:ea typeface="Calibri" panose="020F0502020204030204" pitchFamily="34" charset="0"/>
              <a:cs typeface="Arial" panose="020B0604020202020204" pitchFamily="34" charset="0"/>
            </a:endParaRPr>
          </a:p>
          <a:p>
            <a:pPr marL="76200" lvl="0" indent="0" algn="l" rtl="0">
              <a:spcBef>
                <a:spcPts val="600"/>
              </a:spcBef>
              <a:spcAft>
                <a:spcPts val="0"/>
              </a:spcAft>
              <a:buSzPts val="2400"/>
              <a:buNone/>
            </a:pPr>
            <a:endParaRPr lang="en-IT"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68693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Now</a:t>
            </a:r>
            <a:r>
              <a:rPr lang="it-IT" dirty="0"/>
              <a:t> of </a:t>
            </a:r>
            <a:r>
              <a:rPr lang="it-IT" dirty="0" err="1"/>
              <a:t>course</a:t>
            </a:r>
            <a:r>
              <a:rPr lang="it-IT" dirty="0"/>
              <a:t> </a:t>
            </a:r>
            <a:r>
              <a:rPr lang="it-IT" dirty="0" err="1"/>
              <a:t>our</a:t>
            </a:r>
            <a:r>
              <a:rPr lang="it-IT" dirty="0"/>
              <a:t> goal </a:t>
            </a:r>
            <a:r>
              <a:rPr lang="it-IT" dirty="0" err="1"/>
              <a:t>is</a:t>
            </a:r>
            <a:r>
              <a:rPr lang="it-IT" dirty="0"/>
              <a:t> to </a:t>
            </a:r>
            <a:r>
              <a:rPr lang="it-IT" dirty="0" err="1"/>
              <a:t>provide</a:t>
            </a:r>
            <a:r>
              <a:rPr lang="it-IT" dirty="0"/>
              <a:t> a </a:t>
            </a:r>
            <a:r>
              <a:rPr lang="it-IT" dirty="0" err="1"/>
              <a:t>reconciled</a:t>
            </a:r>
            <a:r>
              <a:rPr lang="it-IT" dirty="0"/>
              <a:t> </a:t>
            </a:r>
            <a:r>
              <a:rPr lang="it-IT" dirty="0" err="1"/>
              <a:t>view</a:t>
            </a:r>
            <a:r>
              <a:rPr lang="it-IT" dirty="0"/>
              <a:t> of </a:t>
            </a:r>
            <a:r>
              <a:rPr lang="it-IT" dirty="0" err="1"/>
              <a:t>these</a:t>
            </a:r>
            <a:r>
              <a:rPr lang="it-IT" dirty="0"/>
              <a:t> data sources, and for </a:t>
            </a:r>
            <a:r>
              <a:rPr lang="it-IT" dirty="0" err="1"/>
              <a:t>this</a:t>
            </a:r>
            <a:r>
              <a:rPr lang="it-IT" dirty="0"/>
              <a:t> </a:t>
            </a:r>
            <a:r>
              <a:rPr lang="it-IT" dirty="0" err="1"/>
              <a:t>reason</a:t>
            </a:r>
            <a:r>
              <a:rPr lang="it-IT" dirty="0"/>
              <a:t> </a:t>
            </a:r>
            <a:r>
              <a:rPr lang="it-IT" dirty="0" err="1"/>
              <a:t>we</a:t>
            </a:r>
            <a:r>
              <a:rPr lang="it-IT" dirty="0"/>
              <a:t> can </a:t>
            </a:r>
            <a:r>
              <a:rPr lang="it-IT" dirty="0" err="1"/>
              <a:t>now</a:t>
            </a:r>
            <a:r>
              <a:rPr lang="it-IT" dirty="0"/>
              <a:t> </a:t>
            </a:r>
            <a:r>
              <a:rPr lang="it-IT" dirty="0" err="1"/>
              <a:t>move</a:t>
            </a:r>
            <a:r>
              <a:rPr lang="it-IT" dirty="0"/>
              <a:t> </a:t>
            </a:r>
            <a:r>
              <a:rPr lang="it-IT" dirty="0" err="1"/>
              <a:t>towards</a:t>
            </a:r>
            <a:r>
              <a:rPr lang="it-IT" dirty="0"/>
              <a:t> the </a:t>
            </a:r>
            <a:r>
              <a:rPr lang="it-IT" dirty="0" err="1"/>
              <a:t>modeling</a:t>
            </a:r>
            <a:r>
              <a:rPr lang="it-IT" dirty="0"/>
              <a:t> </a:t>
            </a:r>
            <a:r>
              <a:rPr lang="it-IT" dirty="0" err="1"/>
              <a:t>phase</a:t>
            </a: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3966857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a:t>
            </a:r>
            <a:r>
              <a:rPr lang="it-IT" dirty="0" err="1"/>
              <a:t>particular</a:t>
            </a:r>
            <a:r>
              <a:rPr lang="it-IT" dirty="0"/>
              <a:t> </a:t>
            </a:r>
            <a:r>
              <a:rPr lang="it-IT" dirty="0" err="1"/>
              <a:t>we</a:t>
            </a:r>
            <a:r>
              <a:rPr lang="it-IT" dirty="0"/>
              <a:t> </a:t>
            </a:r>
            <a:r>
              <a:rPr lang="it-IT" dirty="0" err="1"/>
              <a:t>need</a:t>
            </a:r>
            <a:r>
              <a:rPr lang="it-IT" dirty="0"/>
              <a:t> to </a:t>
            </a:r>
            <a:r>
              <a:rPr lang="it-IT" dirty="0" err="1"/>
              <a:t>define</a:t>
            </a:r>
            <a:r>
              <a:rPr lang="it-IT" dirty="0"/>
              <a:t> an Information Integration System, and in order to do </a:t>
            </a:r>
            <a:r>
              <a:rPr lang="it-IT" dirty="0" err="1"/>
              <a:t>that</a:t>
            </a:r>
            <a:r>
              <a:rPr lang="it-IT" dirty="0"/>
              <a:t> </a:t>
            </a:r>
            <a:r>
              <a:rPr lang="it-IT" dirty="0" err="1"/>
              <a:t>we</a:t>
            </a:r>
            <a:r>
              <a:rPr lang="it-IT" dirty="0"/>
              <a:t> </a:t>
            </a:r>
            <a:r>
              <a:rPr lang="it-IT" dirty="0" err="1"/>
              <a:t>need</a:t>
            </a:r>
            <a:r>
              <a:rPr lang="it-IT" dirty="0"/>
              <a:t> to </a:t>
            </a:r>
          </a:p>
          <a:p>
            <a:pPr marL="1143000" lvl="2" indent="-228600">
              <a:lnSpc>
                <a:spcPct val="107000"/>
              </a:lnSpc>
              <a:buFont typeface="Wingdings" pitchFamily="2" charset="2"/>
              <a:buChar char=""/>
            </a:pPr>
            <a:r>
              <a:rPr lang="en-US" sz="1800" i="1" u="sng" dirty="0">
                <a:effectLst/>
                <a:latin typeface="Calibri" panose="020F0502020204030204" pitchFamily="34" charset="0"/>
                <a:ea typeface="Calibri" panose="020F0502020204030204" pitchFamily="34" charset="0"/>
                <a:cs typeface="Arial" panose="020B0604020202020204" pitchFamily="34" charset="0"/>
              </a:rPr>
              <a:t>Provide the formal description of how the data sources looks like, using the Source Schema</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Wingdings" pitchFamily="2" charset="2"/>
              <a:buChar char=""/>
            </a:pPr>
            <a:r>
              <a:rPr lang="en-US" sz="1800" i="1" u="sng" dirty="0">
                <a:effectLst/>
                <a:latin typeface="Calibri" panose="020F0502020204030204" pitchFamily="34" charset="0"/>
                <a:ea typeface="Calibri" panose="020F0502020204030204" pitchFamily="34" charset="0"/>
                <a:cs typeface="Arial" panose="020B0604020202020204" pitchFamily="34" charset="0"/>
              </a:rPr>
              <a:t>Provide the formal description of the result of the integration process using the Global Schema</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Wingdings" pitchFamily="2" charset="2"/>
              <a:buChar char=""/>
            </a:pPr>
            <a:r>
              <a:rPr lang="en-US" sz="1800" i="0" u="none" dirty="0">
                <a:effectLst/>
                <a:latin typeface="Calibri" panose="020F0502020204030204" pitchFamily="34" charset="0"/>
                <a:ea typeface="Calibri" panose="020F0502020204030204" pitchFamily="34" charset="0"/>
                <a:cs typeface="Arial" panose="020B0604020202020204" pitchFamily="34" charset="0"/>
              </a:rPr>
              <a:t>And finally </a:t>
            </a:r>
            <a:r>
              <a:rPr lang="en-US" sz="1800" i="1" u="sng" dirty="0">
                <a:effectLst/>
                <a:latin typeface="Calibri" panose="020F0502020204030204" pitchFamily="34" charset="0"/>
                <a:ea typeface="Calibri" panose="020F0502020204030204" pitchFamily="34" charset="0"/>
                <a:cs typeface="Arial" panose="020B0604020202020204" pitchFamily="34" charset="0"/>
              </a:rPr>
              <a:t>Reconcile Source and Global schema by defining and using the Mapping layer</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spcAft>
                <a:spcPts val="800"/>
              </a:spcAft>
              <a:buFont typeface="Wingdings" pitchFamily="2"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So that at the end we will be able to </a:t>
            </a:r>
            <a:r>
              <a:rPr lang="en-US" sz="1800" i="1" u="sng" dirty="0">
                <a:effectLst/>
                <a:latin typeface="Calibri" panose="020F0502020204030204" pitchFamily="34" charset="0"/>
                <a:ea typeface="Calibri" panose="020F0502020204030204" pitchFamily="34" charset="0"/>
                <a:cs typeface="Arial" panose="020B0604020202020204" pitchFamily="34" charset="0"/>
              </a:rPr>
              <a:t>define Queries over the Global schema to perform the tasks that we identified</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3136692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0" lvl="2" indent="-228600">
              <a:lnSpc>
                <a:spcPct val="107000"/>
              </a:lnSpc>
              <a:buFont typeface="Wingdings" pitchFamily="2"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Let’s start with the Source Schema, which is the formal definition of what the data sources contain</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spcAft>
                <a:spcPts val="800"/>
              </a:spcAft>
              <a:buFont typeface="Wingdings" pitchFamily="2"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So as we can see I have defined the first one which is Artists8M (where the 8M simply means that we are referring to the 8+Millions Spotify tracks dataset) in which we have for instance the name, the id, the popularity and the followers of an artist.</a:t>
            </a:r>
          </a:p>
          <a:p>
            <a:pPr marL="1143000" marR="0" lvl="2" indent="-228600" algn="l" defTabSz="914400" rtl="0" eaLnBrk="1" fontAlgn="auto" latinLnBrk="0" hangingPunct="1">
              <a:lnSpc>
                <a:spcPct val="107000"/>
              </a:lnSpc>
              <a:spcBef>
                <a:spcPts val="0"/>
              </a:spcBef>
              <a:spcAft>
                <a:spcPts val="800"/>
              </a:spcAft>
              <a:buClr>
                <a:srgbClr val="000000"/>
              </a:buClr>
              <a:buSzPts val="1400"/>
              <a:buFont typeface="Wingdings" pitchFamily="2" charset="2"/>
              <a:buChar char=""/>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And Similarly, by looking at all the other csv files, we can define the other ones, so Songs and Albums, and then the last 4 that are the one that formally describes the CSV files from 8+M dataset that contain the relationships between tracks and artists, artists and albums, albums and tracks and so on.</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spcAft>
                <a:spcPts val="800"/>
              </a:spcAft>
              <a:buFont typeface="Wingdings" pitchFamily="2" charset="2"/>
              <a:buChar char=""/>
            </a:pP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61759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Then, similarly, we have the other Source Schema predicates, so the one for the </a:t>
            </a:r>
            <a:r>
              <a:rPr lang="en-US" sz="1800" dirty="0" err="1">
                <a:effectLst/>
                <a:latin typeface="Calibri" panose="020F0502020204030204" pitchFamily="34" charset="0"/>
                <a:ea typeface="Calibri" panose="020F0502020204030204" pitchFamily="34" charset="0"/>
                <a:cs typeface="Arial" panose="020B0604020202020204" pitchFamily="34" charset="0"/>
              </a:rPr>
              <a:t>GeniusLyrics</a:t>
            </a:r>
            <a:r>
              <a:rPr lang="en-US" sz="1800" dirty="0">
                <a:effectLst/>
                <a:latin typeface="Calibri" panose="020F0502020204030204" pitchFamily="34" charset="0"/>
                <a:ea typeface="Calibri" panose="020F0502020204030204" pitchFamily="34" charset="0"/>
                <a:cs typeface="Arial" panose="020B0604020202020204" pitchFamily="34" charset="0"/>
              </a:rPr>
              <a:t> source, for the </a:t>
            </a:r>
            <a:r>
              <a:rPr lang="en-US" sz="1800" dirty="0" err="1">
                <a:effectLst/>
                <a:latin typeface="Calibri" panose="020F0502020204030204" pitchFamily="34" charset="0"/>
                <a:ea typeface="Calibri" panose="020F0502020204030204" pitchFamily="34" charset="0"/>
                <a:cs typeface="Arial" panose="020B0604020202020204" pitchFamily="34" charset="0"/>
              </a:rPr>
              <a:t>BillboardFullHistory</a:t>
            </a:r>
            <a:r>
              <a:rPr lang="en-US" sz="1800" dirty="0">
                <a:effectLst/>
                <a:latin typeface="Calibri" panose="020F0502020204030204" pitchFamily="34" charset="0"/>
                <a:ea typeface="Calibri" panose="020F0502020204030204" pitchFamily="34" charset="0"/>
                <a:cs typeface="Arial" panose="020B0604020202020204" pitchFamily="34" charset="0"/>
              </a:rPr>
              <a:t> source and for the Influence data source, as well as the </a:t>
            </a:r>
            <a:r>
              <a:rPr lang="en-US" sz="1800" dirty="0" err="1">
                <a:effectLst/>
                <a:latin typeface="Calibri" panose="020F0502020204030204" pitchFamily="34" charset="0"/>
                <a:ea typeface="Calibri" panose="020F0502020204030204" pitchFamily="34" charset="0"/>
                <a:cs typeface="Arial" panose="020B0604020202020204" pitchFamily="34" charset="0"/>
              </a:rPr>
              <a:t>AudioFeatures</a:t>
            </a:r>
            <a:r>
              <a:rPr lang="en-US" sz="1800" dirty="0">
                <a:effectLst/>
                <a:latin typeface="Calibri" panose="020F0502020204030204" pitchFamily="34" charset="0"/>
                <a:ea typeface="Calibri" panose="020F0502020204030204" pitchFamily="34" charset="0"/>
                <a:cs typeface="Arial" panose="020B0604020202020204" pitchFamily="34" charset="0"/>
              </a:rPr>
              <a:t> from the 8+M dataset,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which basically contains information about characteristics of </a:t>
            </a:r>
            <a:r>
              <a:rPr lang="en-US" sz="1800" dirty="0" err="1">
                <a:effectLst/>
                <a:latin typeface="Calibri" panose="020F0502020204030204" pitchFamily="34" charset="0"/>
                <a:ea typeface="Calibri" panose="020F0502020204030204" pitchFamily="34" charset="0"/>
                <a:cs typeface="Arial" panose="020B0604020202020204" pitchFamily="34" charset="0"/>
              </a:rPr>
              <a:t>spotify</a:t>
            </a:r>
            <a:r>
              <a:rPr lang="en-US" sz="1800" dirty="0">
                <a:effectLst/>
                <a:latin typeface="Calibri" panose="020F0502020204030204" pitchFamily="34" charset="0"/>
                <a:ea typeface="Calibri" panose="020F0502020204030204" pitchFamily="34" charset="0"/>
                <a:cs typeface="Arial" panose="020B0604020202020204" pitchFamily="34" charset="0"/>
              </a:rPr>
              <a:t> tracks such as how much the song is acoustic, danceable or loud, as well as the level of energy, liveness, </a:t>
            </a:r>
            <a:r>
              <a:rPr lang="en-US" sz="1800" dirty="0" err="1">
                <a:effectLst/>
                <a:latin typeface="Calibri" panose="020F0502020204030204" pitchFamily="34" charset="0"/>
                <a:ea typeface="Calibri" panose="020F0502020204030204" pitchFamily="34" charset="0"/>
                <a:cs typeface="Arial" panose="020B0604020202020204" pitchFamily="34" charset="0"/>
              </a:rPr>
              <a:t>instrumentalness</a:t>
            </a:r>
            <a:r>
              <a:rPr lang="en-US" sz="1800" dirty="0">
                <a:effectLst/>
                <a:latin typeface="Calibri" panose="020F0502020204030204" pitchFamily="34" charset="0"/>
                <a:ea typeface="Calibri" panose="020F0502020204030204" pitchFamily="34" charset="0"/>
                <a:cs typeface="Arial" panose="020B0604020202020204" pitchFamily="34" charset="0"/>
              </a:rPr>
              <a:t> and so on</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6711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And </a:t>
            </a:r>
            <a:r>
              <a:rPr lang="it-IT" dirty="0" err="1"/>
              <a:t>finally</a:t>
            </a:r>
            <a:r>
              <a:rPr lang="it-IT" dirty="0"/>
              <a:t> </a:t>
            </a:r>
            <a:r>
              <a:rPr lang="it-IT" dirty="0" err="1"/>
              <a:t>we</a:t>
            </a:r>
            <a:r>
              <a:rPr lang="it-IT" dirty="0"/>
              <a:t> </a:t>
            </a:r>
            <a:r>
              <a:rPr lang="it-IT" dirty="0" err="1"/>
              <a:t>have</a:t>
            </a:r>
            <a:r>
              <a:rPr lang="it-IT" dirty="0"/>
              <a:t> a </a:t>
            </a:r>
            <a:r>
              <a:rPr lang="it-IT" dirty="0" err="1"/>
              <a:t>third</a:t>
            </a:r>
            <a:r>
              <a:rPr lang="it-IT" dirty="0"/>
              <a:t> batch of source schema </a:t>
            </a:r>
            <a:r>
              <a:rPr lang="it-IT" dirty="0" err="1"/>
              <a:t>predicates</a:t>
            </a:r>
            <a:r>
              <a:rPr lang="it-IT" dirty="0"/>
              <a:t>, </a:t>
            </a:r>
            <a:r>
              <a:rPr lang="it-IT" dirty="0" err="1"/>
              <a:t>this</a:t>
            </a:r>
            <a:r>
              <a:rPr lang="it-IT" dirty="0"/>
              <a:t> time relative to the sources </a:t>
            </a:r>
            <a:r>
              <a:rPr lang="it-IT" dirty="0" err="1"/>
              <a:t>containing</a:t>
            </a:r>
            <a:r>
              <a:rPr lang="it-IT" dirty="0"/>
              <a:t> data </a:t>
            </a:r>
            <a:r>
              <a:rPr lang="it-IT" dirty="0" err="1"/>
              <a:t>about</a:t>
            </a:r>
            <a:r>
              <a:rPr lang="it-IT" dirty="0"/>
              <a:t> </a:t>
            </a:r>
            <a:r>
              <a:rPr lang="it-IT" dirty="0" err="1"/>
              <a:t>genres</a:t>
            </a:r>
            <a:r>
              <a:rPr lang="it-IT" dirty="0"/>
              <a:t> and labels from </a:t>
            </a:r>
            <a:r>
              <a:rPr lang="it-IT" dirty="0" err="1"/>
              <a:t>Exportify</a:t>
            </a:r>
            <a:r>
              <a:rPr lang="it-IT" dirty="0"/>
              <a:t>, and to the </a:t>
            </a:r>
            <a:r>
              <a:rPr lang="it-IT" dirty="0" err="1"/>
              <a:t>RecordLabels</a:t>
            </a:r>
            <a:r>
              <a:rPr lang="it-IT" dirty="0"/>
              <a:t> dataset, </a:t>
            </a:r>
            <a:r>
              <a:rPr lang="it-IT" dirty="0" err="1"/>
              <a:t>containing</a:t>
            </a:r>
            <a:r>
              <a:rPr lang="it-IT" dirty="0"/>
              <a:t> information </a:t>
            </a:r>
            <a:r>
              <a:rPr lang="it-IT" dirty="0" err="1"/>
              <a:t>about</a:t>
            </a:r>
            <a:r>
              <a:rPr lang="it-IT" dirty="0"/>
              <a:t> </a:t>
            </a:r>
            <a:r>
              <a:rPr lang="it-IT" dirty="0" err="1"/>
              <a:t>Labales</a:t>
            </a:r>
            <a:r>
              <a:rPr lang="it-IT" dirty="0"/>
              <a:t> in relation to the </a:t>
            </a:r>
            <a:r>
              <a:rPr lang="it-IT" dirty="0" err="1"/>
              <a:t>particular</a:t>
            </a:r>
            <a:r>
              <a:rPr lang="it-IT" dirty="0"/>
              <a:t> Label Group </a:t>
            </a:r>
            <a:r>
              <a:rPr lang="it-IT" dirty="0" err="1"/>
              <a:t>they</a:t>
            </a:r>
            <a:r>
              <a:rPr lang="it-IT" dirty="0"/>
              <a:t> </a:t>
            </a:r>
            <a:r>
              <a:rPr lang="it-IT" dirty="0" err="1"/>
              <a:t>belong</a:t>
            </a:r>
            <a:r>
              <a:rPr lang="it-IT" dirty="0"/>
              <a:t> to</a:t>
            </a:r>
            <a:endParaRPr dirty="0"/>
          </a:p>
        </p:txBody>
      </p:sp>
    </p:spTree>
    <p:extLst>
      <p:ext uri="{BB962C8B-B14F-4D97-AF65-F5344CB8AC3E}">
        <p14:creationId xmlns:p14="http://schemas.microsoft.com/office/powerpoint/2010/main" val="429217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project </a:t>
            </a:r>
            <a:r>
              <a:rPr lang="it-IT" dirty="0" err="1"/>
              <a:t>is</a:t>
            </a:r>
            <a:r>
              <a:rPr lang="it-IT" dirty="0"/>
              <a:t> </a:t>
            </a:r>
            <a:r>
              <a:rPr lang="it-IT" dirty="0" err="1"/>
              <a:t>divided</a:t>
            </a:r>
            <a:r>
              <a:rPr lang="it-IT" dirty="0"/>
              <a:t> </a:t>
            </a:r>
            <a:r>
              <a:rPr lang="it-IT" dirty="0" err="1"/>
              <a:t>into</a:t>
            </a:r>
            <a:r>
              <a:rPr lang="it-IT" dirty="0"/>
              <a:t> 3 </a:t>
            </a:r>
            <a:r>
              <a:rPr lang="it-IT" dirty="0" err="1"/>
              <a:t>main</a:t>
            </a:r>
            <a:r>
              <a:rPr lang="it-IT" dirty="0"/>
              <a:t> </a:t>
            </a:r>
            <a:r>
              <a:rPr lang="it-IT" dirty="0" err="1"/>
              <a:t>phases</a:t>
            </a:r>
            <a:r>
              <a:rPr lang="it-IT" dirty="0"/>
              <a:t>:</a:t>
            </a:r>
          </a:p>
          <a:p>
            <a:pPr marL="171450" lvl="0" indent="-171450" algn="l" rtl="0">
              <a:spcBef>
                <a:spcPts val="0"/>
              </a:spcBef>
              <a:spcAft>
                <a:spcPts val="0"/>
              </a:spcAft>
              <a:buFontTx/>
              <a:buChar char="-"/>
            </a:pPr>
            <a:r>
              <a:rPr lang="it-IT" dirty="0"/>
              <a:t>The data </a:t>
            </a:r>
            <a:r>
              <a:rPr lang="it-IT" dirty="0" err="1"/>
              <a:t>gathering</a:t>
            </a:r>
            <a:r>
              <a:rPr lang="it-IT" dirty="0"/>
              <a:t> </a:t>
            </a:r>
            <a:r>
              <a:rPr lang="it-IT" dirty="0" err="1"/>
              <a:t>phase</a:t>
            </a:r>
            <a:endParaRPr lang="it-IT" dirty="0"/>
          </a:p>
          <a:p>
            <a:pPr marL="171450" lvl="0" indent="-171450" algn="l" rtl="0">
              <a:spcBef>
                <a:spcPts val="0"/>
              </a:spcBef>
              <a:spcAft>
                <a:spcPts val="0"/>
              </a:spcAft>
              <a:buFontTx/>
              <a:buChar char="-"/>
            </a:pPr>
            <a:r>
              <a:rPr lang="it-IT" dirty="0"/>
              <a:t>The </a:t>
            </a:r>
            <a:r>
              <a:rPr lang="it-IT" dirty="0" err="1"/>
              <a:t>modeling</a:t>
            </a:r>
            <a:r>
              <a:rPr lang="it-IT" dirty="0"/>
              <a:t> </a:t>
            </a:r>
            <a:r>
              <a:rPr lang="it-IT" dirty="0" err="1"/>
              <a:t>phase</a:t>
            </a:r>
            <a:r>
              <a:rPr lang="it-IT" dirty="0"/>
              <a:t> and the </a:t>
            </a:r>
            <a:r>
              <a:rPr lang="it-IT" dirty="0" err="1"/>
              <a:t>implementation</a:t>
            </a:r>
            <a:r>
              <a:rPr lang="it-IT" dirty="0"/>
              <a:t> </a:t>
            </a:r>
            <a:r>
              <a:rPr lang="it-IT" dirty="0" err="1"/>
              <a:t>phase</a:t>
            </a:r>
            <a:endParaRPr lang="it-IT" dirty="0"/>
          </a:p>
        </p:txBody>
      </p:sp>
    </p:spTree>
    <p:extLst>
      <p:ext uri="{BB962C8B-B14F-4D97-AF65-F5344CB8AC3E}">
        <p14:creationId xmlns:p14="http://schemas.microsoft.com/office/powerpoint/2010/main" val="2091069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Then the next step is to describe the Global Schema, and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of course in our Global schema we want to define the basic predicates for Songs, Artist and Albums, with just the most relevant attributes, then we want to define </a:t>
            </a:r>
            <a:r>
              <a:rPr lang="en-US" sz="1800" dirty="0" err="1">
                <a:effectLst/>
                <a:latin typeface="Calibri" panose="020F0502020204030204" pitchFamily="34" charset="0"/>
                <a:ea typeface="Calibri" panose="020F0502020204030204" pitchFamily="34" charset="0"/>
                <a:cs typeface="Arial" panose="020B0604020202020204" pitchFamily="34" charset="0"/>
              </a:rPr>
              <a:t>BillboardSong</a:t>
            </a:r>
            <a:r>
              <a:rPr lang="en-US" sz="1800" dirty="0">
                <a:effectLst/>
                <a:latin typeface="Calibri" panose="020F0502020204030204" pitchFamily="34" charset="0"/>
                <a:ea typeface="Calibri" panose="020F0502020204030204" pitchFamily="34" charset="0"/>
                <a:cs typeface="Arial" panose="020B0604020202020204" pitchFamily="34" charset="0"/>
              </a:rPr>
              <a:t>, to have the information about songs that appeared in the BillboardHot100 chart, then we have the </a:t>
            </a:r>
            <a:r>
              <a:rPr lang="en-US" sz="1800" dirty="0" err="1">
                <a:effectLst/>
                <a:latin typeface="Calibri" panose="020F0502020204030204" pitchFamily="34" charset="0"/>
                <a:ea typeface="Calibri" panose="020F0502020204030204" pitchFamily="34" charset="0"/>
                <a:cs typeface="Arial" panose="020B0604020202020204" pitchFamily="34" charset="0"/>
              </a:rPr>
              <a:t>AudioFeature</a:t>
            </a:r>
            <a:r>
              <a:rPr lang="en-US" sz="1800" dirty="0">
                <a:effectLst/>
                <a:latin typeface="Calibri" panose="020F0502020204030204" pitchFamily="34" charset="0"/>
                <a:ea typeface="Calibri" panose="020F0502020204030204" pitchFamily="34" charset="0"/>
                <a:cs typeface="Arial" panose="020B0604020202020204" pitchFamily="34" charset="0"/>
              </a:rPr>
              <a:t> predicate for our songs features</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lang="en-IT" dirty="0"/>
          </a:p>
        </p:txBody>
      </p:sp>
    </p:spTree>
    <p:extLst>
      <p:ext uri="{BB962C8B-B14F-4D97-AF65-F5344CB8AC3E}">
        <p14:creationId xmlns:p14="http://schemas.microsoft.com/office/powerpoint/2010/main" val="1409113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Then we also want to define some binary predicates in our Global Schema that are the ones that define the relationships between our basic concepts, so we have </a:t>
            </a:r>
            <a:r>
              <a:rPr lang="en-US" sz="1800" dirty="0" err="1">
                <a:effectLst/>
                <a:latin typeface="Calibri" panose="020F0502020204030204" pitchFamily="34" charset="0"/>
                <a:ea typeface="Calibri" panose="020F0502020204030204" pitchFamily="34" charset="0"/>
                <a:cs typeface="Arial" panose="020B0604020202020204" pitchFamily="34" charset="0"/>
              </a:rPr>
              <a:t>isSongOf</a:t>
            </a:r>
            <a:r>
              <a:rPr lang="en-US" sz="1800" dirty="0">
                <a:effectLst/>
                <a:latin typeface="Calibri" panose="020F0502020204030204" pitchFamily="34" charset="0"/>
                <a:ea typeface="Calibri" panose="020F0502020204030204" pitchFamily="34" charset="0"/>
                <a:cs typeface="Arial" panose="020B0604020202020204" pitchFamily="34" charset="0"/>
              </a:rPr>
              <a:t>, which means that the song with a particular </a:t>
            </a:r>
            <a:r>
              <a:rPr lang="en-US" sz="1800" dirty="0" err="1">
                <a:effectLst/>
                <a:latin typeface="Calibri" panose="020F0502020204030204" pitchFamily="34" charset="0"/>
                <a:ea typeface="Calibri" panose="020F0502020204030204" pitchFamily="34" charset="0"/>
                <a:cs typeface="Arial" panose="020B0604020202020204" pitchFamily="34" charset="0"/>
              </a:rPr>
              <a:t>song_id</a:t>
            </a:r>
            <a:r>
              <a:rPr lang="en-US" sz="1800" dirty="0">
                <a:effectLst/>
                <a:latin typeface="Calibri" panose="020F0502020204030204" pitchFamily="34" charset="0"/>
                <a:ea typeface="Calibri" panose="020F0502020204030204" pitchFamily="34" charset="0"/>
                <a:cs typeface="Arial" panose="020B0604020202020204" pitchFamily="34" charset="0"/>
              </a:rPr>
              <a:t> is performed by an artist with a particular </a:t>
            </a:r>
            <a:r>
              <a:rPr lang="en-US" sz="1800" dirty="0" err="1">
                <a:effectLst/>
                <a:latin typeface="Calibri" panose="020F0502020204030204" pitchFamily="34" charset="0"/>
                <a:ea typeface="Calibri" panose="020F0502020204030204" pitchFamily="34" charset="0"/>
                <a:cs typeface="Arial" panose="020B0604020202020204" pitchFamily="34" charset="0"/>
              </a:rPr>
              <a:t>artist_id</a:t>
            </a:r>
            <a:r>
              <a:rPr lang="en-US" sz="1800" dirty="0">
                <a:effectLst/>
                <a:latin typeface="Calibri" panose="020F0502020204030204" pitchFamily="34" charset="0"/>
                <a:ea typeface="Calibri" panose="020F0502020204030204" pitchFamily="34" charset="0"/>
                <a:cs typeface="Arial" panose="020B0604020202020204" pitchFamily="34" charset="0"/>
              </a:rPr>
              <a:t>, and similarly we do the same with </a:t>
            </a:r>
            <a:r>
              <a:rPr lang="en-US" sz="1800" dirty="0" err="1">
                <a:effectLst/>
                <a:latin typeface="Calibri" panose="020F0502020204030204" pitchFamily="34" charset="0"/>
                <a:ea typeface="Calibri" panose="020F0502020204030204" pitchFamily="34" charset="0"/>
                <a:cs typeface="Arial" panose="020B0604020202020204" pitchFamily="34" charset="0"/>
              </a:rPr>
              <a:t>isSongInAlbum</a:t>
            </a:r>
            <a:r>
              <a:rPr lang="en-US" sz="1800" dirty="0">
                <a:effectLst/>
                <a:latin typeface="Calibri" panose="020F0502020204030204" pitchFamily="34" charset="0"/>
                <a:ea typeface="Calibri" panose="020F0502020204030204" pitchFamily="34" charset="0"/>
                <a:cs typeface="Arial" panose="020B0604020202020204" pitchFamily="34" charset="0"/>
              </a:rPr>
              <a:t> and </a:t>
            </a:r>
            <a:r>
              <a:rPr lang="en-US" sz="1800" dirty="0" err="1">
                <a:effectLst/>
                <a:latin typeface="Calibri" panose="020F0502020204030204" pitchFamily="34" charset="0"/>
                <a:ea typeface="Calibri" panose="020F0502020204030204" pitchFamily="34" charset="0"/>
                <a:cs typeface="Arial" panose="020B0604020202020204" pitchFamily="34" charset="0"/>
              </a:rPr>
              <a:t>isAlbumOf</a:t>
            </a:r>
            <a:r>
              <a:rPr lang="en-US" sz="1800" dirty="0">
                <a:effectLst/>
                <a:latin typeface="Calibri" panose="020F0502020204030204" pitchFamily="34" charset="0"/>
                <a:ea typeface="Calibri" panose="020F0502020204030204" pitchFamily="34" charset="0"/>
                <a:cs typeface="Arial" panose="020B0604020202020204" pitchFamily="34" charset="0"/>
              </a:rPr>
              <a:t>, which represent the fact that a song is present in a particular album and an album is of a particular artist respectively</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25543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Then we have the Genre predicate, as well as the binary predicate </a:t>
            </a:r>
            <a:r>
              <a:rPr lang="en-US" sz="1800" dirty="0" err="1">
                <a:effectLst/>
                <a:latin typeface="Calibri" panose="020F0502020204030204" pitchFamily="34" charset="0"/>
                <a:ea typeface="Calibri" panose="020F0502020204030204" pitchFamily="34" charset="0"/>
                <a:cs typeface="Arial" panose="020B0604020202020204" pitchFamily="34" charset="0"/>
              </a:rPr>
              <a:t>doesGenre</a:t>
            </a:r>
            <a:r>
              <a:rPr lang="en-US" sz="1800" dirty="0">
                <a:effectLst/>
                <a:latin typeface="Calibri" panose="020F0502020204030204" pitchFamily="34" charset="0"/>
                <a:ea typeface="Calibri" panose="020F0502020204030204" pitchFamily="34" charset="0"/>
                <a:cs typeface="Arial" panose="020B0604020202020204" pitchFamily="34" charset="0"/>
              </a:rPr>
              <a:t>, which represent the fact that a particular artist does a particular genre, and then we have also these other two binary predicates which represent the fact that the artist with artist_id1 has influenced the artist with artist_id2 and that a song with a particular </a:t>
            </a:r>
            <a:r>
              <a:rPr lang="en-US" sz="1800" dirty="0" err="1">
                <a:effectLst/>
                <a:latin typeface="Calibri" panose="020F0502020204030204" pitchFamily="34" charset="0"/>
                <a:ea typeface="Calibri" panose="020F0502020204030204" pitchFamily="34" charset="0"/>
                <a:cs typeface="Arial" panose="020B0604020202020204" pitchFamily="34" charset="0"/>
              </a:rPr>
              <a:t>song_id</a:t>
            </a:r>
            <a:r>
              <a:rPr lang="en-US" sz="1800" dirty="0">
                <a:effectLst/>
                <a:latin typeface="Calibri" panose="020F0502020204030204" pitchFamily="34" charset="0"/>
                <a:ea typeface="Calibri" panose="020F0502020204030204" pitchFamily="34" charset="0"/>
                <a:cs typeface="Arial" panose="020B0604020202020204" pitchFamily="34" charset="0"/>
              </a:rPr>
              <a:t> has some particular lyrics</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8674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And finally we define the predicates for Labels and </a:t>
            </a:r>
            <a:r>
              <a:rPr lang="en-US" sz="1800" dirty="0" err="1">
                <a:effectLst/>
                <a:latin typeface="Calibri" panose="020F0502020204030204" pitchFamily="34" charset="0"/>
                <a:ea typeface="Calibri" panose="020F0502020204030204" pitchFamily="34" charset="0"/>
                <a:cs typeface="Arial" panose="020B0604020202020204" pitchFamily="34" charset="0"/>
              </a:rPr>
              <a:t>LabelGroups</a:t>
            </a:r>
            <a:r>
              <a:rPr lang="en-US" sz="1800" dirty="0">
                <a:effectLst/>
                <a:latin typeface="Calibri" panose="020F0502020204030204" pitchFamily="34" charset="0"/>
                <a:ea typeface="Calibri" panose="020F0502020204030204" pitchFamily="34" charset="0"/>
                <a:cs typeface="Arial" panose="020B0604020202020204" pitchFamily="34" charset="0"/>
              </a:rPr>
              <a:t>, as well as the binary predicates that represent the fact that a particular artist has published a Song under a particular label and that a particular label belongs to a particular group of labels</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00267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And </a:t>
            </a:r>
            <a:r>
              <a:rPr lang="it-IT" dirty="0" err="1"/>
              <a:t>then</a:t>
            </a:r>
            <a:r>
              <a:rPr lang="it-IT" dirty="0"/>
              <a:t> the last step of </a:t>
            </a:r>
            <a:r>
              <a:rPr lang="it-IT" dirty="0" err="1"/>
              <a:t>our</a:t>
            </a:r>
            <a:r>
              <a:rPr lang="it-IT" dirty="0"/>
              <a:t> </a:t>
            </a:r>
            <a:r>
              <a:rPr lang="it-IT" dirty="0" err="1"/>
              <a:t>Modeling</a:t>
            </a:r>
            <a:r>
              <a:rPr lang="it-IT" dirty="0"/>
              <a:t> </a:t>
            </a:r>
            <a:r>
              <a:rPr lang="it-IT" dirty="0" err="1"/>
              <a:t>phase</a:t>
            </a:r>
            <a:r>
              <a:rPr lang="it-IT" dirty="0"/>
              <a:t> </a:t>
            </a:r>
            <a:r>
              <a:rPr lang="it-IT" dirty="0" err="1"/>
              <a:t>is</a:t>
            </a:r>
            <a:r>
              <a:rPr lang="it-IT" dirty="0"/>
              <a:t> </a:t>
            </a:r>
            <a:r>
              <a:rPr lang="it-IT" dirty="0" err="1"/>
              <a:t>actually</a:t>
            </a:r>
            <a:r>
              <a:rPr lang="it-IT" dirty="0"/>
              <a:t> to </a:t>
            </a:r>
            <a:r>
              <a:rPr lang="it-IT" dirty="0" err="1"/>
              <a:t>define</a:t>
            </a:r>
            <a:r>
              <a:rPr lang="it-IT" dirty="0"/>
              <a:t> the Mapping, so the </a:t>
            </a:r>
            <a:r>
              <a:rPr lang="it-IT" dirty="0" err="1"/>
              <a:t>layer</a:t>
            </a:r>
            <a:r>
              <a:rPr lang="it-IT" dirty="0"/>
              <a:t> </a:t>
            </a:r>
            <a:r>
              <a:rPr lang="it-IT" dirty="0" err="1"/>
              <a:t>that</a:t>
            </a:r>
            <a:r>
              <a:rPr lang="it-IT" dirty="0"/>
              <a:t> </a:t>
            </a:r>
            <a:r>
              <a:rPr lang="it-IT" dirty="0" err="1"/>
              <a:t>represents</a:t>
            </a:r>
            <a:r>
              <a:rPr lang="it-IT" dirty="0"/>
              <a:t> the </a:t>
            </a:r>
            <a:r>
              <a:rPr lang="it-IT" dirty="0" err="1"/>
              <a:t>relationship</a:t>
            </a:r>
            <a:r>
              <a:rPr lang="it-IT" dirty="0"/>
              <a:t> </a:t>
            </a:r>
            <a:r>
              <a:rPr lang="it-IT" dirty="0" err="1"/>
              <a:t>between</a:t>
            </a:r>
            <a:r>
              <a:rPr lang="it-IT" dirty="0"/>
              <a:t> </a:t>
            </a:r>
            <a:r>
              <a:rPr lang="it-IT" dirty="0" err="1"/>
              <a:t>our</a:t>
            </a:r>
            <a:r>
              <a:rPr lang="it-IT" dirty="0"/>
              <a:t> Source and Global </a:t>
            </a:r>
            <a:r>
              <a:rPr lang="it-IT" dirty="0" err="1"/>
              <a:t>schemas</a:t>
            </a:r>
            <a:r>
              <a:rPr lang="it-IT" dirty="0"/>
              <a:t>.</a:t>
            </a:r>
          </a:p>
          <a:p>
            <a:pPr marL="0" lvl="0" indent="0" algn="l" rtl="0">
              <a:spcBef>
                <a:spcPts val="0"/>
              </a:spcBef>
              <a:spcAft>
                <a:spcPts val="0"/>
              </a:spcAft>
              <a:buNone/>
            </a:pPr>
            <a:r>
              <a:rPr lang="it-IT" dirty="0" err="1"/>
              <a:t>What</a:t>
            </a:r>
            <a:r>
              <a:rPr lang="it-IT" dirty="0"/>
              <a:t> </a:t>
            </a:r>
            <a:r>
              <a:rPr lang="it-IT" dirty="0" err="1"/>
              <a:t>is</a:t>
            </a:r>
            <a:r>
              <a:rPr lang="it-IT" dirty="0"/>
              <a:t> </a:t>
            </a:r>
            <a:r>
              <a:rPr lang="it-IT" dirty="0" err="1"/>
              <a:t>important</a:t>
            </a:r>
            <a:r>
              <a:rPr lang="it-IT" dirty="0"/>
              <a:t> to point out </a:t>
            </a:r>
            <a:r>
              <a:rPr lang="it-IT" dirty="0" err="1"/>
              <a:t>is</a:t>
            </a:r>
            <a:r>
              <a:rPr lang="it-IT" dirty="0"/>
              <a:t> </a:t>
            </a:r>
            <a:r>
              <a:rPr lang="it-IT" dirty="0" err="1"/>
              <a:t>that</a:t>
            </a:r>
            <a:r>
              <a:rPr lang="it-IT" dirty="0"/>
              <a:t> I </a:t>
            </a:r>
            <a:r>
              <a:rPr lang="it-IT" dirty="0" err="1"/>
              <a:t>defined</a:t>
            </a:r>
            <a:r>
              <a:rPr lang="it-IT" dirty="0"/>
              <a:t> a GAV Mapping, in </a:t>
            </a:r>
            <a:r>
              <a:rPr lang="it-IT" dirty="0" err="1"/>
              <a:t>fact</a:t>
            </a:r>
            <a:r>
              <a:rPr lang="it-IT" dirty="0"/>
              <a:t>, </a:t>
            </a:r>
            <a:r>
              <a:rPr lang="it-IT" dirty="0" err="1"/>
              <a:t>as</a:t>
            </a:r>
            <a:r>
              <a:rPr lang="it-IT" dirty="0"/>
              <a:t> </a:t>
            </a:r>
            <a:r>
              <a:rPr lang="it-IT" dirty="0" err="1"/>
              <a:t>we</a:t>
            </a:r>
            <a:r>
              <a:rPr lang="it-IT" dirty="0"/>
              <a:t> can </a:t>
            </a:r>
            <a:r>
              <a:rPr lang="it-IT" dirty="0" err="1"/>
              <a:t>see</a:t>
            </a:r>
            <a:r>
              <a:rPr lang="it-IT" dirty="0"/>
              <a:t> on the </a:t>
            </a:r>
            <a:r>
              <a:rPr lang="it-IT" dirty="0" err="1"/>
              <a:t>right</a:t>
            </a:r>
            <a:r>
              <a:rPr lang="it-IT" dirty="0"/>
              <a:t> side of the mapping </a:t>
            </a:r>
            <a:r>
              <a:rPr lang="it-IT" dirty="0" err="1"/>
              <a:t>we</a:t>
            </a:r>
            <a:r>
              <a:rPr lang="it-IT" dirty="0"/>
              <a:t> </a:t>
            </a:r>
            <a:r>
              <a:rPr lang="it-IT" dirty="0" err="1"/>
              <a:t>have</a:t>
            </a:r>
            <a:r>
              <a:rPr lang="it-IT" dirty="0"/>
              <a:t> a single </a:t>
            </a:r>
            <a:r>
              <a:rPr lang="it-IT" dirty="0" err="1"/>
              <a:t>atom</a:t>
            </a:r>
            <a:r>
              <a:rPr lang="it-IT" dirty="0"/>
              <a:t> of the Global Schema </a:t>
            </a:r>
            <a:r>
              <a:rPr lang="it-IT" dirty="0" err="1"/>
              <a:t>while</a:t>
            </a:r>
            <a:r>
              <a:rPr lang="it-IT" dirty="0"/>
              <a:t> on the </a:t>
            </a:r>
            <a:r>
              <a:rPr lang="it-IT" dirty="0" err="1"/>
              <a:t>left</a:t>
            </a:r>
            <a:r>
              <a:rPr lang="it-IT" dirty="0"/>
              <a:t> side </a:t>
            </a:r>
            <a:r>
              <a:rPr lang="it-IT" dirty="0" err="1"/>
              <a:t>we</a:t>
            </a:r>
            <a:r>
              <a:rPr lang="it-IT" dirty="0"/>
              <a:t> </a:t>
            </a:r>
            <a:r>
              <a:rPr lang="it-IT" dirty="0" err="1"/>
              <a:t>have</a:t>
            </a:r>
            <a:r>
              <a:rPr lang="it-IT" dirty="0"/>
              <a:t> a query over the source schema, and in </a:t>
            </a:r>
            <a:r>
              <a:rPr lang="it-IT" dirty="0" err="1"/>
              <a:t>particular</a:t>
            </a:r>
            <a:r>
              <a:rPr lang="it-IT" dirty="0"/>
              <a:t> </a:t>
            </a:r>
            <a:r>
              <a:rPr lang="it-IT" dirty="0" err="1"/>
              <a:t>it</a:t>
            </a:r>
            <a:r>
              <a:rPr lang="it-IT" dirty="0"/>
              <a:t> </a:t>
            </a:r>
            <a:r>
              <a:rPr lang="it-IT" dirty="0" err="1"/>
              <a:t>is</a:t>
            </a:r>
            <a:r>
              <a:rPr lang="it-IT" dirty="0"/>
              <a:t> </a:t>
            </a:r>
            <a:r>
              <a:rPr lang="it-IT" dirty="0" err="1"/>
              <a:t>also</a:t>
            </a:r>
            <a:r>
              <a:rPr lang="it-IT" dirty="0"/>
              <a:t> a </a:t>
            </a:r>
            <a:r>
              <a:rPr lang="it-IT" dirty="0" err="1"/>
              <a:t>Conjunctive</a:t>
            </a:r>
            <a:r>
              <a:rPr lang="it-IT" dirty="0"/>
              <a:t> GAV mapping </a:t>
            </a:r>
            <a:r>
              <a:rPr lang="it-IT" dirty="0" err="1"/>
              <a:t>becasue</a:t>
            </a:r>
            <a:r>
              <a:rPr lang="it-IT" dirty="0"/>
              <a:t> </a:t>
            </a:r>
            <a:r>
              <a:rPr lang="it-IT" dirty="0" err="1"/>
              <a:t>as</a:t>
            </a:r>
            <a:r>
              <a:rPr lang="it-IT" dirty="0"/>
              <a:t> </a:t>
            </a:r>
            <a:r>
              <a:rPr lang="it-IT" dirty="0" err="1"/>
              <a:t>we</a:t>
            </a:r>
            <a:r>
              <a:rPr lang="it-IT" dirty="0"/>
              <a:t> can </a:t>
            </a:r>
            <a:r>
              <a:rPr lang="it-IT" dirty="0" err="1"/>
              <a:t>see</a:t>
            </a:r>
            <a:r>
              <a:rPr lang="it-IT" dirty="0"/>
              <a:t> </a:t>
            </a:r>
            <a:r>
              <a:rPr lang="it-IT" dirty="0" err="1"/>
              <a:t>because</a:t>
            </a:r>
            <a:r>
              <a:rPr lang="it-IT" dirty="0"/>
              <a:t> the </a:t>
            </a:r>
            <a:r>
              <a:rPr lang="it-IT" dirty="0" err="1"/>
              <a:t>all</a:t>
            </a:r>
            <a:r>
              <a:rPr lang="it-IT" dirty="0"/>
              <a:t> the queries </a:t>
            </a:r>
            <a:r>
              <a:rPr lang="it-IT" dirty="0" err="1"/>
              <a:t>that</a:t>
            </a:r>
            <a:r>
              <a:rPr lang="it-IT" dirty="0"/>
              <a:t> </a:t>
            </a:r>
            <a:r>
              <a:rPr lang="it-IT" dirty="0" err="1"/>
              <a:t>we</a:t>
            </a:r>
            <a:r>
              <a:rPr lang="it-IT" dirty="0"/>
              <a:t> </a:t>
            </a:r>
            <a:r>
              <a:rPr lang="it-IT" dirty="0" err="1"/>
              <a:t>have</a:t>
            </a:r>
            <a:r>
              <a:rPr lang="it-IT" dirty="0"/>
              <a:t> on the </a:t>
            </a:r>
            <a:r>
              <a:rPr lang="it-IT" dirty="0" err="1"/>
              <a:t>left</a:t>
            </a:r>
            <a:r>
              <a:rPr lang="it-IT" dirty="0"/>
              <a:t> side are </a:t>
            </a:r>
            <a:r>
              <a:rPr lang="it-IT" dirty="0" err="1"/>
              <a:t>actually</a:t>
            </a:r>
            <a:r>
              <a:rPr lang="it-IT" dirty="0"/>
              <a:t> </a:t>
            </a:r>
            <a:r>
              <a:rPr lang="it-IT" dirty="0" err="1"/>
              <a:t>conjunctive</a:t>
            </a:r>
            <a:r>
              <a:rPr lang="it-IT" dirty="0"/>
              <a:t> queries. </a:t>
            </a:r>
          </a:p>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1143000" marR="0" lvl="2" indent="-228600" algn="l" defTabSz="914400" rtl="0" eaLnBrk="1" fontAlgn="auto" latinLnBrk="0" hangingPunct="1">
              <a:lnSpc>
                <a:spcPct val="107000"/>
              </a:lnSpc>
              <a:spcBef>
                <a:spcPts val="0"/>
              </a:spcBef>
              <a:spcAft>
                <a:spcPts val="800"/>
              </a:spcAft>
              <a:buClr>
                <a:srgbClr val="000000"/>
              </a:buClr>
              <a:buSzPts val="1400"/>
              <a:buFont typeface="Wingdings" pitchFamily="2" charset="2"/>
              <a:buChar char=""/>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Ok as we said at the beginning, based on the tasks that we have identified, we wan to restrict our data to just concerning most relevant artists, and so in order to do this, it is now in the mapping that we can define that we want to map an artist from the Artist8M source into our Artist predicate of the global schema only if it has popularity greater than 50, and this condition, will reflect also to all the other mapping assertions that we are going to define. </a:t>
            </a:r>
          </a:p>
          <a:p>
            <a:pPr marL="1143000" marR="0" lvl="2" indent="-228600" algn="l" defTabSz="914400" rtl="0" eaLnBrk="1" fontAlgn="auto" latinLnBrk="0" hangingPunct="1">
              <a:lnSpc>
                <a:spcPct val="107000"/>
              </a:lnSpc>
              <a:spcBef>
                <a:spcPts val="0"/>
              </a:spcBef>
              <a:spcAft>
                <a:spcPts val="800"/>
              </a:spcAft>
              <a:buClr>
                <a:srgbClr val="000000"/>
              </a:buClr>
              <a:buSzPts val="1400"/>
              <a:buFont typeface="Wingdings" pitchFamily="2" charset="2"/>
              <a:buChar char=""/>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fact, as we can see here, we also want to map Songs and Albums only if they belong to artists that have the popularity greater than 50.</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spcAft>
                <a:spcPts val="800"/>
              </a:spcAft>
              <a:buFont typeface="Wingdings" pitchFamily="2" charset="2"/>
              <a:buChar char=""/>
            </a:pP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63708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And we do this reasoning also for the other mapping assertions, so for </a:t>
            </a:r>
            <a:r>
              <a:rPr lang="en-US" sz="1800" dirty="0" err="1">
                <a:effectLst/>
                <a:latin typeface="Calibri" panose="020F0502020204030204" pitchFamily="34" charset="0"/>
                <a:ea typeface="Calibri" panose="020F0502020204030204" pitchFamily="34" charset="0"/>
                <a:cs typeface="Arial" panose="020B0604020202020204" pitchFamily="34" charset="0"/>
              </a:rPr>
              <a:t>isSongOf</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isSongInAlbum</a:t>
            </a:r>
            <a:r>
              <a:rPr lang="en-US" sz="1800" dirty="0">
                <a:effectLst/>
                <a:latin typeface="Calibri" panose="020F0502020204030204" pitchFamily="34" charset="0"/>
                <a:ea typeface="Calibri" panose="020F0502020204030204" pitchFamily="34" charset="0"/>
                <a:cs typeface="Arial" panose="020B0604020202020204" pitchFamily="34" charset="0"/>
              </a:rPr>
              <a:t> and </a:t>
            </a:r>
            <a:r>
              <a:rPr lang="en-US" sz="1800" dirty="0" err="1">
                <a:effectLst/>
                <a:latin typeface="Calibri" panose="020F0502020204030204" pitchFamily="34" charset="0"/>
                <a:ea typeface="Calibri" panose="020F0502020204030204" pitchFamily="34" charset="0"/>
                <a:cs typeface="Arial" panose="020B0604020202020204" pitchFamily="34" charset="0"/>
              </a:rPr>
              <a:t>isAlbumOf</a:t>
            </a:r>
            <a:r>
              <a:rPr lang="en-US" sz="1800" dirty="0">
                <a:effectLst/>
                <a:latin typeface="Calibri" panose="020F0502020204030204" pitchFamily="34" charset="0"/>
                <a:ea typeface="Calibri" panose="020F0502020204030204" pitchFamily="34" charset="0"/>
                <a:cs typeface="Arial" panose="020B0604020202020204" pitchFamily="34" charset="0"/>
              </a:rPr>
              <a:t>, as we can see here, where here maybe the most elaborated one is </a:t>
            </a:r>
            <a:r>
              <a:rPr lang="en-US" sz="1800" dirty="0" err="1">
                <a:effectLst/>
                <a:latin typeface="Calibri" panose="020F0502020204030204" pitchFamily="34" charset="0"/>
                <a:ea typeface="Calibri" panose="020F0502020204030204" pitchFamily="34" charset="0"/>
                <a:cs typeface="Arial" panose="020B0604020202020204" pitchFamily="34" charset="0"/>
              </a:rPr>
              <a:t>isSongInAlbum</a:t>
            </a:r>
            <a:r>
              <a:rPr lang="en-US" sz="1800" dirty="0">
                <a:effectLst/>
                <a:latin typeface="Calibri" panose="020F0502020204030204" pitchFamily="34" charset="0"/>
                <a:ea typeface="Calibri" panose="020F0502020204030204" pitchFamily="34" charset="0"/>
                <a:cs typeface="Arial" panose="020B0604020202020204" pitchFamily="34" charset="0"/>
              </a:rPr>
              <a:t>, because we want to map a relationship, let’s say, between a song and an album only if that particular song is a song that is performed by an artist that has popularity greater than 50, to do so we also need to check the song id put in our global schema a relationship between  to have that a song with a song id </a:t>
            </a:r>
            <a:r>
              <a:rPr lang="en-US" sz="1800" dirty="0" err="1">
                <a:effectLst/>
                <a:latin typeface="Calibri" panose="020F0502020204030204" pitchFamily="34" charset="0"/>
                <a:ea typeface="Calibri" panose="020F0502020204030204" pitchFamily="34" charset="0"/>
                <a:cs typeface="Arial" panose="020B0604020202020204" pitchFamily="34" charset="0"/>
              </a:rPr>
              <a:t>sid</a:t>
            </a:r>
            <a:r>
              <a:rPr lang="en-US" sz="1800" dirty="0">
                <a:effectLst/>
                <a:latin typeface="Calibri" panose="020F0502020204030204" pitchFamily="34" charset="0"/>
                <a:ea typeface="Calibri" panose="020F0502020204030204" pitchFamily="34" charset="0"/>
                <a:cs typeface="Arial" panose="020B0604020202020204" pitchFamily="34" charset="0"/>
              </a:rPr>
              <a:t> belongs to the album with album id </a:t>
            </a:r>
            <a:r>
              <a:rPr lang="en-US" sz="1800" dirty="0" err="1">
                <a:effectLst/>
                <a:latin typeface="Calibri" panose="020F0502020204030204" pitchFamily="34" charset="0"/>
                <a:ea typeface="Calibri" panose="020F0502020204030204" pitchFamily="34" charset="0"/>
                <a:cs typeface="Arial" panose="020B0604020202020204" pitchFamily="34" charset="0"/>
              </a:rPr>
              <a:t>albid</a:t>
            </a:r>
            <a:r>
              <a:rPr lang="en-US" sz="1800" dirty="0">
                <a:effectLst/>
                <a:latin typeface="Calibri" panose="020F0502020204030204" pitchFamily="34" charset="0"/>
                <a:ea typeface="Calibri" panose="020F0502020204030204" pitchFamily="34" charset="0"/>
                <a:cs typeface="Arial" panose="020B0604020202020204" pitchFamily="34" charset="0"/>
              </a:rPr>
              <a:t>, but then we also need to get the </a:t>
            </a:r>
            <a:r>
              <a:rPr lang="en-US" sz="1800" dirty="0" err="1">
                <a:effectLst/>
                <a:latin typeface="Calibri" panose="020F0502020204030204" pitchFamily="34" charset="0"/>
                <a:ea typeface="Calibri" panose="020F0502020204030204" pitchFamily="34" charset="0"/>
                <a:cs typeface="Arial" panose="020B0604020202020204" pitchFamily="34" charset="0"/>
              </a:rPr>
              <a:t>artist_id</a:t>
            </a:r>
            <a:r>
              <a:rPr lang="en-US" sz="1800" dirty="0">
                <a:effectLst/>
                <a:latin typeface="Calibri" panose="020F0502020204030204" pitchFamily="34" charset="0"/>
                <a:ea typeface="Calibri" panose="020F0502020204030204" pitchFamily="34" charset="0"/>
                <a:cs typeface="Arial" panose="020B0604020202020204" pitchFamily="34" charset="0"/>
              </a:rPr>
              <a:t> to which this album belongs to and finally check whether this particular artist has the popularity greater than 50</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72607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Then, for both Genre and </a:t>
            </a:r>
            <a:r>
              <a:rPr lang="en-US" dirty="0" err="1"/>
              <a:t>DoesGenre</a:t>
            </a:r>
            <a:r>
              <a:rPr lang="en-US" dirty="0"/>
              <a:t> we have not just one but 3 mapping assertions because we have the genre information from 3 different sources, so we have one mapping assertion in which we consider the the </a:t>
            </a:r>
            <a:r>
              <a:rPr lang="en-US" dirty="0" err="1"/>
              <a:t>Exportify</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and in this case we have not just one but 3 mapping assertions since we have data about genres from 3 different sources and for each of this we will need one mapping assertions.</a:t>
            </a:r>
          </a:p>
          <a:p>
            <a:pPr marL="0" lvl="0" indent="0" algn="l" rtl="0">
              <a:spcBef>
                <a:spcPts val="0"/>
              </a:spcBef>
              <a:spcAft>
                <a:spcPts val="0"/>
              </a:spcAft>
              <a:buNone/>
            </a:pPr>
            <a:endParaRPr lang="it-IT" dirty="0"/>
          </a:p>
          <a:p>
            <a:pPr marL="0" lvl="0" indent="0" algn="l" rtl="0">
              <a:spcBef>
                <a:spcPts val="0"/>
              </a:spcBef>
              <a:spcAft>
                <a:spcPts val="0"/>
              </a:spcAft>
              <a:buNone/>
            </a:pPr>
            <a:endParaRPr lang="en-IT" dirty="0"/>
          </a:p>
          <a:p>
            <a:pPr marL="0" lvl="0" indent="0" algn="l" rtl="0">
              <a:spcBef>
                <a:spcPts val="0"/>
              </a:spcBef>
              <a:spcAft>
                <a:spcPts val="0"/>
              </a:spcAft>
              <a:buNone/>
            </a:pPr>
            <a:endParaRPr lang="en-IT" dirty="0"/>
          </a:p>
        </p:txBody>
      </p:sp>
    </p:spTree>
    <p:extLst>
      <p:ext uri="{BB962C8B-B14F-4D97-AF65-F5344CB8AC3E}">
        <p14:creationId xmlns:p14="http://schemas.microsoft.com/office/powerpoint/2010/main" val="3756342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Then, for both Genre and </a:t>
            </a:r>
            <a:r>
              <a:rPr lang="en-US" dirty="0" err="1"/>
              <a:t>DoesGenre</a:t>
            </a:r>
            <a:r>
              <a:rPr lang="en-US" dirty="0"/>
              <a:t> we have not just one but 3 mapping assertions because we have the genre information from 3 different sources, so we have one mapping assertion in which we consider the the </a:t>
            </a:r>
            <a:r>
              <a:rPr lang="en-US" dirty="0" err="1"/>
              <a:t>Exportify</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and in this case we have not just one but 3 mapping assertions since we have data about genres from 3 different sources and for each of this we will need one mapping assertions.</a:t>
            </a:r>
          </a:p>
          <a:p>
            <a:pPr marL="0" lvl="0" indent="0" algn="l" rtl="0">
              <a:spcBef>
                <a:spcPts val="0"/>
              </a:spcBef>
              <a:spcAft>
                <a:spcPts val="0"/>
              </a:spcAft>
              <a:buNone/>
            </a:pPr>
            <a:endParaRPr lang="it-IT" dirty="0"/>
          </a:p>
          <a:p>
            <a:pPr marL="0" lvl="0" indent="0" algn="l" rtl="0">
              <a:spcBef>
                <a:spcPts val="0"/>
              </a:spcBef>
              <a:spcAft>
                <a:spcPts val="0"/>
              </a:spcAft>
              <a:buNone/>
            </a:pPr>
            <a:endParaRPr lang="en-IT" dirty="0"/>
          </a:p>
          <a:p>
            <a:pPr marL="0" lvl="0" indent="0" algn="l" rtl="0">
              <a:spcBef>
                <a:spcPts val="0"/>
              </a:spcBef>
              <a:spcAft>
                <a:spcPts val="0"/>
              </a:spcAft>
              <a:buNone/>
            </a:pPr>
            <a:endParaRPr lang="en-IT" dirty="0"/>
          </a:p>
        </p:txBody>
      </p:sp>
    </p:spTree>
    <p:extLst>
      <p:ext uri="{BB962C8B-B14F-4D97-AF65-F5344CB8AC3E}">
        <p14:creationId xmlns:p14="http://schemas.microsoft.com/office/powerpoint/2010/main" val="1521970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Then</a:t>
            </a:r>
            <a:r>
              <a:rPr lang="it-IT" dirty="0"/>
              <a:t> </a:t>
            </a:r>
            <a:r>
              <a:rPr lang="it-IT" dirty="0" err="1"/>
              <a:t>we</a:t>
            </a:r>
            <a:r>
              <a:rPr lang="it-IT" dirty="0"/>
              <a:t> </a:t>
            </a:r>
            <a:r>
              <a:rPr lang="it-IT" dirty="0" err="1"/>
              <a:t>have</a:t>
            </a:r>
            <a:r>
              <a:rPr lang="it-IT" dirty="0"/>
              <a:t> the mapping for </a:t>
            </a:r>
            <a:r>
              <a:rPr lang="it-IT" dirty="0" err="1"/>
              <a:t>AudioFeature</a:t>
            </a:r>
            <a:r>
              <a:rPr lang="it-IT" dirty="0"/>
              <a:t>, in </a:t>
            </a:r>
            <a:r>
              <a:rPr lang="it-IT" dirty="0" err="1"/>
              <a:t>which</a:t>
            </a:r>
            <a:r>
              <a:rPr lang="it-IT" dirty="0"/>
              <a:t> the concept </a:t>
            </a:r>
            <a:r>
              <a:rPr lang="it-IT" dirty="0" err="1"/>
              <a:t>is</a:t>
            </a:r>
            <a:r>
              <a:rPr lang="it-IT" dirty="0"/>
              <a:t> the </a:t>
            </a:r>
            <a:r>
              <a:rPr lang="it-IT" dirty="0" err="1"/>
              <a:t>same</a:t>
            </a:r>
            <a:r>
              <a:rPr lang="it-IT" dirty="0"/>
              <a:t> </a:t>
            </a:r>
            <a:r>
              <a:rPr lang="it-IT" dirty="0" err="1"/>
              <a:t>as</a:t>
            </a:r>
            <a:r>
              <a:rPr lang="it-IT" dirty="0"/>
              <a:t> </a:t>
            </a:r>
            <a:r>
              <a:rPr lang="it-IT" dirty="0" err="1"/>
              <a:t>before</a:t>
            </a:r>
            <a:r>
              <a:rPr lang="it-IT" dirty="0"/>
              <a:t>.</a:t>
            </a:r>
          </a:p>
          <a:p>
            <a:pPr marL="0" lvl="0" indent="0" algn="l" rtl="0">
              <a:spcBef>
                <a:spcPts val="0"/>
              </a:spcBef>
              <a:spcAft>
                <a:spcPts val="0"/>
              </a:spcAft>
              <a:buNone/>
            </a:pPr>
            <a:r>
              <a:rPr lang="it-IT" dirty="0"/>
              <a:t>And </a:t>
            </a:r>
            <a:r>
              <a:rPr lang="it-IT" dirty="0" err="1"/>
              <a:t>then</a:t>
            </a:r>
            <a:r>
              <a:rPr lang="it-IT" dirty="0"/>
              <a:t> </a:t>
            </a:r>
            <a:r>
              <a:rPr lang="it-IT" dirty="0" err="1"/>
              <a:t>here</a:t>
            </a:r>
            <a:r>
              <a:rPr lang="it-IT" dirty="0"/>
              <a:t> </a:t>
            </a:r>
            <a:r>
              <a:rPr lang="it-IT" dirty="0" err="1"/>
              <a:t>we</a:t>
            </a:r>
            <a:r>
              <a:rPr lang="it-IT" dirty="0"/>
              <a:t> </a:t>
            </a:r>
            <a:r>
              <a:rPr lang="it-IT" dirty="0" err="1"/>
              <a:t>have</a:t>
            </a:r>
            <a:r>
              <a:rPr lang="it-IT" dirty="0"/>
              <a:t> the mapping for </a:t>
            </a:r>
            <a:r>
              <a:rPr lang="it-IT" dirty="0" err="1"/>
              <a:t>hasLyrics</a:t>
            </a:r>
            <a:r>
              <a:rPr lang="it-IT" dirty="0"/>
              <a:t> and for </a:t>
            </a:r>
            <a:r>
              <a:rPr lang="it-IT" dirty="0" err="1"/>
              <a:t>hasInfluenced</a:t>
            </a:r>
            <a:r>
              <a:rPr lang="it-IT" dirty="0"/>
              <a:t>, </a:t>
            </a:r>
            <a:r>
              <a:rPr lang="it-IT" dirty="0" err="1"/>
              <a:t>which</a:t>
            </a:r>
            <a:r>
              <a:rPr lang="it-IT" dirty="0"/>
              <a:t> are a bit </a:t>
            </a:r>
            <a:r>
              <a:rPr lang="it-IT" dirty="0" err="1"/>
              <a:t>different</a:t>
            </a:r>
            <a:r>
              <a:rPr lang="it-IT" dirty="0"/>
              <a:t> </a:t>
            </a:r>
            <a:r>
              <a:rPr lang="it-IT" dirty="0" err="1"/>
              <a:t>because</a:t>
            </a:r>
            <a:r>
              <a:rPr lang="it-IT" dirty="0"/>
              <a:t> </a:t>
            </a:r>
            <a:r>
              <a:rPr lang="it-IT" dirty="0" err="1"/>
              <a:t>this</a:t>
            </a:r>
            <a:r>
              <a:rPr lang="it-IT" dirty="0"/>
              <a:t> time </a:t>
            </a:r>
            <a:r>
              <a:rPr lang="it-IT" dirty="0" err="1"/>
              <a:t>we</a:t>
            </a:r>
            <a:r>
              <a:rPr lang="it-IT" dirty="0"/>
              <a:t> </a:t>
            </a:r>
            <a:r>
              <a:rPr lang="it-IT" dirty="0" err="1"/>
              <a:t>don’t</a:t>
            </a:r>
            <a:r>
              <a:rPr lang="it-IT" dirty="0"/>
              <a:t> </a:t>
            </a:r>
            <a:r>
              <a:rPr lang="it-IT" dirty="0" err="1"/>
              <a:t>have</a:t>
            </a:r>
            <a:r>
              <a:rPr lang="it-IT" dirty="0"/>
              <a:t> the </a:t>
            </a:r>
            <a:r>
              <a:rPr lang="it-IT" dirty="0" err="1"/>
              <a:t>spotify</a:t>
            </a:r>
            <a:r>
              <a:rPr lang="it-IT" dirty="0"/>
              <a:t> id in </a:t>
            </a:r>
            <a:r>
              <a:rPr lang="it-IT" dirty="0" err="1"/>
              <a:t>these</a:t>
            </a:r>
            <a:r>
              <a:rPr lang="it-IT" dirty="0"/>
              <a:t> files,</a:t>
            </a:r>
          </a:p>
        </p:txBody>
      </p:sp>
    </p:spTree>
    <p:extLst>
      <p:ext uri="{BB962C8B-B14F-4D97-AF65-F5344CB8AC3E}">
        <p14:creationId xmlns:p14="http://schemas.microsoft.com/office/powerpoint/2010/main" val="88195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0313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So </a:t>
            </a:r>
            <a:r>
              <a:rPr lang="it-IT" dirty="0" err="1"/>
              <a:t>let’s</a:t>
            </a:r>
            <a:r>
              <a:rPr lang="it-IT" dirty="0"/>
              <a:t> start with the data </a:t>
            </a:r>
            <a:r>
              <a:rPr lang="it-IT" dirty="0" err="1"/>
              <a:t>gathering</a:t>
            </a:r>
            <a:r>
              <a:rPr lang="it-IT" dirty="0"/>
              <a:t> </a:t>
            </a:r>
            <a:r>
              <a:rPr lang="it-IT" dirty="0" err="1"/>
              <a:t>phase</a:t>
            </a:r>
            <a:endParaRPr dirty="0"/>
          </a:p>
        </p:txBody>
      </p:sp>
    </p:spTree>
    <p:extLst>
      <p:ext uri="{BB962C8B-B14F-4D97-AF65-F5344CB8AC3E}">
        <p14:creationId xmlns:p14="http://schemas.microsoft.com/office/powerpoint/2010/main" val="3613708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538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Now</a:t>
            </a:r>
            <a:r>
              <a:rPr lang="it-IT" dirty="0"/>
              <a:t> </a:t>
            </a:r>
            <a:r>
              <a:rPr lang="it-IT" dirty="0" err="1"/>
              <a:t>that</a:t>
            </a:r>
            <a:r>
              <a:rPr lang="it-IT" dirty="0"/>
              <a:t> </a:t>
            </a:r>
            <a:r>
              <a:rPr lang="it-IT" dirty="0" err="1"/>
              <a:t>we</a:t>
            </a:r>
            <a:r>
              <a:rPr lang="it-IT" dirty="0"/>
              <a:t> </a:t>
            </a:r>
            <a:r>
              <a:rPr lang="it-IT" dirty="0" err="1"/>
              <a:t>have</a:t>
            </a:r>
            <a:r>
              <a:rPr lang="it-IT" dirty="0"/>
              <a:t> the Mapping </a:t>
            </a:r>
            <a:r>
              <a:rPr lang="it-IT" dirty="0" err="1"/>
              <a:t>we</a:t>
            </a:r>
            <a:r>
              <a:rPr lang="it-IT" dirty="0"/>
              <a:t> can </a:t>
            </a:r>
            <a:r>
              <a:rPr lang="it-IT" dirty="0" err="1"/>
              <a:t>finally</a:t>
            </a:r>
            <a:r>
              <a:rPr lang="it-IT" dirty="0"/>
              <a:t> </a:t>
            </a:r>
            <a:r>
              <a:rPr lang="it-IT" dirty="0" err="1"/>
              <a:t>reason</a:t>
            </a:r>
            <a:r>
              <a:rPr lang="it-IT" dirty="0"/>
              <a:t> on the Query </a:t>
            </a:r>
            <a:r>
              <a:rPr lang="it-IT" dirty="0" err="1"/>
              <a:t>Answering</a:t>
            </a:r>
            <a:r>
              <a:rPr lang="it-IT" dirty="0"/>
              <a:t> </a:t>
            </a:r>
            <a:r>
              <a:rPr lang="it-IT" dirty="0" err="1"/>
              <a:t>Problem</a:t>
            </a:r>
            <a:endParaRPr lang="it-IT" dirty="0"/>
          </a:p>
          <a:p>
            <a:pPr marL="0" lvl="0" indent="0" algn="l" rtl="0">
              <a:spcBef>
                <a:spcPts val="0"/>
              </a:spcBef>
              <a:spcAft>
                <a:spcPts val="0"/>
              </a:spcAft>
              <a:buNone/>
            </a:pPr>
            <a:r>
              <a:rPr lang="it-IT" dirty="0"/>
              <a:t>In </a:t>
            </a:r>
            <a:r>
              <a:rPr lang="it-IT" dirty="0" err="1"/>
              <a:t>particular</a:t>
            </a:r>
            <a:r>
              <a:rPr lang="it-IT" dirty="0"/>
              <a:t>, </a:t>
            </a:r>
            <a:r>
              <a:rPr lang="it-IT" dirty="0" err="1"/>
              <a:t>since</a:t>
            </a:r>
            <a:r>
              <a:rPr lang="it-IT" dirty="0"/>
              <a:t> </a:t>
            </a:r>
            <a:r>
              <a:rPr lang="it-IT" dirty="0" err="1"/>
              <a:t>both</a:t>
            </a:r>
            <a:r>
              <a:rPr lang="it-IT" dirty="0"/>
              <a:t> the Source and the Global schema </a:t>
            </a:r>
            <a:r>
              <a:rPr lang="it-IT" dirty="0" err="1"/>
              <a:t>were</a:t>
            </a:r>
            <a:r>
              <a:rPr lang="it-IT" dirty="0"/>
              <a:t> </a:t>
            </a:r>
            <a:r>
              <a:rPr lang="it-IT" dirty="0" err="1"/>
              <a:t>empty</a:t>
            </a:r>
            <a:r>
              <a:rPr lang="it-IT" dirty="0"/>
              <a:t> theories, </a:t>
            </a:r>
          </a:p>
          <a:p>
            <a:pPr marL="0" lvl="0" indent="0" algn="l" rtl="0">
              <a:spcBef>
                <a:spcPts val="0"/>
              </a:spcBef>
              <a:spcAft>
                <a:spcPts val="0"/>
              </a:spcAft>
              <a:buNone/>
            </a:pPr>
            <a:r>
              <a:rPr lang="it-IT" dirty="0" err="1"/>
              <a:t>because</a:t>
            </a:r>
            <a:r>
              <a:rPr lang="it-IT" dirty="0"/>
              <a:t> </a:t>
            </a:r>
            <a:r>
              <a:rPr lang="it-IT" dirty="0" err="1"/>
              <a:t>we</a:t>
            </a:r>
            <a:r>
              <a:rPr lang="it-IT" dirty="0"/>
              <a:t> </a:t>
            </a:r>
            <a:r>
              <a:rPr lang="it-IT" dirty="0" err="1"/>
              <a:t>didn’t</a:t>
            </a:r>
            <a:r>
              <a:rPr lang="it-IT" dirty="0"/>
              <a:t> </a:t>
            </a:r>
            <a:r>
              <a:rPr lang="it-IT" dirty="0" err="1"/>
              <a:t>defined</a:t>
            </a:r>
            <a:r>
              <a:rPr lang="it-IT" dirty="0"/>
              <a:t> </a:t>
            </a:r>
            <a:r>
              <a:rPr lang="it-IT" dirty="0" err="1"/>
              <a:t>any</a:t>
            </a:r>
            <a:r>
              <a:rPr lang="it-IT" dirty="0"/>
              <a:t> </a:t>
            </a:r>
            <a:r>
              <a:rPr lang="it-IT" dirty="0" err="1"/>
              <a:t>constraint</a:t>
            </a:r>
            <a:r>
              <a:rPr lang="it-IT" dirty="0"/>
              <a:t> on </a:t>
            </a:r>
            <a:r>
              <a:rPr lang="it-IT" dirty="0" err="1"/>
              <a:t>them</a:t>
            </a:r>
            <a:r>
              <a:rPr lang="it-IT" dirty="0"/>
              <a:t>, and </a:t>
            </a:r>
            <a:r>
              <a:rPr lang="it-IT" dirty="0" err="1"/>
              <a:t>since</a:t>
            </a:r>
            <a:r>
              <a:rPr lang="it-IT" dirty="0"/>
              <a:t> </a:t>
            </a:r>
          </a:p>
          <a:p>
            <a:pPr marL="0" lvl="0" indent="0" algn="l" rtl="0">
              <a:spcBef>
                <a:spcPts val="0"/>
              </a:spcBef>
              <a:spcAft>
                <a:spcPts val="0"/>
              </a:spcAft>
              <a:buNone/>
            </a:pPr>
            <a:r>
              <a:rPr lang="it-IT" dirty="0"/>
              <a:t>the Mapping </a:t>
            </a:r>
            <a:r>
              <a:rPr lang="it-IT" dirty="0" err="1"/>
              <a:t>that</a:t>
            </a:r>
            <a:r>
              <a:rPr lang="it-IT" dirty="0"/>
              <a:t> </a:t>
            </a:r>
            <a:r>
              <a:rPr lang="it-IT" dirty="0" err="1"/>
              <a:t>we</a:t>
            </a:r>
            <a:r>
              <a:rPr lang="it-IT" dirty="0"/>
              <a:t> </a:t>
            </a:r>
            <a:r>
              <a:rPr lang="it-IT" dirty="0" err="1"/>
              <a:t>defined</a:t>
            </a:r>
            <a:r>
              <a:rPr lang="it-IT" dirty="0"/>
              <a:t> </a:t>
            </a:r>
            <a:r>
              <a:rPr lang="it-IT" dirty="0" err="1"/>
              <a:t>was</a:t>
            </a:r>
            <a:r>
              <a:rPr lang="it-IT" dirty="0"/>
              <a:t> a </a:t>
            </a:r>
            <a:r>
              <a:rPr lang="it-IT" dirty="0" err="1"/>
              <a:t>conjunctive</a:t>
            </a:r>
            <a:r>
              <a:rPr lang="it-IT" dirty="0"/>
              <a:t> GAV mapping,</a:t>
            </a:r>
          </a:p>
          <a:p>
            <a:pPr marL="0" lvl="0" indent="0" algn="l" rtl="0">
              <a:spcBef>
                <a:spcPts val="0"/>
              </a:spcBef>
              <a:spcAft>
                <a:spcPts val="0"/>
              </a:spcAft>
              <a:buNone/>
            </a:pPr>
            <a:r>
              <a:rPr lang="it-IT" dirty="0"/>
              <a:t> </a:t>
            </a:r>
            <a:r>
              <a:rPr lang="it-IT" dirty="0" err="1"/>
              <a:t>it</a:t>
            </a:r>
            <a:r>
              <a:rPr lang="it-IT" dirty="0"/>
              <a:t> can be </a:t>
            </a:r>
            <a:r>
              <a:rPr lang="it-IT" dirty="0" err="1"/>
              <a:t>proved</a:t>
            </a:r>
            <a:r>
              <a:rPr lang="it-IT" dirty="0"/>
              <a:t> </a:t>
            </a:r>
            <a:r>
              <a:rPr lang="it-IT" dirty="0" err="1"/>
              <a:t>that</a:t>
            </a:r>
            <a:r>
              <a:rPr lang="it-IT" dirty="0"/>
              <a:t> </a:t>
            </a:r>
            <a:r>
              <a:rPr lang="it-IT" dirty="0" err="1"/>
              <a:t>if</a:t>
            </a:r>
            <a:r>
              <a:rPr lang="it-IT" dirty="0"/>
              <a:t> </a:t>
            </a:r>
            <a:r>
              <a:rPr lang="it-IT" dirty="0" err="1"/>
              <a:t>we</a:t>
            </a:r>
            <a:r>
              <a:rPr lang="it-IT" dirty="0"/>
              <a:t> compute the </a:t>
            </a:r>
            <a:r>
              <a:rPr lang="it-IT" dirty="0" err="1"/>
              <a:t>Retrieved</a:t>
            </a:r>
            <a:r>
              <a:rPr lang="it-IT" dirty="0"/>
              <a:t> Global </a:t>
            </a:r>
            <a:r>
              <a:rPr lang="it-IT" dirty="0" err="1"/>
              <a:t>Databasem</a:t>
            </a:r>
            <a:r>
              <a:rPr lang="it-IT" dirty="0"/>
              <a:t> </a:t>
            </a:r>
            <a:r>
              <a:rPr lang="it-IT" dirty="0" err="1"/>
              <a:t>we</a:t>
            </a:r>
            <a:r>
              <a:rPr lang="it-IT" dirty="0"/>
              <a:t> are </a:t>
            </a:r>
            <a:r>
              <a:rPr lang="it-IT" dirty="0" err="1"/>
              <a:t>actually</a:t>
            </a:r>
            <a:r>
              <a:rPr lang="it-IT" dirty="0"/>
              <a:t> </a:t>
            </a:r>
            <a:r>
              <a:rPr lang="it-IT" dirty="0" err="1"/>
              <a:t>able</a:t>
            </a:r>
            <a:r>
              <a:rPr lang="it-IT" dirty="0"/>
              <a:t> to compute </a:t>
            </a:r>
            <a:r>
              <a:rPr lang="it-IT" dirty="0" err="1"/>
              <a:t>certain</a:t>
            </a:r>
            <a:r>
              <a:rPr lang="it-IT" dirty="0"/>
              <a:t> </a:t>
            </a:r>
            <a:r>
              <a:rPr lang="it-IT" dirty="0" err="1"/>
              <a:t>answers</a:t>
            </a:r>
            <a:r>
              <a:rPr lang="it-IT" dirty="0"/>
              <a:t>.</a:t>
            </a:r>
          </a:p>
          <a:p>
            <a:pPr marL="0" lvl="0" indent="0" algn="l" rtl="0">
              <a:spcBef>
                <a:spcPts val="0"/>
              </a:spcBef>
              <a:spcAft>
                <a:spcPts val="0"/>
              </a:spcAft>
              <a:buNone/>
            </a:pPr>
            <a:r>
              <a:rPr lang="it-IT" dirty="0"/>
              <a:t>And </a:t>
            </a:r>
            <a:r>
              <a:rPr lang="it-IT" dirty="0" err="1"/>
              <a:t>luckily</a:t>
            </a:r>
            <a:r>
              <a:rPr lang="it-IT" dirty="0"/>
              <a:t> in the GAV </a:t>
            </a:r>
            <a:r>
              <a:rPr lang="it-IT" dirty="0" err="1"/>
              <a:t>context</a:t>
            </a:r>
            <a:r>
              <a:rPr lang="it-IT" dirty="0"/>
              <a:t> </a:t>
            </a:r>
            <a:r>
              <a:rPr lang="it-IT" dirty="0" err="1"/>
              <a:t>we</a:t>
            </a:r>
            <a:r>
              <a:rPr lang="it-IT" dirty="0"/>
              <a:t> </a:t>
            </a:r>
            <a:r>
              <a:rPr lang="it-IT" dirty="0" err="1"/>
              <a:t>have</a:t>
            </a:r>
            <a:r>
              <a:rPr lang="it-IT" dirty="0"/>
              <a:t> </a:t>
            </a:r>
            <a:r>
              <a:rPr lang="it-IT" dirty="0" err="1"/>
              <a:t>that</a:t>
            </a:r>
            <a:r>
              <a:rPr lang="it-IT" dirty="0"/>
              <a:t> </a:t>
            </a:r>
            <a:r>
              <a:rPr lang="it-IT" dirty="0" err="1"/>
              <a:t>we</a:t>
            </a:r>
            <a:r>
              <a:rPr lang="it-IT" dirty="0"/>
              <a:t> can </a:t>
            </a:r>
            <a:r>
              <a:rPr lang="it-IT" dirty="0" err="1"/>
              <a:t>actually</a:t>
            </a:r>
            <a:r>
              <a:rPr lang="it-IT" dirty="0"/>
              <a:t> compute the </a:t>
            </a:r>
            <a:r>
              <a:rPr lang="it-IT" dirty="0" err="1"/>
              <a:t>Retrieved</a:t>
            </a:r>
            <a:r>
              <a:rPr lang="it-IT" dirty="0"/>
              <a:t> Global </a:t>
            </a:r>
            <a:r>
              <a:rPr lang="it-IT" dirty="0" err="1"/>
              <a:t>Databse</a:t>
            </a:r>
            <a:endParaRPr lang="it-IT" dirty="0"/>
          </a:p>
          <a:p>
            <a:pPr marL="0" lvl="0" indent="0" algn="l" rtl="0">
              <a:spcBef>
                <a:spcPts val="0"/>
              </a:spcBef>
              <a:spcAft>
                <a:spcPts val="0"/>
              </a:spcAft>
              <a:buNone/>
            </a:pPr>
            <a:r>
              <a:rPr lang="it-IT" dirty="0"/>
              <a:t>by </a:t>
            </a:r>
            <a:r>
              <a:rPr lang="it-IT" dirty="0" err="1"/>
              <a:t>simply</a:t>
            </a:r>
            <a:r>
              <a:rPr lang="it-IT" dirty="0"/>
              <a:t> </a:t>
            </a:r>
            <a:r>
              <a:rPr lang="it-IT" dirty="0" err="1"/>
              <a:t>materializing</a:t>
            </a:r>
            <a:r>
              <a:rPr lang="it-IT" dirty="0"/>
              <a:t> the global schema </a:t>
            </a:r>
            <a:r>
              <a:rPr lang="it-IT" dirty="0" err="1"/>
              <a:t>views</a:t>
            </a:r>
            <a:r>
              <a:rPr lang="it-IT" dirty="0"/>
              <a:t> (by </a:t>
            </a:r>
            <a:r>
              <a:rPr lang="it-IT" dirty="0" err="1"/>
              <a:t>materializing</a:t>
            </a:r>
            <a:r>
              <a:rPr lang="it-IT" dirty="0"/>
              <a:t> the </a:t>
            </a:r>
            <a:r>
              <a:rPr lang="it-IT" dirty="0" err="1"/>
              <a:t>result</a:t>
            </a:r>
            <a:r>
              <a:rPr lang="it-IT" dirty="0"/>
              <a:t> of the queries </a:t>
            </a:r>
            <a:r>
              <a:rPr lang="it-IT" dirty="0" err="1"/>
              <a:t>that</a:t>
            </a:r>
            <a:r>
              <a:rPr lang="it-IT" dirty="0"/>
              <a:t> </a:t>
            </a:r>
            <a:r>
              <a:rPr lang="it-IT" dirty="0" err="1"/>
              <a:t>define</a:t>
            </a:r>
            <a:r>
              <a:rPr lang="it-IT" dirty="0"/>
              <a:t> the GAV mapping).</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And so, in </a:t>
            </a:r>
            <a:r>
              <a:rPr lang="it-IT" dirty="0" err="1"/>
              <a:t>order</a:t>
            </a:r>
            <a:r>
              <a:rPr lang="it-IT" dirty="0"/>
              <a:t> to </a:t>
            </a:r>
            <a:r>
              <a:rPr lang="it-IT" dirty="0" err="1"/>
              <a:t>this</a:t>
            </a:r>
            <a:r>
              <a:rPr lang="it-IT" dirty="0"/>
              <a:t> in practice, </a:t>
            </a:r>
            <a:r>
              <a:rPr lang="it-IT" dirty="0" err="1"/>
              <a:t>we</a:t>
            </a:r>
            <a:r>
              <a:rPr lang="it-IT" dirty="0"/>
              <a:t> can exploit a data </a:t>
            </a:r>
            <a:r>
              <a:rPr lang="it-IT" dirty="0" err="1"/>
              <a:t>integration</a:t>
            </a:r>
            <a:r>
              <a:rPr lang="it-IT" dirty="0"/>
              <a:t> tool, so </a:t>
            </a:r>
            <a:r>
              <a:rPr lang="it-IT" dirty="0" err="1"/>
              <a:t>we</a:t>
            </a:r>
            <a:r>
              <a:rPr lang="it-IT" dirty="0"/>
              <a:t> can </a:t>
            </a:r>
            <a:r>
              <a:rPr lang="it-IT" dirty="0" err="1"/>
              <a:t>now</a:t>
            </a:r>
            <a:r>
              <a:rPr lang="it-IT" dirty="0"/>
              <a:t> </a:t>
            </a:r>
            <a:r>
              <a:rPr lang="it-IT" dirty="0" err="1"/>
              <a:t>finally</a:t>
            </a:r>
            <a:r>
              <a:rPr lang="it-IT" dirty="0"/>
              <a:t> </a:t>
            </a:r>
            <a:r>
              <a:rPr lang="it-IT" dirty="0" err="1"/>
              <a:t>move</a:t>
            </a:r>
            <a:r>
              <a:rPr lang="it-IT" dirty="0"/>
              <a:t> to the </a:t>
            </a:r>
            <a:r>
              <a:rPr lang="it-IT" dirty="0" err="1"/>
              <a:t>final</a:t>
            </a:r>
            <a:r>
              <a:rPr lang="it-IT" dirty="0"/>
              <a:t> </a:t>
            </a:r>
            <a:r>
              <a:rPr lang="it-IT" dirty="0" err="1"/>
              <a:t>phase</a:t>
            </a:r>
            <a:r>
              <a:rPr lang="it-IT" dirty="0"/>
              <a:t> of the project </a:t>
            </a:r>
            <a:r>
              <a:rPr lang="it-IT" dirty="0" err="1"/>
              <a:t>which</a:t>
            </a:r>
            <a:r>
              <a:rPr lang="it-IT" dirty="0"/>
              <a:t> </a:t>
            </a:r>
            <a:r>
              <a:rPr lang="it-IT" dirty="0" err="1"/>
              <a:t>is</a:t>
            </a:r>
            <a:r>
              <a:rPr lang="it-IT" dirty="0"/>
              <a:t> the </a:t>
            </a:r>
            <a:r>
              <a:rPr lang="it-IT" dirty="0" err="1"/>
              <a:t>implementation</a:t>
            </a:r>
            <a:r>
              <a:rPr lang="it-IT" dirty="0"/>
              <a:t> </a:t>
            </a:r>
            <a:r>
              <a:rPr lang="it-IT" dirty="0" err="1"/>
              <a:t>phase</a:t>
            </a:r>
            <a:r>
              <a:rPr lang="it-IT" dirty="0"/>
              <a:t>.</a:t>
            </a:r>
            <a:endParaRPr dirty="0"/>
          </a:p>
        </p:txBody>
      </p:sp>
    </p:spTree>
    <p:extLst>
      <p:ext uri="{BB962C8B-B14F-4D97-AF65-F5344CB8AC3E}">
        <p14:creationId xmlns:p14="http://schemas.microsoft.com/office/powerpoint/2010/main" val="190988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a:t>
            </a:r>
            <a:r>
              <a:rPr lang="it-IT" dirty="0" err="1"/>
              <a:t>particular</a:t>
            </a:r>
            <a:r>
              <a:rPr lang="it-IT" dirty="0"/>
              <a:t>, the data </a:t>
            </a:r>
            <a:r>
              <a:rPr lang="it-IT" dirty="0" err="1"/>
              <a:t>integration</a:t>
            </a:r>
            <a:r>
              <a:rPr lang="it-IT" dirty="0"/>
              <a:t> tool </a:t>
            </a:r>
            <a:r>
              <a:rPr lang="it-IT" dirty="0" err="1"/>
              <a:t>that</a:t>
            </a:r>
            <a:r>
              <a:rPr lang="it-IT" dirty="0"/>
              <a:t> I </a:t>
            </a:r>
            <a:r>
              <a:rPr lang="it-IT" dirty="0" err="1"/>
              <a:t>have</a:t>
            </a:r>
            <a:r>
              <a:rPr lang="it-IT" dirty="0"/>
              <a:t> and for </a:t>
            </a:r>
            <a:r>
              <a:rPr lang="it-IT" dirty="0" err="1"/>
              <a:t>this</a:t>
            </a:r>
            <a:r>
              <a:rPr lang="it-IT" dirty="0"/>
              <a:t> </a:t>
            </a:r>
            <a:r>
              <a:rPr lang="it-IT" dirty="0" err="1"/>
              <a:t>purpose</a:t>
            </a:r>
            <a:r>
              <a:rPr lang="it-IT" dirty="0"/>
              <a:t> </a:t>
            </a:r>
            <a:r>
              <a:rPr lang="it-IT" dirty="0" err="1"/>
              <a:t>my</a:t>
            </a:r>
            <a:r>
              <a:rPr lang="it-IT" dirty="0"/>
              <a:t> </a:t>
            </a:r>
            <a:r>
              <a:rPr lang="it-IT" dirty="0" err="1"/>
              <a:t>choice</a:t>
            </a:r>
            <a:r>
              <a:rPr lang="it-IT" dirty="0"/>
              <a:t> </a:t>
            </a:r>
            <a:r>
              <a:rPr lang="it-IT" dirty="0" err="1"/>
              <a:t>was</a:t>
            </a:r>
            <a:r>
              <a:rPr lang="it-IT" dirty="0"/>
              <a:t> </a:t>
            </a:r>
            <a:r>
              <a:rPr lang="it-IT" dirty="0" err="1"/>
              <a:t>Talend</a:t>
            </a:r>
            <a:r>
              <a:rPr lang="it-IT" dirty="0"/>
              <a:t>,</a:t>
            </a:r>
          </a:p>
          <a:p>
            <a:pPr marL="0" lvl="0" indent="0" algn="l" rtl="0">
              <a:spcBef>
                <a:spcPts val="0"/>
              </a:spcBef>
              <a:spcAft>
                <a:spcPts val="0"/>
              </a:spcAft>
              <a:buNone/>
            </a:pPr>
            <a:r>
              <a:rPr lang="it-IT" dirty="0"/>
              <a:t> </a:t>
            </a:r>
            <a:r>
              <a:rPr lang="it-IT" dirty="0" err="1"/>
              <a:t>since</a:t>
            </a:r>
            <a:r>
              <a:rPr lang="it-IT" dirty="0"/>
              <a:t> </a:t>
            </a:r>
            <a:r>
              <a:rPr lang="it-IT" dirty="0" err="1"/>
              <a:t>it</a:t>
            </a:r>
            <a:r>
              <a:rPr lang="it-IT" dirty="0"/>
              <a:t> </a:t>
            </a:r>
            <a:r>
              <a:rPr lang="it-IT" dirty="0" err="1"/>
              <a:t>is</a:t>
            </a:r>
            <a:r>
              <a:rPr lang="it-IT" dirty="0"/>
              <a:t> the leader in cloud and big data </a:t>
            </a:r>
            <a:r>
              <a:rPr lang="it-IT" dirty="0" err="1"/>
              <a:t>integration</a:t>
            </a:r>
            <a:r>
              <a:rPr lang="it-IT" dirty="0"/>
              <a:t>, </a:t>
            </a:r>
          </a:p>
          <a:p>
            <a:pPr marL="0" lvl="0" indent="0" algn="l" rtl="0">
              <a:spcBef>
                <a:spcPts val="0"/>
              </a:spcBef>
              <a:spcAft>
                <a:spcPts val="0"/>
              </a:spcAft>
              <a:buNone/>
            </a:pPr>
            <a:r>
              <a:rPr lang="it-IT" dirty="0" err="1"/>
              <a:t>is</a:t>
            </a:r>
            <a:r>
              <a:rPr lang="it-IT" dirty="0"/>
              <a:t> </a:t>
            </a:r>
            <a:r>
              <a:rPr lang="it-IT" dirty="0" err="1"/>
              <a:t>fully</a:t>
            </a:r>
            <a:r>
              <a:rPr lang="it-IT" dirty="0"/>
              <a:t> open source, </a:t>
            </a:r>
          </a:p>
          <a:p>
            <a:pPr marL="0" lvl="0" indent="0" algn="l" rtl="0">
              <a:spcBef>
                <a:spcPts val="0"/>
              </a:spcBef>
              <a:spcAft>
                <a:spcPts val="0"/>
              </a:spcAft>
              <a:buNone/>
            </a:pPr>
            <a:r>
              <a:rPr lang="it-IT" dirty="0"/>
              <a:t>And </a:t>
            </a:r>
            <a:r>
              <a:rPr lang="it-IT" dirty="0" err="1"/>
              <a:t>allows</a:t>
            </a:r>
            <a:r>
              <a:rPr lang="it-IT" dirty="0"/>
              <a:t> </a:t>
            </a:r>
            <a:r>
              <a:rPr lang="it-IT" dirty="0" err="1"/>
              <a:t>us</a:t>
            </a:r>
            <a:r>
              <a:rPr lang="it-IT" dirty="0"/>
              <a:t> to </a:t>
            </a:r>
            <a:r>
              <a:rPr lang="it-IT" dirty="0" err="1"/>
              <a:t>easily</a:t>
            </a:r>
            <a:r>
              <a:rPr lang="it-IT" dirty="0"/>
              <a:t> </a:t>
            </a:r>
            <a:r>
              <a:rPr lang="it-IT" dirty="0" err="1"/>
              <a:t>perform</a:t>
            </a:r>
            <a:r>
              <a:rPr lang="it-IT" dirty="0"/>
              <a:t> data </a:t>
            </a:r>
            <a:r>
              <a:rPr lang="it-IT" dirty="0" err="1"/>
              <a:t>integration</a:t>
            </a:r>
            <a:r>
              <a:rPr lang="it-IT" dirty="0"/>
              <a:t> by </a:t>
            </a:r>
            <a:r>
              <a:rPr lang="it-IT" dirty="0" err="1"/>
              <a:t>means</a:t>
            </a:r>
            <a:r>
              <a:rPr lang="it-IT" dirty="0"/>
              <a:t> of a </a:t>
            </a:r>
            <a:r>
              <a:rPr lang="it-IT" dirty="0" err="1"/>
              <a:t>graphical</a:t>
            </a:r>
            <a:r>
              <a:rPr lang="it-IT" dirty="0"/>
              <a:t> user </a:t>
            </a:r>
            <a:r>
              <a:rPr lang="it-IT" dirty="0" err="1"/>
              <a:t>interface</a:t>
            </a:r>
            <a:endParaRPr dirty="0"/>
          </a:p>
        </p:txBody>
      </p:sp>
    </p:spTree>
    <p:extLst>
      <p:ext uri="{BB962C8B-B14F-4D97-AF65-F5344CB8AC3E}">
        <p14:creationId xmlns:p14="http://schemas.microsoft.com/office/powerpoint/2010/main" val="1484773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a:t>
            </a:r>
            <a:r>
              <a:rPr lang="it-IT" dirty="0" err="1"/>
              <a:t>Talend</a:t>
            </a:r>
            <a:r>
              <a:rPr lang="it-IT" dirty="0"/>
              <a:t> </a:t>
            </a:r>
            <a:r>
              <a:rPr lang="it-IT" dirty="0" err="1"/>
              <a:t>we</a:t>
            </a:r>
            <a:r>
              <a:rPr lang="it-IT" dirty="0"/>
              <a:t> can </a:t>
            </a:r>
            <a:r>
              <a:rPr lang="it-IT" dirty="0" err="1"/>
              <a:t>define</a:t>
            </a:r>
            <a:r>
              <a:rPr lang="it-IT" dirty="0"/>
              <a:t> </a:t>
            </a:r>
            <a:r>
              <a:rPr lang="it-IT" dirty="0" err="1"/>
              <a:t>different</a:t>
            </a:r>
            <a:r>
              <a:rPr lang="it-IT" dirty="0"/>
              <a:t> Jobs. The one </a:t>
            </a:r>
            <a:r>
              <a:rPr lang="it-IT" dirty="0" err="1"/>
              <a:t>that</a:t>
            </a:r>
            <a:r>
              <a:rPr lang="it-IT" dirty="0"/>
              <a:t> </a:t>
            </a:r>
            <a:r>
              <a:rPr lang="it-IT" dirty="0" err="1"/>
              <a:t>we</a:t>
            </a:r>
            <a:r>
              <a:rPr lang="it-IT" dirty="0"/>
              <a:t> </a:t>
            </a:r>
            <a:r>
              <a:rPr lang="it-IT" dirty="0" err="1"/>
              <a:t>see</a:t>
            </a:r>
            <a:r>
              <a:rPr lang="it-IT" dirty="0"/>
              <a:t> in </a:t>
            </a:r>
            <a:r>
              <a:rPr lang="it-IT" dirty="0" err="1"/>
              <a:t>this</a:t>
            </a:r>
            <a:r>
              <a:rPr lang="it-IT" dirty="0"/>
              <a:t> slide </a:t>
            </a:r>
            <a:r>
              <a:rPr lang="it-IT" dirty="0" err="1"/>
              <a:t>is</a:t>
            </a:r>
            <a:r>
              <a:rPr lang="it-IT" dirty="0"/>
              <a:t> the one for </a:t>
            </a:r>
            <a:r>
              <a:rPr lang="it-IT" dirty="0" err="1"/>
              <a:t>artists</a:t>
            </a:r>
            <a:r>
              <a:rPr lang="it-IT" dirty="0"/>
              <a:t>, </a:t>
            </a:r>
            <a:r>
              <a:rPr lang="it-IT" dirty="0" err="1"/>
              <a:t>which</a:t>
            </a:r>
            <a:r>
              <a:rPr lang="it-IT" dirty="0"/>
              <a:t> </a:t>
            </a:r>
            <a:r>
              <a:rPr lang="it-IT" dirty="0" err="1"/>
              <a:t>has</a:t>
            </a:r>
            <a:r>
              <a:rPr lang="it-IT" dirty="0"/>
              <a:t> a </a:t>
            </a:r>
            <a:r>
              <a:rPr lang="it-IT" dirty="0" err="1"/>
              <a:t>very</a:t>
            </a:r>
            <a:r>
              <a:rPr lang="it-IT" dirty="0"/>
              <a:t> </a:t>
            </a:r>
            <a:r>
              <a:rPr lang="it-IT" dirty="0" err="1"/>
              <a:t>basic</a:t>
            </a:r>
            <a:r>
              <a:rPr lang="it-IT" dirty="0"/>
              <a:t> </a:t>
            </a:r>
            <a:r>
              <a:rPr lang="it-IT" dirty="0" err="1"/>
              <a:t>structure</a:t>
            </a:r>
            <a:r>
              <a:rPr lang="it-IT" dirty="0"/>
              <a:t>: in </a:t>
            </a:r>
            <a:r>
              <a:rPr lang="it-IT" dirty="0" err="1"/>
              <a:t>fact</a:t>
            </a:r>
            <a:r>
              <a:rPr lang="it-IT" dirty="0"/>
              <a:t> first of </a:t>
            </a:r>
            <a:r>
              <a:rPr lang="it-IT" dirty="0" err="1"/>
              <a:t>all</a:t>
            </a:r>
            <a:r>
              <a:rPr lang="it-IT" dirty="0"/>
              <a:t> </a:t>
            </a:r>
            <a:r>
              <a:rPr lang="it-IT" dirty="0" err="1"/>
              <a:t>we</a:t>
            </a:r>
            <a:r>
              <a:rPr lang="it-IT" dirty="0"/>
              <a:t> </a:t>
            </a:r>
            <a:r>
              <a:rPr lang="it-IT" dirty="0" err="1"/>
              <a:t>need</a:t>
            </a:r>
            <a:r>
              <a:rPr lang="it-IT" dirty="0"/>
              <a:t> to open the connection over </a:t>
            </a:r>
            <a:r>
              <a:rPr lang="it-IT" dirty="0" err="1"/>
              <a:t>our</a:t>
            </a:r>
            <a:r>
              <a:rPr lang="it-IT" dirty="0"/>
              <a:t> </a:t>
            </a:r>
            <a:r>
              <a:rPr lang="it-IT" dirty="0" err="1"/>
              <a:t>destination</a:t>
            </a:r>
            <a:r>
              <a:rPr lang="it-IT" dirty="0"/>
              <a:t> database, </a:t>
            </a:r>
            <a:r>
              <a:rPr lang="it-IT" dirty="0" err="1"/>
              <a:t>that</a:t>
            </a:r>
            <a:r>
              <a:rPr lang="it-IT" dirty="0"/>
              <a:t> in </a:t>
            </a:r>
            <a:r>
              <a:rPr lang="it-IT" dirty="0" err="1"/>
              <a:t>this</a:t>
            </a:r>
            <a:r>
              <a:rPr lang="it-IT" dirty="0"/>
              <a:t> case </a:t>
            </a:r>
            <a:r>
              <a:rPr lang="it-IT" dirty="0" err="1"/>
              <a:t>is</a:t>
            </a:r>
            <a:r>
              <a:rPr lang="it-IT" dirty="0"/>
              <a:t> a </a:t>
            </a:r>
            <a:r>
              <a:rPr lang="it-IT" dirty="0" err="1"/>
              <a:t>Postgres</a:t>
            </a:r>
            <a:r>
              <a:rPr lang="it-IT" dirty="0"/>
              <a:t> Database, and </a:t>
            </a:r>
            <a:r>
              <a:rPr lang="it-IT" dirty="0" err="1"/>
              <a:t>then</a:t>
            </a:r>
            <a:r>
              <a:rPr lang="it-IT" dirty="0"/>
              <a:t>, from the artists8M csv file </a:t>
            </a:r>
            <a:r>
              <a:rPr lang="it-IT" dirty="0" err="1"/>
              <a:t>we</a:t>
            </a:r>
            <a:r>
              <a:rPr lang="it-IT" dirty="0"/>
              <a:t> go to a </a:t>
            </a:r>
            <a:r>
              <a:rPr lang="it-IT" dirty="0" err="1"/>
              <a:t>filterrow</a:t>
            </a:r>
            <a:r>
              <a:rPr lang="it-IT" dirty="0"/>
              <a:t> component </a:t>
            </a:r>
            <a:r>
              <a:rPr lang="it-IT" dirty="0" err="1"/>
              <a:t>that</a:t>
            </a:r>
            <a:r>
              <a:rPr lang="it-IT" dirty="0"/>
              <a:t> </a:t>
            </a:r>
            <a:r>
              <a:rPr lang="it-IT" dirty="0" err="1"/>
              <a:t>will</a:t>
            </a:r>
            <a:r>
              <a:rPr lang="it-IT" dirty="0"/>
              <a:t> filter just the </a:t>
            </a:r>
            <a:r>
              <a:rPr lang="it-IT" dirty="0" err="1"/>
              <a:t>artists</a:t>
            </a:r>
            <a:r>
              <a:rPr lang="it-IT" dirty="0"/>
              <a:t> with </a:t>
            </a:r>
            <a:r>
              <a:rPr lang="it-IT" dirty="0" err="1"/>
              <a:t>popularity</a:t>
            </a:r>
            <a:r>
              <a:rPr lang="it-IT" dirty="0"/>
              <a:t> </a:t>
            </a:r>
            <a:r>
              <a:rPr lang="it-IT" dirty="0" err="1"/>
              <a:t>greater</a:t>
            </a:r>
            <a:r>
              <a:rPr lang="it-IT" dirty="0"/>
              <a:t> </a:t>
            </a:r>
            <a:r>
              <a:rPr lang="it-IT" dirty="0" err="1"/>
              <a:t>than</a:t>
            </a:r>
            <a:r>
              <a:rPr lang="it-IT" dirty="0"/>
              <a:t> 50, </a:t>
            </a:r>
            <a:r>
              <a:rPr lang="it-IT" dirty="0" err="1"/>
              <a:t>as</a:t>
            </a:r>
            <a:r>
              <a:rPr lang="it-IT" dirty="0"/>
              <a:t> </a:t>
            </a:r>
            <a:r>
              <a:rPr lang="it-IT" dirty="0" err="1"/>
              <a:t>we</a:t>
            </a:r>
            <a:r>
              <a:rPr lang="it-IT" dirty="0"/>
              <a:t> can </a:t>
            </a:r>
            <a:r>
              <a:rPr lang="it-IT" dirty="0" err="1"/>
              <a:t>see</a:t>
            </a:r>
            <a:r>
              <a:rPr lang="it-IT" dirty="0"/>
              <a:t> </a:t>
            </a:r>
            <a:r>
              <a:rPr lang="it-IT" dirty="0" err="1"/>
              <a:t>here</a:t>
            </a:r>
            <a:r>
              <a:rPr lang="it-IT" dirty="0"/>
              <a:t>, </a:t>
            </a:r>
            <a:r>
              <a:rPr lang="it-IT" dirty="0" err="1"/>
              <a:t>then</a:t>
            </a:r>
            <a:r>
              <a:rPr lang="it-IT" dirty="0"/>
              <a:t> </a:t>
            </a:r>
            <a:r>
              <a:rPr lang="it-IT" dirty="0" err="1"/>
              <a:t>we</a:t>
            </a:r>
            <a:r>
              <a:rPr lang="it-IT" dirty="0"/>
              <a:t> </a:t>
            </a:r>
            <a:r>
              <a:rPr lang="it-IT" dirty="0" err="1"/>
              <a:t>have</a:t>
            </a:r>
            <a:r>
              <a:rPr lang="it-IT" dirty="0"/>
              <a:t> a </a:t>
            </a:r>
            <a:r>
              <a:rPr lang="it-IT" dirty="0" err="1"/>
              <a:t>tMap</a:t>
            </a:r>
            <a:r>
              <a:rPr lang="it-IT" dirty="0"/>
              <a:t> to just </a:t>
            </a:r>
            <a:r>
              <a:rPr lang="it-IT" dirty="0" err="1"/>
              <a:t>select</a:t>
            </a:r>
            <a:r>
              <a:rPr lang="it-IT" dirty="0"/>
              <a:t> the </a:t>
            </a:r>
            <a:r>
              <a:rPr lang="it-IT" dirty="0" err="1"/>
              <a:t>attributes</a:t>
            </a:r>
            <a:r>
              <a:rPr lang="it-IT" dirty="0"/>
              <a:t> </a:t>
            </a:r>
            <a:r>
              <a:rPr lang="it-IT" dirty="0" err="1"/>
              <a:t>we</a:t>
            </a:r>
            <a:r>
              <a:rPr lang="it-IT" dirty="0"/>
              <a:t> are </a:t>
            </a:r>
            <a:r>
              <a:rPr lang="it-IT" dirty="0" err="1"/>
              <a:t>interested</a:t>
            </a:r>
            <a:r>
              <a:rPr lang="it-IT" dirty="0"/>
              <a:t> in and </a:t>
            </a:r>
            <a:r>
              <a:rPr lang="it-IT" dirty="0" err="1"/>
              <a:t>finally</a:t>
            </a:r>
            <a:r>
              <a:rPr lang="it-IT" dirty="0"/>
              <a:t> </a:t>
            </a:r>
            <a:r>
              <a:rPr lang="it-IT" dirty="0" err="1"/>
              <a:t>we</a:t>
            </a:r>
            <a:r>
              <a:rPr lang="it-IT" dirty="0"/>
              <a:t> log the </a:t>
            </a:r>
            <a:r>
              <a:rPr lang="it-IT" dirty="0" err="1"/>
              <a:t>results</a:t>
            </a:r>
            <a:r>
              <a:rPr lang="it-IT" dirty="0"/>
              <a:t> and </a:t>
            </a:r>
            <a:r>
              <a:rPr lang="it-IT" dirty="0" err="1"/>
              <a:t>we</a:t>
            </a:r>
            <a:r>
              <a:rPr lang="it-IT" dirty="0"/>
              <a:t> </a:t>
            </a:r>
            <a:r>
              <a:rPr lang="it-IT" dirty="0" err="1"/>
              <a:t>finally</a:t>
            </a:r>
            <a:r>
              <a:rPr lang="it-IT" dirty="0"/>
              <a:t> </a:t>
            </a:r>
            <a:r>
              <a:rPr lang="it-IT" dirty="0" err="1"/>
              <a:t>materialize</a:t>
            </a:r>
            <a:r>
              <a:rPr lang="it-IT" dirty="0"/>
              <a:t> the output in the </a:t>
            </a:r>
            <a:r>
              <a:rPr lang="it-IT" dirty="0" err="1"/>
              <a:t>artists</a:t>
            </a:r>
            <a:r>
              <a:rPr lang="it-IT" dirty="0"/>
              <a:t> </a:t>
            </a:r>
            <a:r>
              <a:rPr lang="it-IT" dirty="0" err="1"/>
              <a:t>table</a:t>
            </a:r>
            <a:r>
              <a:rPr lang="it-IT" dirty="0"/>
              <a:t> of </a:t>
            </a:r>
            <a:r>
              <a:rPr lang="it-IT" dirty="0" err="1"/>
              <a:t>our</a:t>
            </a:r>
            <a:r>
              <a:rPr lang="it-IT" dirty="0"/>
              <a:t> </a:t>
            </a:r>
            <a:r>
              <a:rPr lang="it-IT" dirty="0" err="1"/>
              <a:t>Postgres</a:t>
            </a:r>
            <a:r>
              <a:rPr lang="it-IT" dirty="0"/>
              <a:t> database</a:t>
            </a:r>
            <a:endParaRPr dirty="0"/>
          </a:p>
        </p:txBody>
      </p:sp>
    </p:spTree>
    <p:extLst>
      <p:ext uri="{BB962C8B-B14F-4D97-AF65-F5344CB8AC3E}">
        <p14:creationId xmlns:p14="http://schemas.microsoft.com/office/powerpoint/2010/main" val="2045727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Then</a:t>
            </a:r>
            <a:r>
              <a:rPr lang="it-IT" dirty="0"/>
              <a:t>, </a:t>
            </a:r>
            <a:r>
              <a:rPr lang="it-IT" dirty="0" err="1"/>
              <a:t>similarly</a:t>
            </a:r>
            <a:r>
              <a:rPr lang="it-IT" dirty="0"/>
              <a:t>, </a:t>
            </a:r>
            <a:r>
              <a:rPr lang="it-IT" dirty="0" err="1"/>
              <a:t>we</a:t>
            </a:r>
            <a:r>
              <a:rPr lang="it-IT" dirty="0"/>
              <a:t> </a:t>
            </a:r>
            <a:r>
              <a:rPr lang="it-IT" dirty="0" err="1"/>
              <a:t>have</a:t>
            </a:r>
            <a:r>
              <a:rPr lang="it-IT" dirty="0"/>
              <a:t> the job for </a:t>
            </a:r>
            <a:r>
              <a:rPr lang="it-IT" dirty="0" err="1"/>
              <a:t>songs</a:t>
            </a:r>
            <a:r>
              <a:rPr lang="it-IT" dirty="0"/>
              <a:t>, </a:t>
            </a:r>
            <a:r>
              <a:rPr lang="it-IT" dirty="0" err="1"/>
              <a:t>which</a:t>
            </a:r>
            <a:r>
              <a:rPr lang="it-IT" dirty="0"/>
              <a:t> </a:t>
            </a:r>
            <a:r>
              <a:rPr lang="it-IT" dirty="0" err="1"/>
              <a:t>is</a:t>
            </a:r>
            <a:r>
              <a:rPr lang="it-IT" dirty="0"/>
              <a:t> a bit more </a:t>
            </a:r>
            <a:r>
              <a:rPr lang="it-IT" dirty="0" err="1"/>
              <a:t>structured</a:t>
            </a:r>
            <a:r>
              <a:rPr lang="it-IT" dirty="0"/>
              <a:t>, and </a:t>
            </a:r>
            <a:r>
              <a:rPr lang="it-IT" dirty="0" err="1"/>
              <a:t>this</a:t>
            </a:r>
            <a:r>
              <a:rPr lang="it-IT" dirty="0"/>
              <a:t> </a:t>
            </a:r>
            <a:r>
              <a:rPr lang="it-IT" dirty="0" err="1"/>
              <a:t>is</a:t>
            </a:r>
            <a:r>
              <a:rPr lang="it-IT" dirty="0"/>
              <a:t> </a:t>
            </a:r>
            <a:r>
              <a:rPr lang="it-IT" dirty="0" err="1"/>
              <a:t>beacuse</a:t>
            </a:r>
            <a:r>
              <a:rPr lang="it-IT" dirty="0"/>
              <a:t> </a:t>
            </a:r>
            <a:r>
              <a:rPr lang="it-IT" dirty="0" err="1"/>
              <a:t>we</a:t>
            </a:r>
            <a:r>
              <a:rPr lang="it-IT" dirty="0"/>
              <a:t> just </a:t>
            </a:r>
            <a:r>
              <a:rPr lang="it-IT" dirty="0" err="1"/>
              <a:t>want</a:t>
            </a:r>
            <a:r>
              <a:rPr lang="it-IT" dirty="0"/>
              <a:t> to </a:t>
            </a:r>
            <a:r>
              <a:rPr lang="it-IT" dirty="0" err="1"/>
              <a:t>map</a:t>
            </a:r>
            <a:r>
              <a:rPr lang="it-IT" dirty="0"/>
              <a:t> </a:t>
            </a:r>
            <a:r>
              <a:rPr lang="it-IT" dirty="0" err="1"/>
              <a:t>songs</a:t>
            </a:r>
            <a:r>
              <a:rPr lang="it-IT" dirty="0"/>
              <a:t> </a:t>
            </a:r>
            <a:r>
              <a:rPr lang="it-IT" dirty="0" err="1"/>
              <a:t>about</a:t>
            </a:r>
            <a:r>
              <a:rPr lang="it-IT" dirty="0"/>
              <a:t> </a:t>
            </a:r>
            <a:r>
              <a:rPr lang="it-IT" dirty="0" err="1"/>
              <a:t>artists</a:t>
            </a:r>
            <a:r>
              <a:rPr lang="it-IT" dirty="0"/>
              <a:t> </a:t>
            </a:r>
            <a:r>
              <a:rPr lang="it-IT" dirty="0" err="1"/>
              <a:t>that</a:t>
            </a:r>
            <a:r>
              <a:rPr lang="it-IT" dirty="0"/>
              <a:t> </a:t>
            </a:r>
            <a:r>
              <a:rPr lang="it-IT" dirty="0" err="1"/>
              <a:t>have</a:t>
            </a:r>
            <a:r>
              <a:rPr lang="it-IT" dirty="0"/>
              <a:t> a </a:t>
            </a:r>
            <a:r>
              <a:rPr lang="it-IT" dirty="0" err="1"/>
              <a:t>popularity</a:t>
            </a:r>
            <a:r>
              <a:rPr lang="it-IT" dirty="0"/>
              <a:t> </a:t>
            </a:r>
            <a:r>
              <a:rPr lang="it-IT" dirty="0" err="1"/>
              <a:t>greater</a:t>
            </a:r>
            <a:r>
              <a:rPr lang="it-IT" dirty="0"/>
              <a:t> </a:t>
            </a:r>
            <a:r>
              <a:rPr lang="it-IT" dirty="0" err="1"/>
              <a:t>than</a:t>
            </a:r>
            <a:r>
              <a:rPr lang="it-IT" dirty="0"/>
              <a:t> 50, and for </a:t>
            </a:r>
            <a:r>
              <a:rPr lang="it-IT" dirty="0" err="1"/>
              <a:t>doing</a:t>
            </a:r>
            <a:r>
              <a:rPr lang="it-IT" dirty="0"/>
              <a:t> </a:t>
            </a:r>
            <a:r>
              <a:rPr lang="it-IT" dirty="0" err="1"/>
              <a:t>this</a:t>
            </a:r>
            <a:r>
              <a:rPr lang="it-IT" dirty="0"/>
              <a:t> </a:t>
            </a:r>
            <a:r>
              <a:rPr lang="it-IT" dirty="0" err="1"/>
              <a:t>we</a:t>
            </a:r>
            <a:r>
              <a:rPr lang="it-IT" dirty="0"/>
              <a:t> </a:t>
            </a:r>
            <a:r>
              <a:rPr lang="it-IT" dirty="0" err="1"/>
              <a:t>need</a:t>
            </a:r>
            <a:r>
              <a:rPr lang="it-IT" dirty="0"/>
              <a:t> </a:t>
            </a:r>
            <a:r>
              <a:rPr lang="it-IT" dirty="0" err="1"/>
              <a:t>also</a:t>
            </a:r>
            <a:r>
              <a:rPr lang="it-IT" dirty="0"/>
              <a:t> the </a:t>
            </a:r>
            <a:r>
              <a:rPr lang="it-IT" dirty="0" err="1"/>
              <a:t>lookup</a:t>
            </a:r>
            <a:r>
              <a:rPr lang="it-IT" dirty="0"/>
              <a:t> for checking by </a:t>
            </a:r>
            <a:r>
              <a:rPr lang="it-IT" dirty="0" err="1"/>
              <a:t>which</a:t>
            </a:r>
            <a:r>
              <a:rPr lang="it-IT" dirty="0"/>
              <a:t> </a:t>
            </a:r>
            <a:r>
              <a:rPr lang="it-IT" dirty="0" err="1"/>
              <a:t>artist</a:t>
            </a:r>
            <a:r>
              <a:rPr lang="it-IT" dirty="0"/>
              <a:t> a </a:t>
            </a:r>
            <a:r>
              <a:rPr lang="it-IT" dirty="0" err="1"/>
              <a:t>particular</a:t>
            </a:r>
            <a:r>
              <a:rPr lang="it-IT" dirty="0"/>
              <a:t> </a:t>
            </a:r>
            <a:r>
              <a:rPr lang="it-IT" dirty="0" err="1"/>
              <a:t>song</a:t>
            </a:r>
            <a:r>
              <a:rPr lang="it-IT" dirty="0"/>
              <a:t> </a:t>
            </a:r>
            <a:r>
              <a:rPr lang="it-IT" dirty="0" err="1"/>
              <a:t>is</a:t>
            </a:r>
            <a:r>
              <a:rPr lang="it-IT" dirty="0"/>
              <a:t> </a:t>
            </a:r>
            <a:r>
              <a:rPr lang="it-IT" dirty="0" err="1"/>
              <a:t>performed</a:t>
            </a:r>
            <a:r>
              <a:rPr lang="it-IT" dirty="0"/>
              <a:t>.</a:t>
            </a:r>
            <a:endParaRPr dirty="0"/>
          </a:p>
        </p:txBody>
      </p:sp>
    </p:spTree>
    <p:extLst>
      <p:ext uri="{BB962C8B-B14F-4D97-AF65-F5344CB8AC3E}">
        <p14:creationId xmlns:p14="http://schemas.microsoft.com/office/powerpoint/2010/main" val="3136557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These</a:t>
            </a:r>
            <a:r>
              <a:rPr lang="it-IT" dirty="0"/>
              <a:t> are the </a:t>
            </a:r>
            <a:r>
              <a:rPr lang="it-IT" dirty="0" err="1"/>
              <a:t>details</a:t>
            </a:r>
            <a:r>
              <a:rPr lang="it-IT" dirty="0"/>
              <a:t> of </a:t>
            </a:r>
            <a:r>
              <a:rPr lang="it-IT" dirty="0" err="1"/>
              <a:t>our</a:t>
            </a:r>
            <a:r>
              <a:rPr lang="it-IT" dirty="0"/>
              <a:t> </a:t>
            </a:r>
            <a:r>
              <a:rPr lang="it-IT" dirty="0" err="1"/>
              <a:t>tMap</a:t>
            </a:r>
            <a:r>
              <a:rPr lang="it-IT" dirty="0"/>
              <a:t> component, and in </a:t>
            </a:r>
            <a:r>
              <a:rPr lang="it-IT" dirty="0" err="1"/>
              <a:t>particular</a:t>
            </a:r>
            <a:r>
              <a:rPr lang="it-IT" dirty="0"/>
              <a:t> </a:t>
            </a:r>
            <a:r>
              <a:rPr lang="it-IT" dirty="0" err="1"/>
              <a:t>here</a:t>
            </a:r>
            <a:r>
              <a:rPr lang="it-IT" dirty="0"/>
              <a:t>, </a:t>
            </a:r>
            <a:r>
              <a:rPr lang="it-IT" dirty="0" err="1"/>
              <a:t>because</a:t>
            </a:r>
            <a:r>
              <a:rPr lang="it-IT" dirty="0"/>
              <a:t> the duration of songs </a:t>
            </a:r>
            <a:r>
              <a:rPr lang="it-IT" dirty="0" err="1"/>
              <a:t>was</a:t>
            </a:r>
            <a:r>
              <a:rPr lang="it-IT" dirty="0"/>
              <a:t> </a:t>
            </a:r>
            <a:r>
              <a:rPr lang="it-IT" dirty="0" err="1"/>
              <a:t>stored</a:t>
            </a:r>
            <a:r>
              <a:rPr lang="it-IT" dirty="0"/>
              <a:t> in </a:t>
            </a:r>
            <a:r>
              <a:rPr lang="it-IT" dirty="0" err="1"/>
              <a:t>milliseconds</a:t>
            </a:r>
            <a:r>
              <a:rPr lang="it-IT" dirty="0"/>
              <a:t>, I </a:t>
            </a:r>
            <a:r>
              <a:rPr lang="it-IT" dirty="0" err="1"/>
              <a:t>defined</a:t>
            </a:r>
            <a:r>
              <a:rPr lang="it-IT" dirty="0"/>
              <a:t> a custom global routine, </a:t>
            </a:r>
            <a:r>
              <a:rPr lang="it-IT" dirty="0" err="1"/>
              <a:t>which</a:t>
            </a:r>
            <a:r>
              <a:rPr lang="it-IT" dirty="0"/>
              <a:t> </a:t>
            </a:r>
            <a:r>
              <a:rPr lang="it-IT" dirty="0" err="1"/>
              <a:t>is</a:t>
            </a:r>
            <a:r>
              <a:rPr lang="it-IT" dirty="0"/>
              <a:t> </a:t>
            </a:r>
            <a:r>
              <a:rPr lang="it-IT" dirty="0" err="1"/>
              <a:t>basically</a:t>
            </a:r>
            <a:r>
              <a:rPr lang="it-IT" dirty="0"/>
              <a:t> a Java class with some </a:t>
            </a:r>
            <a:r>
              <a:rPr lang="it-IT" dirty="0" err="1"/>
              <a:t>methods</a:t>
            </a:r>
            <a:r>
              <a:rPr lang="it-IT" dirty="0"/>
              <a:t>, with one single </a:t>
            </a:r>
            <a:r>
              <a:rPr lang="it-IT" dirty="0" err="1"/>
              <a:t>method</a:t>
            </a:r>
            <a:r>
              <a:rPr lang="it-IT" dirty="0"/>
              <a:t> to </a:t>
            </a:r>
            <a:r>
              <a:rPr lang="it-IT" dirty="0" err="1"/>
              <a:t>convert</a:t>
            </a:r>
            <a:r>
              <a:rPr lang="it-IT" dirty="0"/>
              <a:t> the </a:t>
            </a:r>
            <a:r>
              <a:rPr lang="it-IT" dirty="0" err="1"/>
              <a:t>milliseconds</a:t>
            </a:r>
            <a:r>
              <a:rPr lang="it-IT" dirty="0"/>
              <a:t> </a:t>
            </a:r>
            <a:r>
              <a:rPr lang="it-IT" dirty="0" err="1"/>
              <a:t>into</a:t>
            </a:r>
            <a:r>
              <a:rPr lang="it-IT" dirty="0"/>
              <a:t> a </a:t>
            </a:r>
            <a:r>
              <a:rPr lang="it-IT" dirty="0" err="1"/>
              <a:t>DateTime</a:t>
            </a:r>
            <a:r>
              <a:rPr lang="it-IT" dirty="0"/>
              <a:t> format with hours, minutes and seconds</a:t>
            </a:r>
            <a:endParaRPr dirty="0"/>
          </a:p>
        </p:txBody>
      </p:sp>
    </p:spTree>
    <p:extLst>
      <p:ext uri="{BB962C8B-B14F-4D97-AF65-F5344CB8AC3E}">
        <p14:creationId xmlns:p14="http://schemas.microsoft.com/office/powerpoint/2010/main" val="1875503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Then</a:t>
            </a:r>
            <a:r>
              <a:rPr lang="it-IT" dirty="0"/>
              <a:t> </a:t>
            </a:r>
            <a:r>
              <a:rPr lang="it-IT" dirty="0" err="1"/>
              <a:t>we</a:t>
            </a:r>
            <a:r>
              <a:rPr lang="it-IT" dirty="0"/>
              <a:t> </a:t>
            </a:r>
            <a:r>
              <a:rPr lang="it-IT" dirty="0" err="1"/>
              <a:t>have</a:t>
            </a:r>
            <a:r>
              <a:rPr lang="it-IT" dirty="0"/>
              <a:t> the job for </a:t>
            </a:r>
            <a:r>
              <a:rPr lang="it-IT" dirty="0" err="1"/>
              <a:t>Albums</a:t>
            </a:r>
            <a:r>
              <a:rPr lang="it-IT" dirty="0"/>
              <a:t>, </a:t>
            </a:r>
            <a:r>
              <a:rPr lang="it-IT" dirty="0" err="1"/>
              <a:t>which</a:t>
            </a:r>
            <a:r>
              <a:rPr lang="it-IT" dirty="0"/>
              <a:t> </a:t>
            </a:r>
            <a:r>
              <a:rPr lang="it-IT" dirty="0" err="1"/>
              <a:t>is</a:t>
            </a:r>
            <a:r>
              <a:rPr lang="it-IT" dirty="0"/>
              <a:t> </a:t>
            </a:r>
            <a:r>
              <a:rPr lang="it-IT" dirty="0" err="1"/>
              <a:t>pretty</a:t>
            </a:r>
            <a:r>
              <a:rPr lang="it-IT" dirty="0"/>
              <a:t> </a:t>
            </a:r>
            <a:r>
              <a:rPr lang="it-IT" dirty="0" err="1"/>
              <a:t>similar</a:t>
            </a:r>
            <a:r>
              <a:rPr lang="it-IT" dirty="0"/>
              <a:t> to the one for </a:t>
            </a:r>
            <a:r>
              <a:rPr lang="it-IT" dirty="0" err="1"/>
              <a:t>songs</a:t>
            </a:r>
            <a:r>
              <a:rPr lang="it-IT" dirty="0"/>
              <a:t>.</a:t>
            </a:r>
            <a:endParaRPr dirty="0"/>
          </a:p>
        </p:txBody>
      </p:sp>
    </p:spTree>
    <p:extLst>
      <p:ext uri="{BB962C8B-B14F-4D97-AF65-F5344CB8AC3E}">
        <p14:creationId xmlns:p14="http://schemas.microsoft.com/office/powerpoint/2010/main" val="1788353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And </a:t>
            </a:r>
            <a:r>
              <a:rPr lang="it-IT" dirty="0" err="1"/>
              <a:t>also</a:t>
            </a:r>
            <a:r>
              <a:rPr lang="it-IT" dirty="0"/>
              <a:t> </a:t>
            </a:r>
            <a:r>
              <a:rPr lang="it-IT" dirty="0" err="1"/>
              <a:t>here</a:t>
            </a:r>
            <a:r>
              <a:rPr lang="it-IT" dirty="0"/>
              <a:t> in the </a:t>
            </a:r>
            <a:r>
              <a:rPr lang="it-IT" dirty="0" err="1"/>
              <a:t>tMap</a:t>
            </a:r>
            <a:r>
              <a:rPr lang="it-IT" dirty="0"/>
              <a:t> component I </a:t>
            </a:r>
            <a:r>
              <a:rPr lang="it-IT" dirty="0" err="1"/>
              <a:t>needed</a:t>
            </a:r>
            <a:r>
              <a:rPr lang="it-IT" dirty="0"/>
              <a:t> to </a:t>
            </a:r>
            <a:r>
              <a:rPr lang="it-IT" dirty="0" err="1"/>
              <a:t>define</a:t>
            </a:r>
            <a:r>
              <a:rPr lang="it-IT" dirty="0"/>
              <a:t> a global routine, </a:t>
            </a:r>
            <a:r>
              <a:rPr lang="it-IT" dirty="0" err="1"/>
              <a:t>this</a:t>
            </a:r>
            <a:r>
              <a:rPr lang="it-IT" dirty="0"/>
              <a:t> time </a:t>
            </a:r>
            <a:r>
              <a:rPr lang="it-IT" dirty="0" err="1"/>
              <a:t>because</a:t>
            </a:r>
            <a:r>
              <a:rPr lang="it-IT" dirty="0"/>
              <a:t> the </a:t>
            </a:r>
            <a:r>
              <a:rPr lang="it-IT" dirty="0" err="1"/>
              <a:t>realease</a:t>
            </a:r>
            <a:r>
              <a:rPr lang="it-IT" dirty="0"/>
              <a:t> date </a:t>
            </a:r>
            <a:r>
              <a:rPr lang="it-IT" dirty="0" err="1"/>
              <a:t>attribute</a:t>
            </a:r>
            <a:r>
              <a:rPr lang="it-IT" dirty="0"/>
              <a:t> of </a:t>
            </a:r>
            <a:r>
              <a:rPr lang="it-IT" dirty="0" err="1"/>
              <a:t>albums</a:t>
            </a:r>
            <a:r>
              <a:rPr lang="it-IT" dirty="0"/>
              <a:t> </a:t>
            </a:r>
            <a:r>
              <a:rPr lang="it-IT" dirty="0" err="1"/>
              <a:t>was</a:t>
            </a:r>
            <a:r>
              <a:rPr lang="it-IT" dirty="0"/>
              <a:t> </a:t>
            </a:r>
            <a:r>
              <a:rPr lang="it-IT" dirty="0" err="1"/>
              <a:t>stored</a:t>
            </a:r>
            <a:r>
              <a:rPr lang="it-IT" dirty="0"/>
              <a:t> in the </a:t>
            </a:r>
            <a:r>
              <a:rPr lang="it-IT" dirty="0" err="1"/>
              <a:t>epoch</a:t>
            </a:r>
            <a:r>
              <a:rPr lang="it-IT" dirty="0"/>
              <a:t> format, so to make </a:t>
            </a:r>
            <a:r>
              <a:rPr lang="it-IT" dirty="0" err="1"/>
              <a:t>it</a:t>
            </a:r>
            <a:r>
              <a:rPr lang="it-IT" dirty="0"/>
              <a:t> more </a:t>
            </a:r>
            <a:r>
              <a:rPr lang="it-IT" dirty="0" err="1"/>
              <a:t>understandable</a:t>
            </a:r>
            <a:r>
              <a:rPr lang="it-IT" dirty="0"/>
              <a:t> </a:t>
            </a:r>
            <a:r>
              <a:rPr lang="it-IT" dirty="0" err="1"/>
              <a:t>it</a:t>
            </a:r>
            <a:r>
              <a:rPr lang="it-IT" dirty="0"/>
              <a:t> </a:t>
            </a:r>
            <a:r>
              <a:rPr lang="it-IT" dirty="0" err="1"/>
              <a:t>was</a:t>
            </a:r>
            <a:r>
              <a:rPr lang="it-IT" dirty="0"/>
              <a:t> </a:t>
            </a:r>
            <a:r>
              <a:rPr lang="it-IT" dirty="0" err="1"/>
              <a:t>needed</a:t>
            </a:r>
            <a:r>
              <a:rPr lang="it-IT" dirty="0"/>
              <a:t> to </a:t>
            </a:r>
            <a:r>
              <a:rPr lang="it-IT" dirty="0" err="1"/>
              <a:t>convert</a:t>
            </a:r>
            <a:r>
              <a:rPr lang="it-IT" dirty="0"/>
              <a:t> </a:t>
            </a:r>
            <a:r>
              <a:rPr lang="it-IT" dirty="0" err="1"/>
              <a:t>it</a:t>
            </a:r>
            <a:r>
              <a:rPr lang="it-IT" dirty="0"/>
              <a:t> in the Date format</a:t>
            </a:r>
            <a:endParaRPr dirty="0"/>
          </a:p>
        </p:txBody>
      </p:sp>
    </p:spTree>
    <p:extLst>
      <p:ext uri="{BB962C8B-B14F-4D97-AF65-F5344CB8AC3E}">
        <p14:creationId xmlns:p14="http://schemas.microsoft.com/office/powerpoint/2010/main" val="374707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Then</a:t>
            </a:r>
            <a:r>
              <a:rPr lang="it-IT" dirty="0"/>
              <a:t> </a:t>
            </a:r>
            <a:r>
              <a:rPr lang="it-IT" dirty="0" err="1"/>
              <a:t>we</a:t>
            </a:r>
            <a:r>
              <a:rPr lang="it-IT" dirty="0"/>
              <a:t> </a:t>
            </a:r>
            <a:r>
              <a:rPr lang="it-IT" dirty="0" err="1"/>
              <a:t>have</a:t>
            </a:r>
            <a:r>
              <a:rPr lang="it-IT" dirty="0"/>
              <a:t> the job for </a:t>
            </a:r>
            <a:r>
              <a:rPr lang="it-IT" dirty="0" err="1"/>
              <a:t>genre</a:t>
            </a:r>
            <a:r>
              <a:rPr lang="it-IT" dirty="0"/>
              <a:t> and the one for </a:t>
            </a:r>
            <a:r>
              <a:rPr lang="it-IT" dirty="0" err="1"/>
              <a:t>doesGenre</a:t>
            </a:r>
            <a:r>
              <a:rPr lang="it-IT" dirty="0"/>
              <a:t>, </a:t>
            </a:r>
            <a:r>
              <a:rPr lang="it-IT" dirty="0" err="1"/>
              <a:t>which</a:t>
            </a:r>
            <a:r>
              <a:rPr lang="it-IT" dirty="0"/>
              <a:t> are </a:t>
            </a:r>
            <a:r>
              <a:rPr lang="it-IT" dirty="0" err="1"/>
              <a:t>conceptually</a:t>
            </a:r>
            <a:r>
              <a:rPr lang="it-IT" dirty="0"/>
              <a:t> the </a:t>
            </a:r>
            <a:r>
              <a:rPr lang="it-IT" dirty="0" err="1"/>
              <a:t>same</a:t>
            </a:r>
            <a:r>
              <a:rPr lang="it-IT" dirty="0"/>
              <a:t>, </a:t>
            </a:r>
            <a:r>
              <a:rPr lang="it-IT" dirty="0" err="1"/>
              <a:t>as</a:t>
            </a:r>
            <a:r>
              <a:rPr lang="it-IT" dirty="0"/>
              <a:t> for </a:t>
            </a:r>
            <a:r>
              <a:rPr lang="it-IT" dirty="0" err="1"/>
              <a:t>both</a:t>
            </a:r>
            <a:r>
              <a:rPr lang="it-IT" dirty="0"/>
              <a:t> of </a:t>
            </a:r>
            <a:r>
              <a:rPr lang="it-IT" dirty="0" err="1"/>
              <a:t>them</a:t>
            </a:r>
            <a:r>
              <a:rPr lang="it-IT" dirty="0"/>
              <a:t> </a:t>
            </a:r>
            <a:r>
              <a:rPr lang="it-IT" dirty="0" err="1"/>
              <a:t>we</a:t>
            </a:r>
            <a:r>
              <a:rPr lang="it-IT" dirty="0"/>
              <a:t> </a:t>
            </a:r>
            <a:r>
              <a:rPr lang="it-IT" dirty="0" err="1"/>
              <a:t>need</a:t>
            </a:r>
            <a:r>
              <a:rPr lang="it-IT" dirty="0"/>
              <a:t> to </a:t>
            </a:r>
            <a:r>
              <a:rPr lang="it-IT" dirty="0" err="1"/>
              <a:t>consider</a:t>
            </a:r>
            <a:r>
              <a:rPr lang="it-IT" dirty="0"/>
              <a:t> the 3 data sources </a:t>
            </a:r>
            <a:r>
              <a:rPr lang="it-IT" dirty="0" err="1"/>
              <a:t>that</a:t>
            </a:r>
            <a:r>
              <a:rPr lang="it-IT" dirty="0"/>
              <a:t> </a:t>
            </a:r>
            <a:r>
              <a:rPr lang="it-IT" dirty="0" err="1"/>
              <a:t>we</a:t>
            </a:r>
            <a:r>
              <a:rPr lang="it-IT" dirty="0"/>
              <a:t> </a:t>
            </a:r>
            <a:r>
              <a:rPr lang="it-IT" dirty="0" err="1"/>
              <a:t>have</a:t>
            </a:r>
            <a:r>
              <a:rPr lang="it-IT" dirty="0"/>
              <a:t> for </a:t>
            </a:r>
            <a:r>
              <a:rPr lang="it-IT" dirty="0" err="1"/>
              <a:t>genres</a:t>
            </a:r>
            <a:r>
              <a:rPr lang="it-IT" dirty="0"/>
              <a:t> and unite and filter the </a:t>
            </a:r>
            <a:r>
              <a:rPr lang="it-IT" dirty="0" err="1"/>
              <a:t>duplicated</a:t>
            </a:r>
            <a:r>
              <a:rPr lang="it-IT" dirty="0"/>
              <a:t> </a:t>
            </a:r>
            <a:r>
              <a:rPr lang="it-IT" dirty="0" err="1"/>
              <a:t>tuples</a:t>
            </a:r>
            <a:r>
              <a:rPr lang="it-IT" dirty="0"/>
              <a:t>, … CONTINUA ALLA SLIDE DOPO</a:t>
            </a:r>
            <a:endParaRPr dirty="0"/>
          </a:p>
        </p:txBody>
      </p:sp>
    </p:spTree>
    <p:extLst>
      <p:ext uri="{BB962C8B-B14F-4D97-AF65-F5344CB8AC3E}">
        <p14:creationId xmlns:p14="http://schemas.microsoft.com/office/powerpoint/2010/main" val="2472487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first step </a:t>
            </a:r>
            <a:r>
              <a:rPr lang="it-IT" dirty="0" err="1"/>
              <a:t>is</a:t>
            </a:r>
            <a:r>
              <a:rPr lang="it-IT" dirty="0"/>
              <a:t> </a:t>
            </a:r>
            <a:r>
              <a:rPr lang="it-IT" dirty="0" err="1"/>
              <a:t>actually</a:t>
            </a:r>
            <a:r>
              <a:rPr lang="it-IT" dirty="0"/>
              <a:t> to </a:t>
            </a:r>
            <a:r>
              <a:rPr lang="it-IT" dirty="0" err="1"/>
              <a:t>define</a:t>
            </a:r>
            <a:r>
              <a:rPr lang="it-IT" dirty="0"/>
              <a:t> </a:t>
            </a:r>
            <a:r>
              <a:rPr lang="it-IT" dirty="0" err="1"/>
              <a:t>our</a:t>
            </a:r>
            <a:r>
              <a:rPr lang="it-IT" dirty="0"/>
              <a:t> domain of </a:t>
            </a:r>
            <a:r>
              <a:rPr lang="it-IT" dirty="0" err="1"/>
              <a:t>interest</a:t>
            </a:r>
            <a:r>
              <a:rPr lang="it-IT" dirty="0"/>
              <a:t>, and the one </a:t>
            </a:r>
            <a:r>
              <a:rPr lang="it-IT" dirty="0" err="1"/>
              <a:t>that</a:t>
            </a:r>
            <a:r>
              <a:rPr lang="it-IT" dirty="0"/>
              <a:t> I </a:t>
            </a:r>
            <a:r>
              <a:rPr lang="it-IT" dirty="0" err="1"/>
              <a:t>chose</a:t>
            </a:r>
            <a:r>
              <a:rPr lang="it-IT" dirty="0"/>
              <a:t> </a:t>
            </a:r>
            <a:r>
              <a:rPr lang="it-IT" dirty="0" err="1"/>
              <a:t>is</a:t>
            </a:r>
            <a:r>
              <a:rPr lang="it-IT" dirty="0"/>
              <a:t> the Music domain in general, with a </a:t>
            </a:r>
            <a:r>
              <a:rPr lang="it-IT" dirty="0" err="1"/>
              <a:t>particular</a:t>
            </a:r>
            <a:r>
              <a:rPr lang="it-IT" dirty="0"/>
              <a:t> </a:t>
            </a:r>
            <a:r>
              <a:rPr lang="it-IT" dirty="0" err="1"/>
              <a:t>attention</a:t>
            </a:r>
            <a:r>
              <a:rPr lang="it-IT" dirty="0"/>
              <a:t> </a:t>
            </a:r>
            <a:r>
              <a:rPr lang="it-IT" dirty="0" err="1"/>
              <a:t>towards</a:t>
            </a:r>
            <a:r>
              <a:rPr lang="it-IT" dirty="0"/>
              <a:t> data coming from Spotify. So in </a:t>
            </a:r>
            <a:r>
              <a:rPr lang="it-IT" dirty="0" err="1"/>
              <a:t>our</a:t>
            </a:r>
            <a:r>
              <a:rPr lang="it-IT" dirty="0"/>
              <a:t> domain </a:t>
            </a:r>
            <a:r>
              <a:rPr lang="it-IT" dirty="0" err="1"/>
              <a:t>we</a:t>
            </a:r>
            <a:r>
              <a:rPr lang="it-IT" dirty="0"/>
              <a:t> are </a:t>
            </a:r>
            <a:r>
              <a:rPr lang="it-IT" dirty="0" err="1"/>
              <a:t>considering</a:t>
            </a:r>
            <a:r>
              <a:rPr lang="it-IT" dirty="0"/>
              <a:t> </a:t>
            </a:r>
            <a:r>
              <a:rPr lang="it-IT" dirty="0" err="1"/>
              <a:t>all</a:t>
            </a:r>
            <a:r>
              <a:rPr lang="it-IT" dirty="0"/>
              <a:t> </a:t>
            </a:r>
            <a:r>
              <a:rPr lang="it-IT" dirty="0" err="1"/>
              <a:t>that</a:t>
            </a:r>
            <a:r>
              <a:rPr lang="it-IT" dirty="0"/>
              <a:t> </a:t>
            </a:r>
            <a:r>
              <a:rPr lang="it-IT" dirty="0" err="1"/>
              <a:t>concerns</a:t>
            </a:r>
            <a:r>
              <a:rPr lang="it-IT" dirty="0"/>
              <a:t> songs, </a:t>
            </a:r>
            <a:r>
              <a:rPr lang="it-IT" dirty="0" err="1"/>
              <a:t>artists</a:t>
            </a:r>
            <a:r>
              <a:rPr lang="it-IT" dirty="0"/>
              <a:t> and </a:t>
            </a:r>
            <a:r>
              <a:rPr lang="it-IT" dirty="0" err="1"/>
              <a:t>albums</a:t>
            </a:r>
            <a:r>
              <a:rPr lang="it-IT" dirty="0"/>
              <a:t>, </a:t>
            </a:r>
            <a:r>
              <a:rPr lang="it-IT" dirty="0" err="1"/>
              <a:t>but</a:t>
            </a:r>
            <a:r>
              <a:rPr lang="it-IT" dirty="0"/>
              <a:t> </a:t>
            </a:r>
            <a:r>
              <a:rPr lang="it-IT" dirty="0" err="1"/>
              <a:t>also</a:t>
            </a:r>
            <a:r>
              <a:rPr lang="it-IT" dirty="0"/>
              <a:t> </a:t>
            </a:r>
            <a:r>
              <a:rPr lang="it-IT" dirty="0" err="1"/>
              <a:t>genres</a:t>
            </a:r>
            <a:r>
              <a:rPr lang="it-IT" dirty="0"/>
              <a:t>, </a:t>
            </a:r>
            <a:r>
              <a:rPr lang="it-IT" dirty="0" err="1"/>
              <a:t>lyrics</a:t>
            </a:r>
            <a:r>
              <a:rPr lang="it-IT" dirty="0"/>
              <a:t> and </a:t>
            </a:r>
            <a:r>
              <a:rPr lang="it-IT" dirty="0" err="1"/>
              <a:t>also</a:t>
            </a:r>
            <a:r>
              <a:rPr lang="it-IT" dirty="0"/>
              <a:t> data from music charts</a:t>
            </a:r>
            <a:endParaRPr dirty="0"/>
          </a:p>
        </p:txBody>
      </p:sp>
    </p:spTree>
    <p:extLst>
      <p:ext uri="{BB962C8B-B14F-4D97-AF65-F5344CB8AC3E}">
        <p14:creationId xmlns:p14="http://schemas.microsoft.com/office/powerpoint/2010/main" val="794978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a:t>
            </a:r>
            <a:r>
              <a:rPr lang="it-IT" dirty="0" err="1"/>
              <a:t>only</a:t>
            </a:r>
            <a:r>
              <a:rPr lang="it-IT" dirty="0"/>
              <a:t> </a:t>
            </a:r>
            <a:r>
              <a:rPr lang="it-IT" dirty="0" err="1"/>
              <a:t>difference</a:t>
            </a:r>
            <a:r>
              <a:rPr lang="it-IT" dirty="0"/>
              <a:t> </a:t>
            </a:r>
            <a:r>
              <a:rPr lang="it-IT" dirty="0" err="1"/>
              <a:t>is</a:t>
            </a:r>
            <a:r>
              <a:rPr lang="it-IT" dirty="0"/>
              <a:t> </a:t>
            </a:r>
            <a:r>
              <a:rPr lang="it-IT" dirty="0" err="1"/>
              <a:t>that</a:t>
            </a:r>
            <a:r>
              <a:rPr lang="it-IT" dirty="0"/>
              <a:t> for </a:t>
            </a:r>
            <a:r>
              <a:rPr lang="it-IT" dirty="0" err="1"/>
              <a:t>genre</a:t>
            </a:r>
            <a:r>
              <a:rPr lang="it-IT" dirty="0"/>
              <a:t> </a:t>
            </a:r>
            <a:r>
              <a:rPr lang="it-IT" dirty="0" err="1"/>
              <a:t>we</a:t>
            </a:r>
            <a:r>
              <a:rPr lang="it-IT" dirty="0"/>
              <a:t> just </a:t>
            </a:r>
            <a:r>
              <a:rPr lang="it-IT" dirty="0" err="1"/>
              <a:t>need</a:t>
            </a:r>
            <a:r>
              <a:rPr lang="it-IT" dirty="0"/>
              <a:t> the </a:t>
            </a:r>
            <a:r>
              <a:rPr lang="it-IT" dirty="0" err="1"/>
              <a:t>genre</a:t>
            </a:r>
            <a:r>
              <a:rPr lang="it-IT" dirty="0"/>
              <a:t> name, </a:t>
            </a:r>
            <a:r>
              <a:rPr lang="it-IT" dirty="0" err="1"/>
              <a:t>while</a:t>
            </a:r>
            <a:r>
              <a:rPr lang="it-IT" dirty="0"/>
              <a:t> for </a:t>
            </a:r>
            <a:r>
              <a:rPr lang="it-IT" dirty="0" err="1"/>
              <a:t>doesGenre</a:t>
            </a:r>
            <a:r>
              <a:rPr lang="it-IT" dirty="0"/>
              <a:t> </a:t>
            </a:r>
            <a:r>
              <a:rPr lang="it-IT" dirty="0" err="1"/>
              <a:t>as</a:t>
            </a:r>
            <a:r>
              <a:rPr lang="it-IT" dirty="0"/>
              <a:t> </a:t>
            </a:r>
            <a:r>
              <a:rPr lang="it-IT" dirty="0" err="1"/>
              <a:t>we</a:t>
            </a:r>
            <a:r>
              <a:rPr lang="it-IT" dirty="0"/>
              <a:t> </a:t>
            </a:r>
            <a:r>
              <a:rPr lang="it-IT" dirty="0" err="1"/>
              <a:t>see</a:t>
            </a:r>
            <a:r>
              <a:rPr lang="it-IT" dirty="0"/>
              <a:t> </a:t>
            </a:r>
            <a:r>
              <a:rPr lang="it-IT" dirty="0" err="1"/>
              <a:t>is</a:t>
            </a:r>
            <a:r>
              <a:rPr lang="it-IT" dirty="0"/>
              <a:t> more </a:t>
            </a:r>
            <a:r>
              <a:rPr lang="it-IT" dirty="0" err="1"/>
              <a:t>complicated</a:t>
            </a:r>
            <a:r>
              <a:rPr lang="it-IT" dirty="0"/>
              <a:t> </a:t>
            </a:r>
            <a:r>
              <a:rPr lang="it-IT" dirty="0" err="1"/>
              <a:t>beacuse</a:t>
            </a:r>
            <a:r>
              <a:rPr lang="it-IT" dirty="0"/>
              <a:t> for </a:t>
            </a:r>
            <a:r>
              <a:rPr lang="it-IT" dirty="0" err="1"/>
              <a:t>each</a:t>
            </a:r>
            <a:r>
              <a:rPr lang="it-IT" dirty="0"/>
              <a:t> of the 3 data sources </a:t>
            </a:r>
            <a:r>
              <a:rPr lang="it-IT" dirty="0" err="1"/>
              <a:t>we</a:t>
            </a:r>
            <a:r>
              <a:rPr lang="it-IT" dirty="0"/>
              <a:t> </a:t>
            </a:r>
            <a:r>
              <a:rPr lang="it-IT" dirty="0" err="1"/>
              <a:t>also</a:t>
            </a:r>
            <a:r>
              <a:rPr lang="it-IT" dirty="0"/>
              <a:t> </a:t>
            </a:r>
            <a:r>
              <a:rPr lang="it-IT" dirty="0" err="1"/>
              <a:t>need</a:t>
            </a:r>
            <a:r>
              <a:rPr lang="it-IT" dirty="0"/>
              <a:t> to check </a:t>
            </a:r>
            <a:r>
              <a:rPr lang="it-IT" dirty="0" err="1"/>
              <a:t>whether</a:t>
            </a:r>
            <a:r>
              <a:rPr lang="it-IT" dirty="0"/>
              <a:t> the </a:t>
            </a:r>
            <a:r>
              <a:rPr lang="it-IT" dirty="0" err="1"/>
              <a:t>artist</a:t>
            </a:r>
            <a:r>
              <a:rPr lang="it-IT" dirty="0"/>
              <a:t> </a:t>
            </a:r>
            <a:r>
              <a:rPr lang="it-IT" dirty="0" err="1"/>
              <a:t>we</a:t>
            </a:r>
            <a:r>
              <a:rPr lang="it-IT" dirty="0"/>
              <a:t> are </a:t>
            </a:r>
            <a:r>
              <a:rPr lang="it-IT" dirty="0" err="1"/>
              <a:t>considering</a:t>
            </a:r>
            <a:r>
              <a:rPr lang="it-IT" dirty="0"/>
              <a:t> </a:t>
            </a:r>
            <a:r>
              <a:rPr lang="it-IT" dirty="0" err="1"/>
              <a:t>is</a:t>
            </a:r>
            <a:r>
              <a:rPr lang="it-IT" dirty="0"/>
              <a:t> of </a:t>
            </a:r>
            <a:r>
              <a:rPr lang="it-IT" dirty="0" err="1"/>
              <a:t>our</a:t>
            </a:r>
            <a:r>
              <a:rPr lang="it-IT" dirty="0"/>
              <a:t> </a:t>
            </a:r>
            <a:r>
              <a:rPr lang="it-IT" dirty="0" err="1"/>
              <a:t>interest</a:t>
            </a:r>
            <a:r>
              <a:rPr lang="it-IT" dirty="0"/>
              <a:t>, </a:t>
            </a:r>
            <a:r>
              <a:rPr lang="it-IT" dirty="0" err="1"/>
              <a:t>meaning</a:t>
            </a:r>
            <a:r>
              <a:rPr lang="it-IT" dirty="0"/>
              <a:t> </a:t>
            </a:r>
            <a:r>
              <a:rPr lang="it-IT" dirty="0" err="1"/>
              <a:t>that</a:t>
            </a:r>
            <a:r>
              <a:rPr lang="it-IT" dirty="0"/>
              <a:t> </a:t>
            </a:r>
            <a:r>
              <a:rPr lang="it-IT" dirty="0" err="1"/>
              <a:t>it</a:t>
            </a:r>
            <a:r>
              <a:rPr lang="it-IT" dirty="0"/>
              <a:t> </a:t>
            </a:r>
            <a:r>
              <a:rPr lang="it-IT" dirty="0" err="1"/>
              <a:t>has</a:t>
            </a:r>
            <a:r>
              <a:rPr lang="it-IT" dirty="0"/>
              <a:t> </a:t>
            </a:r>
            <a:r>
              <a:rPr lang="it-IT" dirty="0" err="1"/>
              <a:t>popularity</a:t>
            </a:r>
            <a:r>
              <a:rPr lang="it-IT" dirty="0"/>
              <a:t> </a:t>
            </a:r>
            <a:r>
              <a:rPr lang="it-IT" dirty="0" err="1"/>
              <a:t>greater</a:t>
            </a:r>
            <a:r>
              <a:rPr lang="it-IT" dirty="0"/>
              <a:t> </a:t>
            </a:r>
            <a:r>
              <a:rPr lang="it-IT" dirty="0" err="1"/>
              <a:t>than</a:t>
            </a:r>
            <a:r>
              <a:rPr lang="it-IT" dirty="0"/>
              <a:t> 50</a:t>
            </a:r>
            <a:endParaRPr dirty="0"/>
          </a:p>
        </p:txBody>
      </p:sp>
    </p:spTree>
    <p:extLst>
      <p:ext uri="{BB962C8B-B14F-4D97-AF65-F5344CB8AC3E}">
        <p14:creationId xmlns:p14="http://schemas.microsoft.com/office/powerpoint/2010/main" val="3324174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Then</a:t>
            </a:r>
            <a:r>
              <a:rPr lang="it-IT" dirty="0"/>
              <a:t> </a:t>
            </a:r>
            <a:r>
              <a:rPr lang="it-IT" dirty="0" err="1"/>
              <a:t>we</a:t>
            </a:r>
            <a:r>
              <a:rPr lang="it-IT" dirty="0"/>
              <a:t> </a:t>
            </a:r>
            <a:r>
              <a:rPr lang="it-IT" dirty="0" err="1"/>
              <a:t>have</a:t>
            </a:r>
            <a:r>
              <a:rPr lang="it-IT" dirty="0"/>
              <a:t> </a:t>
            </a:r>
            <a:r>
              <a:rPr lang="it-IT" dirty="0" err="1"/>
              <a:t>BillboardSongs</a:t>
            </a:r>
            <a:r>
              <a:rPr lang="it-IT" dirty="0"/>
              <a:t> and </a:t>
            </a:r>
            <a:r>
              <a:rPr lang="it-IT" dirty="0" err="1"/>
              <a:t>hasLyrics</a:t>
            </a:r>
            <a:r>
              <a:rPr lang="it-IT" dirty="0"/>
              <a:t>, for </a:t>
            </a:r>
            <a:r>
              <a:rPr lang="it-IT" dirty="0" err="1"/>
              <a:t>which</a:t>
            </a:r>
            <a:r>
              <a:rPr lang="it-IT" dirty="0"/>
              <a:t> the </a:t>
            </a:r>
            <a:r>
              <a:rPr lang="it-IT" dirty="0" err="1"/>
              <a:t>structure</a:t>
            </a:r>
            <a:r>
              <a:rPr lang="it-IT" dirty="0"/>
              <a:t> </a:t>
            </a:r>
            <a:r>
              <a:rPr lang="it-IT" dirty="0" err="1"/>
              <a:t>is</a:t>
            </a:r>
            <a:r>
              <a:rPr lang="it-IT" dirty="0"/>
              <a:t> </a:t>
            </a:r>
            <a:r>
              <a:rPr lang="it-IT" dirty="0" err="1"/>
              <a:t>pretty</a:t>
            </a:r>
            <a:r>
              <a:rPr lang="it-IT" dirty="0"/>
              <a:t> </a:t>
            </a:r>
            <a:r>
              <a:rPr lang="it-IT" dirty="0" err="1"/>
              <a:t>similar</a:t>
            </a:r>
            <a:r>
              <a:rPr lang="it-IT" dirty="0"/>
              <a:t>, </a:t>
            </a:r>
            <a:r>
              <a:rPr lang="it-IT" dirty="0" err="1"/>
              <a:t>because</a:t>
            </a:r>
            <a:r>
              <a:rPr lang="it-IT" dirty="0"/>
              <a:t> </a:t>
            </a:r>
            <a:r>
              <a:rPr lang="it-IT" dirty="0" err="1"/>
              <a:t>this</a:t>
            </a:r>
            <a:r>
              <a:rPr lang="it-IT" dirty="0"/>
              <a:t> time, </a:t>
            </a:r>
            <a:r>
              <a:rPr lang="it-IT" dirty="0" err="1"/>
              <a:t>since</a:t>
            </a:r>
            <a:r>
              <a:rPr lang="it-IT" dirty="0"/>
              <a:t> </a:t>
            </a:r>
            <a:r>
              <a:rPr lang="it-IT" dirty="0" err="1"/>
              <a:t>we</a:t>
            </a:r>
            <a:r>
              <a:rPr lang="it-IT" dirty="0"/>
              <a:t> </a:t>
            </a:r>
            <a:r>
              <a:rPr lang="it-IT" dirty="0" err="1"/>
              <a:t>have</a:t>
            </a:r>
            <a:r>
              <a:rPr lang="it-IT" dirty="0"/>
              <a:t> just the name of the song and the </a:t>
            </a:r>
            <a:r>
              <a:rPr lang="it-IT" dirty="0" err="1"/>
              <a:t>artist</a:t>
            </a:r>
            <a:r>
              <a:rPr lang="it-IT" dirty="0"/>
              <a:t>, and </a:t>
            </a:r>
            <a:r>
              <a:rPr lang="it-IT" dirty="0" err="1"/>
              <a:t>not</a:t>
            </a:r>
            <a:r>
              <a:rPr lang="it-IT" dirty="0"/>
              <a:t> the </a:t>
            </a:r>
            <a:r>
              <a:rPr lang="it-IT" dirty="0" err="1"/>
              <a:t>spotify</a:t>
            </a:r>
            <a:r>
              <a:rPr lang="it-IT" dirty="0"/>
              <a:t> id, </a:t>
            </a:r>
            <a:r>
              <a:rPr lang="it-IT" dirty="0" err="1"/>
              <a:t>we</a:t>
            </a:r>
            <a:r>
              <a:rPr lang="it-IT" dirty="0"/>
              <a:t> </a:t>
            </a:r>
            <a:r>
              <a:rPr lang="it-IT" dirty="0" err="1"/>
              <a:t>need</a:t>
            </a:r>
            <a:r>
              <a:rPr lang="it-IT" dirty="0"/>
              <a:t> to check </a:t>
            </a:r>
            <a:r>
              <a:rPr lang="it-IT" dirty="0" err="1"/>
              <a:t>whether</a:t>
            </a:r>
            <a:r>
              <a:rPr lang="it-IT" dirty="0"/>
              <a:t> the </a:t>
            </a:r>
            <a:r>
              <a:rPr lang="it-IT" dirty="0" err="1"/>
              <a:t>specific</a:t>
            </a:r>
            <a:r>
              <a:rPr lang="it-IT" dirty="0"/>
              <a:t> song </a:t>
            </a:r>
            <a:r>
              <a:rPr lang="it-IT" dirty="0" err="1"/>
              <a:t>is</a:t>
            </a:r>
            <a:r>
              <a:rPr lang="it-IT" dirty="0"/>
              <a:t> of a </a:t>
            </a:r>
            <a:r>
              <a:rPr lang="it-IT" dirty="0" err="1"/>
              <a:t>particular</a:t>
            </a:r>
            <a:r>
              <a:rPr lang="it-IT" dirty="0"/>
              <a:t> </a:t>
            </a:r>
            <a:r>
              <a:rPr lang="it-IT" dirty="0" err="1"/>
              <a:t>artist</a:t>
            </a:r>
            <a:r>
              <a:rPr lang="it-IT" dirty="0"/>
              <a:t> of </a:t>
            </a:r>
            <a:r>
              <a:rPr lang="it-IT" dirty="0" err="1"/>
              <a:t>our</a:t>
            </a:r>
            <a:r>
              <a:rPr lang="it-IT" dirty="0"/>
              <a:t> </a:t>
            </a:r>
            <a:r>
              <a:rPr lang="it-IT" dirty="0" err="1"/>
              <a:t>interest</a:t>
            </a:r>
            <a:r>
              <a:rPr lang="it-IT" dirty="0"/>
              <a:t>. And I </a:t>
            </a:r>
            <a:r>
              <a:rPr lang="it-IT" dirty="0" err="1"/>
              <a:t>also</a:t>
            </a:r>
            <a:r>
              <a:rPr lang="it-IT" dirty="0"/>
              <a:t> </a:t>
            </a:r>
            <a:r>
              <a:rPr lang="it-IT" dirty="0" err="1"/>
              <a:t>needed</a:t>
            </a:r>
            <a:r>
              <a:rPr lang="it-IT" dirty="0"/>
              <a:t> to </a:t>
            </a:r>
            <a:r>
              <a:rPr lang="it-IT" dirty="0" err="1"/>
              <a:t>map</a:t>
            </a:r>
            <a:r>
              <a:rPr lang="it-IT" dirty="0"/>
              <a:t> the names in </a:t>
            </a:r>
            <a:r>
              <a:rPr lang="it-IT" dirty="0" err="1"/>
              <a:t>lowercase</a:t>
            </a:r>
            <a:r>
              <a:rPr lang="it-IT" dirty="0"/>
              <a:t>, </a:t>
            </a:r>
            <a:r>
              <a:rPr lang="it-IT" dirty="0" err="1"/>
              <a:t>because</a:t>
            </a:r>
            <a:r>
              <a:rPr lang="it-IT" dirty="0"/>
              <a:t> </a:t>
            </a:r>
            <a:r>
              <a:rPr lang="it-IT" dirty="0" err="1"/>
              <a:t>it</a:t>
            </a:r>
            <a:r>
              <a:rPr lang="it-IT" dirty="0"/>
              <a:t> </a:t>
            </a:r>
            <a:r>
              <a:rPr lang="it-IT" dirty="0" err="1"/>
              <a:t>may</a:t>
            </a:r>
            <a:r>
              <a:rPr lang="it-IT" dirty="0"/>
              <a:t> </a:t>
            </a:r>
            <a:r>
              <a:rPr lang="it-IT" dirty="0" err="1"/>
              <a:t>happen</a:t>
            </a:r>
            <a:r>
              <a:rPr lang="it-IT" dirty="0"/>
              <a:t> </a:t>
            </a:r>
            <a:r>
              <a:rPr lang="it-IT" dirty="0" err="1"/>
              <a:t>that</a:t>
            </a:r>
            <a:r>
              <a:rPr lang="it-IT" dirty="0"/>
              <a:t> the names </a:t>
            </a:r>
            <a:r>
              <a:rPr lang="it-IT" dirty="0" err="1"/>
              <a:t>were</a:t>
            </a:r>
            <a:r>
              <a:rPr lang="it-IT" dirty="0"/>
              <a:t> </a:t>
            </a:r>
            <a:r>
              <a:rPr lang="it-IT" dirty="0" err="1"/>
              <a:t>stored</a:t>
            </a:r>
            <a:r>
              <a:rPr lang="it-IT" dirty="0"/>
              <a:t> in </a:t>
            </a:r>
            <a:r>
              <a:rPr lang="it-IT" dirty="0" err="1"/>
              <a:t>different</a:t>
            </a:r>
            <a:r>
              <a:rPr lang="it-IT" dirty="0"/>
              <a:t> ways in the </a:t>
            </a:r>
            <a:r>
              <a:rPr lang="it-IT" dirty="0" err="1"/>
              <a:t>various</a:t>
            </a:r>
            <a:r>
              <a:rPr lang="it-IT" dirty="0"/>
              <a:t> data sources, and </a:t>
            </a:r>
            <a:r>
              <a:rPr lang="it-IT" dirty="0" err="1"/>
              <a:t>this</a:t>
            </a:r>
            <a:r>
              <a:rPr lang="it-IT" dirty="0"/>
              <a:t> </a:t>
            </a:r>
            <a:r>
              <a:rPr lang="it-IT" dirty="0" err="1"/>
              <a:t>is</a:t>
            </a:r>
            <a:r>
              <a:rPr lang="it-IT" dirty="0"/>
              <a:t> </a:t>
            </a:r>
            <a:r>
              <a:rPr lang="it-IT" dirty="0" err="1"/>
              <a:t>done</a:t>
            </a:r>
            <a:r>
              <a:rPr lang="it-IT" dirty="0"/>
              <a:t> in </a:t>
            </a:r>
            <a:r>
              <a:rPr lang="it-IT" dirty="0" err="1"/>
              <a:t>particular</a:t>
            </a:r>
            <a:r>
              <a:rPr lang="it-IT" dirty="0"/>
              <a:t> in tMap2 and tMap1.</a:t>
            </a:r>
            <a:endParaRPr dirty="0"/>
          </a:p>
        </p:txBody>
      </p:sp>
    </p:spTree>
    <p:extLst>
      <p:ext uri="{BB962C8B-B14F-4D97-AF65-F5344CB8AC3E}">
        <p14:creationId xmlns:p14="http://schemas.microsoft.com/office/powerpoint/2010/main" val="2948076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The </a:t>
            </a:r>
            <a:r>
              <a:rPr lang="it-IT" dirty="0" err="1"/>
              <a:t>we</a:t>
            </a:r>
            <a:r>
              <a:rPr lang="it-IT" dirty="0"/>
              <a:t> </a:t>
            </a:r>
            <a:r>
              <a:rPr lang="it-IT" dirty="0" err="1"/>
              <a:t>have</a:t>
            </a:r>
            <a:r>
              <a:rPr lang="it-IT" dirty="0"/>
              <a:t> the jobs for </a:t>
            </a:r>
            <a:r>
              <a:rPr lang="it-IT" dirty="0" err="1"/>
              <a:t>BillboardSong</a:t>
            </a:r>
            <a:r>
              <a:rPr lang="it-IT" dirty="0"/>
              <a:t> and </a:t>
            </a:r>
            <a:r>
              <a:rPr lang="it-IT" dirty="0" err="1"/>
              <a:t>hasLyrics</a:t>
            </a:r>
            <a:r>
              <a:rPr lang="it-IT" dirty="0"/>
              <a:t>, in </a:t>
            </a:r>
            <a:r>
              <a:rPr lang="it-IT" dirty="0" err="1"/>
              <a:t>which</a:t>
            </a:r>
            <a:r>
              <a:rPr lang="it-IT" dirty="0"/>
              <a:t> the </a:t>
            </a:r>
            <a:r>
              <a:rPr lang="it-IT" dirty="0" err="1"/>
              <a:t>structure</a:t>
            </a:r>
            <a:r>
              <a:rPr lang="it-IT" dirty="0"/>
              <a:t> </a:t>
            </a:r>
            <a:r>
              <a:rPr lang="it-IT" dirty="0" err="1"/>
              <a:t>is</a:t>
            </a:r>
            <a:r>
              <a:rPr lang="it-IT" dirty="0"/>
              <a:t> </a:t>
            </a:r>
            <a:r>
              <a:rPr lang="it-IT" dirty="0" err="1"/>
              <a:t>very</a:t>
            </a:r>
            <a:r>
              <a:rPr lang="it-IT" dirty="0"/>
              <a:t> </a:t>
            </a:r>
            <a:r>
              <a:rPr lang="it-IT" dirty="0" err="1"/>
              <a:t>similar</a:t>
            </a:r>
            <a:r>
              <a:rPr lang="it-IT" dirty="0"/>
              <a:t> and in </a:t>
            </a:r>
            <a:r>
              <a:rPr lang="it-IT" dirty="0" err="1"/>
              <a:t>which</a:t>
            </a:r>
            <a:r>
              <a:rPr lang="it-IT" dirty="0"/>
              <a:t>, in </a:t>
            </a:r>
            <a:r>
              <a:rPr lang="it-IT" dirty="0" err="1"/>
              <a:t>paritcular</a:t>
            </a:r>
            <a:r>
              <a:rPr lang="it-IT" dirty="0"/>
              <a:t>, </a:t>
            </a:r>
            <a:r>
              <a:rPr lang="it-IT" dirty="0" err="1"/>
              <a:t>now</a:t>
            </a:r>
            <a:r>
              <a:rPr lang="it-IT" dirty="0"/>
              <a:t> the </a:t>
            </a:r>
            <a:r>
              <a:rPr lang="it-IT" dirty="0" err="1"/>
              <a:t>lookup</a:t>
            </a:r>
            <a:r>
              <a:rPr lang="it-IT" dirty="0"/>
              <a:t> </a:t>
            </a:r>
            <a:r>
              <a:rPr lang="it-IT" dirty="0" err="1"/>
              <a:t>is</a:t>
            </a:r>
            <a:r>
              <a:rPr lang="it-IT" dirty="0"/>
              <a:t> </a:t>
            </a:r>
            <a:r>
              <a:rPr lang="it-IT" dirty="0" err="1"/>
              <a:t>performed</a:t>
            </a:r>
            <a:r>
              <a:rPr lang="it-IT" dirty="0"/>
              <a:t> </a:t>
            </a:r>
            <a:r>
              <a:rPr lang="it-IT" dirty="0" err="1"/>
              <a:t>now</a:t>
            </a:r>
            <a:r>
              <a:rPr lang="it-IT" dirty="0"/>
              <a:t> </a:t>
            </a:r>
            <a:r>
              <a:rPr lang="it-IT" dirty="0" err="1"/>
              <a:t>not</a:t>
            </a:r>
            <a:r>
              <a:rPr lang="it-IT" dirty="0"/>
              <a:t> by </a:t>
            </a:r>
            <a:r>
              <a:rPr lang="it-IT" dirty="0" err="1"/>
              <a:t>considering</a:t>
            </a:r>
            <a:r>
              <a:rPr lang="it-IT" dirty="0"/>
              <a:t> the </a:t>
            </a:r>
            <a:r>
              <a:rPr lang="it-IT" dirty="0" err="1"/>
              <a:t>spotify</a:t>
            </a:r>
            <a:r>
              <a:rPr lang="it-IT" dirty="0"/>
              <a:t> </a:t>
            </a:r>
            <a:r>
              <a:rPr lang="it-IT" dirty="0" err="1"/>
              <a:t>ids</a:t>
            </a:r>
            <a:r>
              <a:rPr lang="it-IT" dirty="0"/>
              <a:t>, </a:t>
            </a:r>
            <a:r>
              <a:rPr lang="it-IT" dirty="0" err="1"/>
              <a:t>because</a:t>
            </a:r>
            <a:r>
              <a:rPr lang="it-IT" dirty="0"/>
              <a:t> </a:t>
            </a:r>
            <a:r>
              <a:rPr lang="it-IT" dirty="0" err="1"/>
              <a:t>we</a:t>
            </a:r>
            <a:r>
              <a:rPr lang="it-IT" dirty="0"/>
              <a:t> dont’ </a:t>
            </a:r>
            <a:r>
              <a:rPr lang="it-IT" dirty="0" err="1"/>
              <a:t>have</a:t>
            </a:r>
            <a:r>
              <a:rPr lang="it-IT" dirty="0"/>
              <a:t> </a:t>
            </a:r>
            <a:r>
              <a:rPr lang="it-IT" dirty="0" err="1"/>
              <a:t>this</a:t>
            </a:r>
            <a:r>
              <a:rPr lang="it-IT" dirty="0"/>
              <a:t> information in </a:t>
            </a:r>
            <a:r>
              <a:rPr lang="it-IT" dirty="0" err="1"/>
              <a:t>our</a:t>
            </a:r>
            <a:r>
              <a:rPr lang="it-IT" dirty="0"/>
              <a:t> </a:t>
            </a:r>
            <a:r>
              <a:rPr lang="it-IT" dirty="0" err="1"/>
              <a:t>lyrics</a:t>
            </a:r>
            <a:r>
              <a:rPr lang="it-IT" dirty="0"/>
              <a:t> and </a:t>
            </a:r>
            <a:r>
              <a:rPr lang="it-IT" dirty="0" err="1"/>
              <a:t>billboard</a:t>
            </a:r>
            <a:r>
              <a:rPr lang="it-IT" dirty="0"/>
              <a:t> data source, </a:t>
            </a:r>
            <a:r>
              <a:rPr lang="it-IT" dirty="0" err="1"/>
              <a:t>but</a:t>
            </a:r>
            <a:r>
              <a:rPr lang="it-IT" dirty="0"/>
              <a:t> </a:t>
            </a:r>
            <a:r>
              <a:rPr lang="it-IT" dirty="0" err="1"/>
              <a:t>considering</a:t>
            </a:r>
            <a:r>
              <a:rPr lang="it-IT" dirty="0"/>
              <a:t> the song name and the </a:t>
            </a:r>
            <a:r>
              <a:rPr lang="it-IT" dirty="0" err="1"/>
              <a:t>artist</a:t>
            </a:r>
            <a:r>
              <a:rPr lang="it-IT" dirty="0"/>
              <a:t> name, so </a:t>
            </a:r>
            <a:r>
              <a:rPr lang="it-IT" dirty="0" err="1"/>
              <a:t>it</a:t>
            </a:r>
            <a:r>
              <a:rPr lang="it-IT" dirty="0"/>
              <a:t> </a:t>
            </a:r>
            <a:r>
              <a:rPr lang="it-IT" dirty="0" err="1"/>
              <a:t>is</a:t>
            </a:r>
            <a:r>
              <a:rPr lang="it-IT" dirty="0"/>
              <a:t> for </a:t>
            </a:r>
            <a:r>
              <a:rPr lang="it-IT" dirty="0" err="1"/>
              <a:t>this</a:t>
            </a:r>
            <a:r>
              <a:rPr lang="it-IT" dirty="0"/>
              <a:t> </a:t>
            </a:r>
            <a:r>
              <a:rPr lang="it-IT" dirty="0" err="1"/>
              <a:t>reason</a:t>
            </a:r>
            <a:r>
              <a:rPr lang="it-IT" dirty="0"/>
              <a:t> </a:t>
            </a:r>
            <a:r>
              <a:rPr lang="it-IT" dirty="0" err="1"/>
              <a:t>that</a:t>
            </a:r>
            <a:r>
              <a:rPr lang="it-IT" dirty="0"/>
              <a:t> </a:t>
            </a:r>
            <a:r>
              <a:rPr lang="it-IT" dirty="0" err="1"/>
              <a:t>is</a:t>
            </a:r>
            <a:r>
              <a:rPr lang="it-IT" dirty="0"/>
              <a:t> time the </a:t>
            </a:r>
            <a:r>
              <a:rPr lang="it-IT" dirty="0" err="1"/>
              <a:t>lookup</a:t>
            </a:r>
            <a:r>
              <a:rPr lang="it-IT" dirty="0"/>
              <a:t> </a:t>
            </a:r>
            <a:r>
              <a:rPr lang="it-IT" dirty="0" err="1"/>
              <a:t>is</a:t>
            </a:r>
            <a:r>
              <a:rPr lang="it-IT" dirty="0"/>
              <a:t> a bit more </a:t>
            </a:r>
            <a:r>
              <a:rPr lang="it-IT" dirty="0" err="1"/>
              <a:t>complex</a:t>
            </a:r>
            <a:r>
              <a:rPr lang="it-IT" dirty="0"/>
              <a:t>. And </a:t>
            </a:r>
            <a:r>
              <a:rPr lang="it-IT" dirty="0" err="1"/>
              <a:t>here</a:t>
            </a:r>
            <a:r>
              <a:rPr lang="it-IT" dirty="0"/>
              <a:t> I </a:t>
            </a:r>
            <a:r>
              <a:rPr lang="it-IT" dirty="0" err="1"/>
              <a:t>also</a:t>
            </a:r>
            <a:r>
              <a:rPr lang="it-IT" dirty="0"/>
              <a:t> </a:t>
            </a:r>
            <a:r>
              <a:rPr lang="it-IT" dirty="0" err="1"/>
              <a:t>needed</a:t>
            </a:r>
            <a:r>
              <a:rPr lang="it-IT" dirty="0"/>
              <a:t> to </a:t>
            </a:r>
            <a:r>
              <a:rPr lang="it-IT" dirty="0" err="1"/>
              <a:t>define</a:t>
            </a:r>
            <a:r>
              <a:rPr lang="it-IT" dirty="0"/>
              <a:t> a first mapping just for </a:t>
            </a:r>
            <a:r>
              <a:rPr lang="it-IT" dirty="0" err="1"/>
              <a:t>converting</a:t>
            </a:r>
            <a:r>
              <a:rPr lang="it-IT" dirty="0"/>
              <a:t> the names </a:t>
            </a:r>
            <a:r>
              <a:rPr lang="it-IT" dirty="0" err="1"/>
              <a:t>into</a:t>
            </a:r>
            <a:r>
              <a:rPr lang="it-IT" dirty="0"/>
              <a:t> </a:t>
            </a:r>
            <a:r>
              <a:rPr lang="it-IT" dirty="0" err="1"/>
              <a:t>lowercase</a:t>
            </a:r>
            <a:r>
              <a:rPr lang="it-IT" dirty="0"/>
              <a:t> </a:t>
            </a:r>
            <a:r>
              <a:rPr lang="it-IT" dirty="0" err="1"/>
              <a:t>becuse</a:t>
            </a:r>
            <a:r>
              <a:rPr lang="it-IT" dirty="0"/>
              <a:t> </a:t>
            </a:r>
            <a:r>
              <a:rPr lang="it-IT" dirty="0" err="1"/>
              <a:t>it</a:t>
            </a:r>
            <a:r>
              <a:rPr lang="it-IT" dirty="0"/>
              <a:t> </a:t>
            </a:r>
            <a:r>
              <a:rPr lang="it-IT" dirty="0" err="1"/>
              <a:t>may</a:t>
            </a:r>
            <a:r>
              <a:rPr lang="it-IT" dirty="0"/>
              <a:t> </a:t>
            </a:r>
            <a:r>
              <a:rPr lang="it-IT" dirty="0" err="1"/>
              <a:t>happen</a:t>
            </a:r>
            <a:r>
              <a:rPr lang="it-IT" dirty="0"/>
              <a:t> </a:t>
            </a:r>
            <a:r>
              <a:rPr lang="it-IT" dirty="0" err="1"/>
              <a:t>that</a:t>
            </a:r>
            <a:r>
              <a:rPr lang="it-IT" dirty="0"/>
              <a:t> </a:t>
            </a:r>
            <a:r>
              <a:rPr lang="it-IT" dirty="0" err="1"/>
              <a:t>they</a:t>
            </a:r>
            <a:r>
              <a:rPr lang="it-IT" dirty="0"/>
              <a:t> </a:t>
            </a:r>
            <a:r>
              <a:rPr lang="it-IT" dirty="0" err="1"/>
              <a:t>were</a:t>
            </a:r>
            <a:r>
              <a:rPr lang="it-IT" dirty="0"/>
              <a:t> </a:t>
            </a:r>
            <a:r>
              <a:rPr lang="it-IT" dirty="0" err="1"/>
              <a:t>stored</a:t>
            </a:r>
            <a:r>
              <a:rPr lang="it-IT" dirty="0"/>
              <a:t> in </a:t>
            </a:r>
            <a:r>
              <a:rPr lang="it-IT" dirty="0" err="1"/>
              <a:t>different</a:t>
            </a:r>
            <a:r>
              <a:rPr lang="it-IT" dirty="0"/>
              <a:t> case formats (AGGIUNGERE QUESTO PROBLEMA NELLA SLIDE DEI PROBLEMI)</a:t>
            </a:r>
            <a:endParaRPr dirty="0"/>
          </a:p>
        </p:txBody>
      </p:sp>
    </p:spTree>
    <p:extLst>
      <p:ext uri="{BB962C8B-B14F-4D97-AF65-F5344CB8AC3E}">
        <p14:creationId xmlns:p14="http://schemas.microsoft.com/office/powerpoint/2010/main" val="2989899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Then</a:t>
            </a:r>
            <a:r>
              <a:rPr lang="it-IT" dirty="0"/>
              <a:t> </a:t>
            </a:r>
            <a:r>
              <a:rPr lang="it-IT" dirty="0" err="1"/>
              <a:t>we</a:t>
            </a:r>
            <a:r>
              <a:rPr lang="it-IT" dirty="0"/>
              <a:t> </a:t>
            </a:r>
            <a:r>
              <a:rPr lang="it-IT" dirty="0" err="1"/>
              <a:t>have</a:t>
            </a:r>
            <a:r>
              <a:rPr lang="it-IT" dirty="0"/>
              <a:t> </a:t>
            </a:r>
            <a:r>
              <a:rPr lang="it-IT" dirty="0" err="1"/>
              <a:t>hasInlfuenced</a:t>
            </a:r>
            <a:r>
              <a:rPr lang="it-IT" dirty="0"/>
              <a:t>, and </a:t>
            </a:r>
            <a:r>
              <a:rPr lang="it-IT" dirty="0" err="1"/>
              <a:t>also</a:t>
            </a:r>
            <a:r>
              <a:rPr lang="it-IT" dirty="0"/>
              <a:t> </a:t>
            </a:r>
            <a:r>
              <a:rPr lang="it-IT" dirty="0" err="1"/>
              <a:t>here</a:t>
            </a:r>
            <a:r>
              <a:rPr lang="it-IT" dirty="0"/>
              <a:t>, </a:t>
            </a:r>
            <a:r>
              <a:rPr lang="it-IT" dirty="0" err="1"/>
              <a:t>not</a:t>
            </a:r>
            <a:r>
              <a:rPr lang="it-IT" dirty="0"/>
              <a:t> </a:t>
            </a:r>
            <a:r>
              <a:rPr lang="it-IT" dirty="0" err="1"/>
              <a:t>having</a:t>
            </a:r>
            <a:r>
              <a:rPr lang="it-IT" dirty="0"/>
              <a:t> the </a:t>
            </a:r>
            <a:r>
              <a:rPr lang="it-IT" dirty="0" err="1"/>
              <a:t>spotify</a:t>
            </a:r>
            <a:r>
              <a:rPr lang="it-IT" dirty="0"/>
              <a:t> </a:t>
            </a:r>
            <a:r>
              <a:rPr lang="it-IT" dirty="0" err="1"/>
              <a:t>artist_id</a:t>
            </a:r>
            <a:r>
              <a:rPr lang="it-IT" dirty="0"/>
              <a:t> </a:t>
            </a:r>
            <a:r>
              <a:rPr lang="it-IT" dirty="0" err="1"/>
              <a:t>but</a:t>
            </a:r>
            <a:r>
              <a:rPr lang="it-IT" dirty="0"/>
              <a:t> just the name </a:t>
            </a:r>
            <a:r>
              <a:rPr lang="it-IT" dirty="0" err="1"/>
              <a:t>it</a:t>
            </a:r>
            <a:r>
              <a:rPr lang="it-IT" dirty="0"/>
              <a:t> </a:t>
            </a:r>
            <a:r>
              <a:rPr lang="it-IT" dirty="0" err="1"/>
              <a:t>was</a:t>
            </a:r>
            <a:r>
              <a:rPr lang="it-IT" dirty="0"/>
              <a:t> </a:t>
            </a:r>
            <a:r>
              <a:rPr lang="it-IT" dirty="0" err="1"/>
              <a:t>needed</a:t>
            </a:r>
            <a:r>
              <a:rPr lang="it-IT" dirty="0"/>
              <a:t> to </a:t>
            </a:r>
            <a:r>
              <a:rPr lang="it-IT" dirty="0" err="1"/>
              <a:t>map</a:t>
            </a:r>
            <a:r>
              <a:rPr lang="it-IT" dirty="0"/>
              <a:t> the name to </a:t>
            </a:r>
            <a:r>
              <a:rPr lang="it-IT" dirty="0" err="1"/>
              <a:t>lowercase</a:t>
            </a:r>
            <a:r>
              <a:rPr lang="it-IT" dirty="0"/>
              <a:t> and </a:t>
            </a:r>
            <a:r>
              <a:rPr lang="it-IT" dirty="0" err="1"/>
              <a:t>then</a:t>
            </a:r>
            <a:r>
              <a:rPr lang="it-IT" dirty="0"/>
              <a:t> make the </a:t>
            </a:r>
            <a:r>
              <a:rPr lang="it-IT" dirty="0" err="1"/>
              <a:t>lookup</a:t>
            </a:r>
            <a:r>
              <a:rPr lang="it-IT" dirty="0"/>
              <a:t> </a:t>
            </a:r>
            <a:r>
              <a:rPr lang="it-IT" dirty="0" err="1"/>
              <a:t>based</a:t>
            </a:r>
            <a:r>
              <a:rPr lang="it-IT" dirty="0"/>
              <a:t> on the </a:t>
            </a:r>
            <a:r>
              <a:rPr lang="it-IT" dirty="0" err="1"/>
              <a:t>two</a:t>
            </a:r>
            <a:r>
              <a:rPr lang="it-IT" dirty="0"/>
              <a:t> </a:t>
            </a:r>
            <a:r>
              <a:rPr lang="it-IT" dirty="0" err="1"/>
              <a:t>artist</a:t>
            </a:r>
            <a:r>
              <a:rPr lang="it-IT" dirty="0"/>
              <a:t> names, so follower and </a:t>
            </a:r>
            <a:r>
              <a:rPr lang="it-IT" dirty="0" err="1"/>
              <a:t>influcencer</a:t>
            </a:r>
            <a:endParaRPr dirty="0"/>
          </a:p>
        </p:txBody>
      </p:sp>
    </p:spTree>
    <p:extLst>
      <p:ext uri="{BB962C8B-B14F-4D97-AF65-F5344CB8AC3E}">
        <p14:creationId xmlns:p14="http://schemas.microsoft.com/office/powerpoint/2010/main" val="25395852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Then</a:t>
            </a:r>
            <a:r>
              <a:rPr lang="it-IT" dirty="0"/>
              <a:t> </a:t>
            </a:r>
            <a:r>
              <a:rPr lang="it-IT" dirty="0" err="1"/>
              <a:t>we</a:t>
            </a:r>
            <a:r>
              <a:rPr lang="it-IT" dirty="0"/>
              <a:t> </a:t>
            </a:r>
            <a:r>
              <a:rPr lang="it-IT" dirty="0" err="1"/>
              <a:t>have</a:t>
            </a:r>
            <a:r>
              <a:rPr lang="it-IT" dirty="0"/>
              <a:t> </a:t>
            </a:r>
            <a:r>
              <a:rPr lang="it-IT" dirty="0" err="1"/>
              <a:t>our</a:t>
            </a:r>
            <a:r>
              <a:rPr lang="it-IT" dirty="0"/>
              <a:t> </a:t>
            </a:r>
            <a:r>
              <a:rPr lang="it-IT" dirty="0" err="1"/>
              <a:t>binary</a:t>
            </a:r>
            <a:r>
              <a:rPr lang="it-IT" dirty="0"/>
              <a:t> </a:t>
            </a:r>
            <a:r>
              <a:rPr lang="it-IT" dirty="0" err="1"/>
              <a:t>relationships</a:t>
            </a:r>
            <a:r>
              <a:rPr lang="it-IT" dirty="0"/>
              <a:t> </a:t>
            </a:r>
            <a:r>
              <a:rPr lang="it-IT" dirty="0" err="1"/>
              <a:t>isSongOf</a:t>
            </a:r>
            <a:r>
              <a:rPr lang="it-IT" dirty="0"/>
              <a:t>, </a:t>
            </a:r>
            <a:r>
              <a:rPr lang="it-IT" dirty="0" err="1"/>
              <a:t>isAlbumOf</a:t>
            </a:r>
            <a:r>
              <a:rPr lang="it-IT" dirty="0"/>
              <a:t> and </a:t>
            </a:r>
            <a:r>
              <a:rPr lang="it-IT" dirty="0" err="1"/>
              <a:t>isSongInAlbum</a:t>
            </a:r>
            <a:r>
              <a:rPr lang="it-IT" dirty="0"/>
              <a:t>, </a:t>
            </a:r>
            <a:r>
              <a:rPr lang="it-IT" dirty="0" err="1"/>
              <a:t>which</a:t>
            </a:r>
            <a:r>
              <a:rPr lang="it-IT" dirty="0"/>
              <a:t> are </a:t>
            </a:r>
            <a:r>
              <a:rPr lang="it-IT" dirty="0" err="1"/>
              <a:t>not</a:t>
            </a:r>
            <a:r>
              <a:rPr lang="it-IT" dirty="0"/>
              <a:t> </a:t>
            </a:r>
            <a:r>
              <a:rPr lang="it-IT" dirty="0" err="1"/>
              <a:t>very</a:t>
            </a:r>
            <a:r>
              <a:rPr lang="it-IT" dirty="0"/>
              <a:t> </a:t>
            </a:r>
            <a:r>
              <a:rPr lang="it-IT" dirty="0" err="1"/>
              <a:t>interesting</a:t>
            </a:r>
            <a:r>
              <a:rPr lang="it-IT" dirty="0"/>
              <a:t> </a:t>
            </a:r>
            <a:r>
              <a:rPr lang="it-IT" dirty="0" err="1"/>
              <a:t>since</a:t>
            </a:r>
            <a:r>
              <a:rPr lang="it-IT" dirty="0"/>
              <a:t> </a:t>
            </a:r>
            <a:r>
              <a:rPr lang="it-IT" dirty="0" err="1"/>
              <a:t>have</a:t>
            </a:r>
            <a:r>
              <a:rPr lang="it-IT" dirty="0"/>
              <a:t> a </a:t>
            </a:r>
            <a:r>
              <a:rPr lang="it-IT" dirty="0" err="1"/>
              <a:t>very</a:t>
            </a:r>
            <a:r>
              <a:rPr lang="it-IT" dirty="0"/>
              <a:t> </a:t>
            </a:r>
            <a:r>
              <a:rPr lang="it-IT" dirty="0" err="1"/>
              <a:t>similar</a:t>
            </a:r>
            <a:r>
              <a:rPr lang="it-IT" dirty="0"/>
              <a:t> </a:t>
            </a:r>
            <a:r>
              <a:rPr lang="it-IT" dirty="0" err="1"/>
              <a:t>structure</a:t>
            </a:r>
            <a:r>
              <a:rPr lang="it-IT" dirty="0"/>
              <a:t> </a:t>
            </a:r>
            <a:r>
              <a:rPr lang="it-IT" dirty="0" err="1"/>
              <a:t>as</a:t>
            </a:r>
            <a:r>
              <a:rPr lang="it-IT" dirty="0"/>
              <a:t> </a:t>
            </a:r>
            <a:r>
              <a:rPr lang="it-IT" dirty="0" err="1"/>
              <a:t>before</a:t>
            </a:r>
            <a:endParaRPr dirty="0"/>
          </a:p>
        </p:txBody>
      </p:sp>
    </p:spTree>
    <p:extLst>
      <p:ext uri="{BB962C8B-B14F-4D97-AF65-F5344CB8AC3E}">
        <p14:creationId xmlns:p14="http://schemas.microsoft.com/office/powerpoint/2010/main" val="2450440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And </a:t>
            </a:r>
            <a:r>
              <a:rPr lang="it-IT" dirty="0" err="1"/>
              <a:t>finally</a:t>
            </a:r>
            <a:r>
              <a:rPr lang="it-IT" dirty="0"/>
              <a:t> </a:t>
            </a:r>
            <a:r>
              <a:rPr lang="it-IT" dirty="0" err="1"/>
              <a:t>there</a:t>
            </a:r>
            <a:r>
              <a:rPr lang="it-IT" dirty="0"/>
              <a:t> are the 3 jobs for Labels, Label Groups and </a:t>
            </a:r>
            <a:r>
              <a:rPr lang="it-IT" dirty="0" err="1"/>
              <a:t>isLabelInGroup</a:t>
            </a:r>
            <a:r>
              <a:rPr lang="it-IT" dirty="0"/>
              <a:t> </a:t>
            </a:r>
            <a:r>
              <a:rPr lang="it-IT" dirty="0" err="1"/>
              <a:t>relationship</a:t>
            </a:r>
            <a:r>
              <a:rPr lang="it-IT" dirty="0"/>
              <a:t>, </a:t>
            </a:r>
            <a:r>
              <a:rPr lang="it-IT" dirty="0" err="1"/>
              <a:t>where</a:t>
            </a:r>
            <a:r>
              <a:rPr lang="it-IT" dirty="0"/>
              <a:t> for Labels </a:t>
            </a:r>
            <a:r>
              <a:rPr lang="it-IT" dirty="0" err="1"/>
              <a:t>we</a:t>
            </a:r>
            <a:r>
              <a:rPr lang="it-IT" dirty="0"/>
              <a:t> </a:t>
            </a:r>
            <a:r>
              <a:rPr lang="it-IT" dirty="0" err="1"/>
              <a:t>had</a:t>
            </a:r>
            <a:r>
              <a:rPr lang="it-IT" dirty="0"/>
              <a:t> the information from </a:t>
            </a:r>
            <a:r>
              <a:rPr lang="it-IT" dirty="0" err="1"/>
              <a:t>two</a:t>
            </a:r>
            <a:r>
              <a:rPr lang="it-IT" dirty="0"/>
              <a:t> </a:t>
            </a:r>
            <a:r>
              <a:rPr lang="it-IT" dirty="0" err="1"/>
              <a:t>different</a:t>
            </a:r>
            <a:r>
              <a:rPr lang="it-IT" dirty="0"/>
              <a:t> data sources, so </a:t>
            </a:r>
            <a:r>
              <a:rPr lang="it-IT" dirty="0" err="1"/>
              <a:t>we</a:t>
            </a:r>
            <a:r>
              <a:rPr lang="it-IT" dirty="0"/>
              <a:t> </a:t>
            </a:r>
            <a:r>
              <a:rPr lang="it-IT" dirty="0" err="1"/>
              <a:t>perform</a:t>
            </a:r>
            <a:r>
              <a:rPr lang="it-IT" dirty="0"/>
              <a:t> the mapping of the label name and </a:t>
            </a:r>
            <a:r>
              <a:rPr lang="it-IT" dirty="0" err="1"/>
              <a:t>then</a:t>
            </a:r>
            <a:r>
              <a:rPr lang="it-IT" dirty="0"/>
              <a:t> </a:t>
            </a:r>
            <a:r>
              <a:rPr lang="it-IT" dirty="0" err="1"/>
              <a:t>we</a:t>
            </a:r>
            <a:r>
              <a:rPr lang="it-IT" dirty="0"/>
              <a:t> unite and filter the </a:t>
            </a:r>
            <a:r>
              <a:rPr lang="it-IT" dirty="0" err="1"/>
              <a:t>duplicates</a:t>
            </a:r>
            <a:endParaRPr lang="it-IT" dirty="0"/>
          </a:p>
          <a:p>
            <a:pPr marL="0" lvl="0" indent="0" algn="l" rtl="0">
              <a:spcBef>
                <a:spcPts val="0"/>
              </a:spcBef>
              <a:spcAft>
                <a:spcPts val="0"/>
              </a:spcAft>
              <a:buNone/>
            </a:pPr>
            <a:r>
              <a:rPr lang="it-IT" dirty="0" err="1"/>
              <a:t>While</a:t>
            </a:r>
            <a:r>
              <a:rPr lang="it-IT" dirty="0"/>
              <a:t> for </a:t>
            </a:r>
            <a:r>
              <a:rPr lang="it-IT" dirty="0" err="1"/>
              <a:t>LabelGroups</a:t>
            </a:r>
            <a:r>
              <a:rPr lang="it-IT" dirty="0"/>
              <a:t> and </a:t>
            </a:r>
            <a:r>
              <a:rPr lang="it-IT" dirty="0" err="1"/>
              <a:t>isLabelInGroup</a:t>
            </a:r>
            <a:r>
              <a:rPr lang="it-IT" dirty="0"/>
              <a:t> </a:t>
            </a:r>
            <a:r>
              <a:rPr lang="it-IT" dirty="0" err="1"/>
              <a:t>relationships</a:t>
            </a:r>
            <a:r>
              <a:rPr lang="it-IT" dirty="0"/>
              <a:t> the job looks </a:t>
            </a:r>
            <a:r>
              <a:rPr lang="it-IT" dirty="0" err="1"/>
              <a:t>actually</a:t>
            </a:r>
            <a:r>
              <a:rPr lang="it-IT" dirty="0"/>
              <a:t> the </a:t>
            </a:r>
            <a:r>
              <a:rPr lang="it-IT" dirty="0" err="1"/>
              <a:t>same</a:t>
            </a:r>
            <a:r>
              <a:rPr lang="it-IT" dirty="0"/>
              <a:t>, the </a:t>
            </a:r>
            <a:r>
              <a:rPr lang="it-IT" dirty="0" err="1"/>
              <a:t>difference</a:t>
            </a:r>
            <a:r>
              <a:rPr lang="it-IT" dirty="0"/>
              <a:t> </a:t>
            </a:r>
            <a:r>
              <a:rPr lang="it-IT" dirty="0" err="1"/>
              <a:t>is</a:t>
            </a:r>
            <a:r>
              <a:rPr lang="it-IT" dirty="0"/>
              <a:t> </a:t>
            </a:r>
            <a:r>
              <a:rPr lang="it-IT" dirty="0" err="1"/>
              <a:t>simply</a:t>
            </a:r>
            <a:r>
              <a:rPr lang="it-IT" dirty="0"/>
              <a:t> in the mapping </a:t>
            </a:r>
            <a:r>
              <a:rPr lang="it-IT" dirty="0" err="1"/>
              <a:t>because</a:t>
            </a:r>
            <a:r>
              <a:rPr lang="it-IT" dirty="0"/>
              <a:t> for Groups </a:t>
            </a:r>
            <a:r>
              <a:rPr lang="it-IT" dirty="0" err="1"/>
              <a:t>we</a:t>
            </a:r>
            <a:r>
              <a:rPr lang="it-IT" dirty="0"/>
              <a:t> take just the </a:t>
            </a:r>
            <a:r>
              <a:rPr lang="it-IT" dirty="0" err="1"/>
              <a:t>group_name</a:t>
            </a:r>
            <a:r>
              <a:rPr lang="it-IT" dirty="0"/>
              <a:t> </a:t>
            </a:r>
            <a:r>
              <a:rPr lang="it-IT" dirty="0" err="1"/>
              <a:t>while</a:t>
            </a:r>
            <a:r>
              <a:rPr lang="it-IT" dirty="0"/>
              <a:t> for </a:t>
            </a:r>
            <a:r>
              <a:rPr lang="it-IT" dirty="0" err="1"/>
              <a:t>isLabelInGroup</a:t>
            </a:r>
            <a:r>
              <a:rPr lang="it-IT" dirty="0"/>
              <a:t> </a:t>
            </a:r>
            <a:r>
              <a:rPr lang="it-IT" dirty="0" err="1"/>
              <a:t>relationship</a:t>
            </a:r>
            <a:r>
              <a:rPr lang="it-IT" dirty="0"/>
              <a:t> </a:t>
            </a:r>
            <a:r>
              <a:rPr lang="it-IT" dirty="0" err="1"/>
              <a:t>we</a:t>
            </a:r>
            <a:r>
              <a:rPr lang="it-IT" dirty="0"/>
              <a:t> </a:t>
            </a:r>
            <a:r>
              <a:rPr lang="it-IT" dirty="0" err="1"/>
              <a:t>need</a:t>
            </a:r>
            <a:r>
              <a:rPr lang="it-IT" dirty="0"/>
              <a:t> to </a:t>
            </a:r>
            <a:r>
              <a:rPr lang="it-IT" dirty="0" err="1"/>
              <a:t>map</a:t>
            </a:r>
            <a:r>
              <a:rPr lang="it-IT" dirty="0"/>
              <a:t> the </a:t>
            </a:r>
            <a:r>
              <a:rPr lang="it-IT" dirty="0" err="1"/>
              <a:t>label_name</a:t>
            </a:r>
            <a:r>
              <a:rPr lang="it-IT" dirty="0"/>
              <a:t> to the </a:t>
            </a:r>
            <a:r>
              <a:rPr lang="it-IT" dirty="0" err="1"/>
              <a:t>group_name</a:t>
            </a:r>
            <a:endParaRPr dirty="0"/>
          </a:p>
        </p:txBody>
      </p:sp>
    </p:spTree>
    <p:extLst>
      <p:ext uri="{BB962C8B-B14F-4D97-AF65-F5344CB8AC3E}">
        <p14:creationId xmlns:p14="http://schemas.microsoft.com/office/powerpoint/2010/main" val="40056640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015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525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299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Apart</a:t>
            </a:r>
            <a:r>
              <a:rPr lang="it-IT" dirty="0"/>
              <a:t> from Havana, </a:t>
            </a:r>
            <a:r>
              <a:rPr lang="it-IT" dirty="0" err="1"/>
              <a:t>which</a:t>
            </a:r>
            <a:r>
              <a:rPr lang="it-IT" dirty="0"/>
              <a:t> </a:t>
            </a:r>
            <a:r>
              <a:rPr lang="it-IT" dirty="0" err="1"/>
              <a:t>is</a:t>
            </a:r>
            <a:r>
              <a:rPr lang="it-IT" dirty="0"/>
              <a:t> </a:t>
            </a:r>
            <a:r>
              <a:rPr lang="it-IT" dirty="0" err="1"/>
              <a:t>actually</a:t>
            </a:r>
            <a:r>
              <a:rPr lang="it-IT" dirty="0"/>
              <a:t> a pop song </a:t>
            </a:r>
            <a:r>
              <a:rPr lang="it-IT" dirty="0" err="1"/>
              <a:t>as</a:t>
            </a:r>
            <a:r>
              <a:rPr lang="it-IT" dirty="0"/>
              <a:t> </a:t>
            </a:r>
            <a:r>
              <a:rPr lang="it-IT" dirty="0" err="1"/>
              <a:t>we</a:t>
            </a:r>
            <a:r>
              <a:rPr lang="it-IT" dirty="0"/>
              <a:t> can </a:t>
            </a:r>
            <a:r>
              <a:rPr lang="it-IT" dirty="0" err="1"/>
              <a:t>see</a:t>
            </a:r>
            <a:r>
              <a:rPr lang="it-IT" dirty="0"/>
              <a:t> from the </a:t>
            </a:r>
            <a:r>
              <a:rPr lang="it-IT" dirty="0" err="1"/>
              <a:t>level</a:t>
            </a:r>
            <a:r>
              <a:rPr lang="it-IT" dirty="0"/>
              <a:t> of </a:t>
            </a:r>
            <a:r>
              <a:rPr lang="it-IT" dirty="0" err="1"/>
              <a:t>danceability</a:t>
            </a:r>
            <a:r>
              <a:rPr lang="it-IT" dirty="0"/>
              <a:t> </a:t>
            </a:r>
            <a:r>
              <a:rPr lang="it-IT" dirty="0" err="1"/>
              <a:t>which</a:t>
            </a:r>
            <a:r>
              <a:rPr lang="it-IT" dirty="0"/>
              <a:t> </a:t>
            </a:r>
            <a:r>
              <a:rPr lang="it-IT" dirty="0" err="1"/>
              <a:t>is</a:t>
            </a:r>
            <a:r>
              <a:rPr lang="it-IT" dirty="0"/>
              <a:t> </a:t>
            </a:r>
            <a:r>
              <a:rPr lang="it-IT" dirty="0" err="1"/>
              <a:t>pretty</a:t>
            </a:r>
            <a:r>
              <a:rPr lang="it-IT" dirty="0"/>
              <a:t> high, </a:t>
            </a:r>
            <a:r>
              <a:rPr lang="it-IT" dirty="0" err="1"/>
              <a:t>here</a:t>
            </a:r>
            <a:r>
              <a:rPr lang="it-IT" dirty="0"/>
              <a:t> </a:t>
            </a:r>
            <a:r>
              <a:rPr lang="it-IT" dirty="0" err="1"/>
              <a:t>we</a:t>
            </a:r>
            <a:r>
              <a:rPr lang="it-IT" dirty="0"/>
              <a:t> </a:t>
            </a:r>
            <a:r>
              <a:rPr lang="it-IT" dirty="0" err="1"/>
              <a:t>get</a:t>
            </a:r>
            <a:r>
              <a:rPr lang="it-IT" dirty="0"/>
              <a:t> the insight </a:t>
            </a:r>
            <a:r>
              <a:rPr lang="it-IT" dirty="0" err="1"/>
              <a:t>that</a:t>
            </a:r>
            <a:r>
              <a:rPr lang="it-IT" dirty="0"/>
              <a:t> </a:t>
            </a:r>
            <a:r>
              <a:rPr lang="it-IT" dirty="0" err="1"/>
              <a:t>it</a:t>
            </a:r>
            <a:r>
              <a:rPr lang="it-IT" dirty="0"/>
              <a:t> </a:t>
            </a:r>
            <a:r>
              <a:rPr lang="it-IT" dirty="0" err="1"/>
              <a:t>is</a:t>
            </a:r>
            <a:r>
              <a:rPr lang="it-IT" dirty="0"/>
              <a:t> </a:t>
            </a:r>
            <a:r>
              <a:rPr lang="it-IT" dirty="0" err="1"/>
              <a:t>since</a:t>
            </a:r>
            <a:r>
              <a:rPr lang="it-IT" dirty="0"/>
              <a:t> the </a:t>
            </a:r>
            <a:r>
              <a:rPr lang="it-IT" dirty="0" err="1"/>
              <a:t>year</a:t>
            </a:r>
            <a:r>
              <a:rPr lang="it-IT" dirty="0"/>
              <a:t> 2000 </a:t>
            </a:r>
          </a:p>
          <a:p>
            <a:pPr marL="0" lvl="0" indent="0" algn="l" rtl="0">
              <a:spcBef>
                <a:spcPts val="0"/>
              </a:spcBef>
              <a:spcAft>
                <a:spcPts val="0"/>
              </a:spcAft>
              <a:buNone/>
            </a:pPr>
            <a:r>
              <a:rPr lang="it-IT" dirty="0" err="1"/>
              <a:t>That</a:t>
            </a:r>
            <a:r>
              <a:rPr lang="it-IT" dirty="0"/>
              <a:t> an </a:t>
            </a:r>
            <a:r>
              <a:rPr lang="it-IT" dirty="0" err="1"/>
              <a:t>artist</a:t>
            </a:r>
            <a:r>
              <a:rPr lang="it-IT" dirty="0"/>
              <a:t> </a:t>
            </a:r>
            <a:r>
              <a:rPr lang="it-IT" dirty="0" err="1"/>
              <a:t>that</a:t>
            </a:r>
            <a:r>
              <a:rPr lang="it-IT" dirty="0"/>
              <a:t> </a:t>
            </a:r>
            <a:r>
              <a:rPr lang="it-IT" dirty="0" err="1"/>
              <a:t>does</a:t>
            </a:r>
            <a:r>
              <a:rPr lang="it-IT" dirty="0"/>
              <a:t> the rock </a:t>
            </a:r>
            <a:r>
              <a:rPr lang="it-IT" dirty="0" err="1"/>
              <a:t>genre</a:t>
            </a:r>
            <a:r>
              <a:rPr lang="it-IT" dirty="0"/>
              <a:t> </a:t>
            </a:r>
            <a:r>
              <a:rPr lang="it-IT" dirty="0" err="1"/>
              <a:t>does</a:t>
            </a:r>
            <a:r>
              <a:rPr lang="it-IT" dirty="0"/>
              <a:t> </a:t>
            </a:r>
            <a:r>
              <a:rPr lang="it-IT" dirty="0" err="1"/>
              <a:t>not</a:t>
            </a:r>
            <a:r>
              <a:rPr lang="it-IT" dirty="0"/>
              <a:t> </a:t>
            </a:r>
            <a:r>
              <a:rPr lang="it-IT" dirty="0" err="1"/>
              <a:t>reach</a:t>
            </a:r>
            <a:r>
              <a:rPr lang="it-IT" dirty="0"/>
              <a:t> the </a:t>
            </a:r>
            <a:r>
              <a:rPr lang="it-IT" dirty="0" err="1"/>
              <a:t>number</a:t>
            </a:r>
            <a:r>
              <a:rPr lang="it-IT" dirty="0"/>
              <a:t> 1 position in the </a:t>
            </a:r>
            <a:r>
              <a:rPr lang="it-IT" dirty="0" err="1"/>
              <a:t>Billbord</a:t>
            </a:r>
            <a:r>
              <a:rPr lang="it-IT" dirty="0"/>
              <a:t> chart</a:t>
            </a:r>
            <a:endParaRPr dirty="0"/>
          </a:p>
        </p:txBody>
      </p:sp>
    </p:spTree>
    <p:extLst>
      <p:ext uri="{BB962C8B-B14F-4D97-AF65-F5344CB8AC3E}">
        <p14:creationId xmlns:p14="http://schemas.microsoft.com/office/powerpoint/2010/main" val="4184539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a:t>
            </a:r>
            <a:r>
              <a:rPr lang="it-IT" dirty="0" err="1"/>
              <a:t>particular</a:t>
            </a:r>
            <a:r>
              <a:rPr lang="it-IT" dirty="0"/>
              <a:t> the first dataset </a:t>
            </a:r>
            <a:r>
              <a:rPr lang="it-IT" dirty="0" err="1"/>
              <a:t>was</a:t>
            </a:r>
            <a:r>
              <a:rPr lang="it-IT" dirty="0"/>
              <a:t> </a:t>
            </a:r>
            <a:r>
              <a:rPr lang="it-IT" dirty="0" err="1"/>
              <a:t>called</a:t>
            </a:r>
            <a:r>
              <a:rPr lang="it-IT" dirty="0"/>
              <a:t> 8 plus </a:t>
            </a:r>
            <a:r>
              <a:rPr lang="it-IT" dirty="0" err="1"/>
              <a:t>millions</a:t>
            </a:r>
            <a:r>
              <a:rPr lang="it-IT" dirty="0"/>
              <a:t> </a:t>
            </a:r>
            <a:r>
              <a:rPr lang="it-IT" dirty="0" err="1"/>
              <a:t>spotify</a:t>
            </a:r>
            <a:r>
              <a:rPr lang="it-IT" dirty="0"/>
              <a:t> tracks dataset, </a:t>
            </a:r>
            <a:r>
              <a:rPr lang="en-US" sz="1800" dirty="0">
                <a:effectLst/>
                <a:latin typeface="Calibri" panose="020F0502020204030204" pitchFamily="34" charset="0"/>
                <a:ea typeface="Calibri" panose="020F0502020204030204" pitchFamily="34" charset="0"/>
                <a:cs typeface="Arial" panose="020B0604020202020204" pitchFamily="34" charset="0"/>
              </a:rPr>
              <a:t>from which I collected 8 csv files about Spotify tracks, artists, albums and genres. </a:t>
            </a:r>
          </a:p>
          <a:p>
            <a:pPr marL="0" lvl="0" indent="0" algn="l" rtl="0">
              <a:spcBef>
                <a:spcPts val="0"/>
              </a:spcBef>
              <a:spcAft>
                <a:spcPts val="0"/>
              </a:spcAft>
              <a:buNone/>
            </a:pPr>
            <a:endParaRPr lang="en-IT" dirty="0"/>
          </a:p>
        </p:txBody>
      </p:sp>
    </p:spTree>
    <p:extLst>
      <p:ext uri="{BB962C8B-B14F-4D97-AF65-F5344CB8AC3E}">
        <p14:creationId xmlns:p14="http://schemas.microsoft.com/office/powerpoint/2010/main" val="14414977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934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And for </a:t>
            </a:r>
            <a:r>
              <a:rPr lang="it-IT" dirty="0" err="1"/>
              <a:t>instance</a:t>
            </a:r>
            <a:r>
              <a:rPr lang="it-IT" dirty="0"/>
              <a:t> in the </a:t>
            </a:r>
            <a:r>
              <a:rPr lang="it-IT" dirty="0" err="1"/>
              <a:t>results</a:t>
            </a:r>
            <a:r>
              <a:rPr lang="it-IT" dirty="0"/>
              <a:t> </a:t>
            </a:r>
            <a:r>
              <a:rPr lang="it-IT" dirty="0" err="1"/>
              <a:t>we</a:t>
            </a:r>
            <a:r>
              <a:rPr lang="it-IT" dirty="0"/>
              <a:t> </a:t>
            </a:r>
            <a:r>
              <a:rPr lang="it-IT" dirty="0" err="1"/>
              <a:t>have</a:t>
            </a:r>
            <a:r>
              <a:rPr lang="it-IT" dirty="0"/>
              <a:t> </a:t>
            </a:r>
            <a:r>
              <a:rPr lang="it-IT" dirty="0" err="1"/>
              <a:t>that</a:t>
            </a:r>
            <a:r>
              <a:rPr lang="it-IT" dirty="0"/>
              <a:t> </a:t>
            </a:r>
            <a:r>
              <a:rPr lang="it-IT" dirty="0" err="1"/>
              <a:t>this</a:t>
            </a:r>
            <a:r>
              <a:rPr lang="it-IT" dirty="0"/>
              <a:t> </a:t>
            </a:r>
            <a:r>
              <a:rPr lang="it-IT" dirty="0" err="1"/>
              <a:t>has</a:t>
            </a:r>
            <a:r>
              <a:rPr lang="it-IT" dirty="0"/>
              <a:t> </a:t>
            </a:r>
            <a:r>
              <a:rPr lang="it-IT" dirty="0" err="1"/>
              <a:t>been</a:t>
            </a:r>
            <a:r>
              <a:rPr lang="it-IT" dirty="0"/>
              <a:t> the case for the </a:t>
            </a:r>
            <a:r>
              <a:rPr lang="it-IT" dirty="0" err="1"/>
              <a:t>Interscope</a:t>
            </a:r>
            <a:r>
              <a:rPr lang="it-IT" dirty="0"/>
              <a:t> Geffen A&amp;M group of labels, with Lose </a:t>
            </a:r>
            <a:r>
              <a:rPr lang="it-IT" dirty="0" err="1"/>
              <a:t>Yourself</a:t>
            </a:r>
            <a:r>
              <a:rPr lang="it-IT" dirty="0"/>
              <a:t> of Eminem, </a:t>
            </a:r>
            <a:r>
              <a:rPr lang="it-IT" dirty="0" err="1"/>
              <a:t>that</a:t>
            </a:r>
            <a:r>
              <a:rPr lang="it-IT" dirty="0"/>
              <a:t> </a:t>
            </a:r>
            <a:r>
              <a:rPr lang="it-IT" dirty="0" err="1"/>
              <a:t>was</a:t>
            </a:r>
            <a:r>
              <a:rPr lang="it-IT" dirty="0"/>
              <a:t> in the first position and Dilemma by Kelly Rowland and Nelly in the second position for just one week in 2002 and </a:t>
            </a:r>
            <a:r>
              <a:rPr lang="it-IT" dirty="0" err="1"/>
              <a:t>also</a:t>
            </a:r>
            <a:r>
              <a:rPr lang="it-IT" dirty="0"/>
              <a:t> for one </a:t>
            </a:r>
            <a:r>
              <a:rPr lang="it-IT" dirty="0" err="1"/>
              <a:t>sone</a:t>
            </a:r>
            <a:r>
              <a:rPr lang="it-IT" dirty="0"/>
              <a:t> of 50 Cent and one of Sean Paul</a:t>
            </a:r>
            <a:endParaRPr dirty="0"/>
          </a:p>
        </p:txBody>
      </p:sp>
    </p:spTree>
    <p:extLst>
      <p:ext uri="{BB962C8B-B14F-4D97-AF65-F5344CB8AC3E}">
        <p14:creationId xmlns:p14="http://schemas.microsoft.com/office/powerpoint/2010/main" val="2810492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4538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And </a:t>
            </a:r>
            <a:r>
              <a:rPr lang="it-IT" dirty="0" err="1"/>
              <a:t>here</a:t>
            </a:r>
            <a:r>
              <a:rPr lang="it-IT" dirty="0"/>
              <a:t> </a:t>
            </a:r>
            <a:r>
              <a:rPr lang="it-IT" dirty="0" err="1"/>
              <a:t>is</a:t>
            </a:r>
            <a:r>
              <a:rPr lang="it-IT" dirty="0"/>
              <a:t> the SQL </a:t>
            </a:r>
            <a:r>
              <a:rPr lang="it-IT" dirty="0" err="1"/>
              <a:t>version</a:t>
            </a:r>
            <a:r>
              <a:rPr lang="it-IT" dirty="0"/>
              <a:t> of the query and the </a:t>
            </a:r>
            <a:r>
              <a:rPr lang="it-IT" dirty="0" err="1"/>
              <a:t>results</a:t>
            </a:r>
            <a:r>
              <a:rPr lang="it-IT" dirty="0"/>
              <a:t>, and </a:t>
            </a:r>
            <a:r>
              <a:rPr lang="it-IT" dirty="0" err="1"/>
              <a:t>as</a:t>
            </a:r>
            <a:r>
              <a:rPr lang="it-IT" dirty="0"/>
              <a:t> </a:t>
            </a:r>
            <a:r>
              <a:rPr lang="it-IT" dirty="0" err="1"/>
              <a:t>we</a:t>
            </a:r>
            <a:r>
              <a:rPr lang="it-IT" dirty="0"/>
              <a:t> can </a:t>
            </a:r>
            <a:r>
              <a:rPr lang="it-IT" dirty="0" err="1"/>
              <a:t>notice</a:t>
            </a:r>
            <a:r>
              <a:rPr lang="it-IT" dirty="0"/>
              <a:t> </a:t>
            </a:r>
            <a:r>
              <a:rPr lang="it-IT" dirty="0" err="1"/>
              <a:t>we</a:t>
            </a:r>
            <a:r>
              <a:rPr lang="it-IT" dirty="0"/>
              <a:t> </a:t>
            </a:r>
            <a:r>
              <a:rPr lang="it-IT" dirty="0" err="1"/>
              <a:t>have</a:t>
            </a:r>
            <a:r>
              <a:rPr lang="it-IT" dirty="0"/>
              <a:t> </a:t>
            </a:r>
            <a:r>
              <a:rPr lang="it-IT" dirty="0" err="1"/>
              <a:t>only</a:t>
            </a:r>
            <a:r>
              <a:rPr lang="it-IT" dirty="0"/>
              <a:t> 4 </a:t>
            </a:r>
            <a:r>
              <a:rPr lang="it-IT" dirty="0" err="1"/>
              <a:t>artists</a:t>
            </a:r>
            <a:r>
              <a:rPr lang="it-IT" dirty="0"/>
              <a:t> in the </a:t>
            </a:r>
            <a:r>
              <a:rPr lang="it-IT" dirty="0" err="1"/>
              <a:t>results</a:t>
            </a:r>
            <a:r>
              <a:rPr lang="it-IT" dirty="0"/>
              <a:t>, and </a:t>
            </a:r>
            <a:r>
              <a:rPr lang="it-IT" dirty="0" err="1"/>
              <a:t>we</a:t>
            </a:r>
            <a:r>
              <a:rPr lang="it-IT" dirty="0"/>
              <a:t> </a:t>
            </a:r>
            <a:r>
              <a:rPr lang="it-IT" dirty="0" err="1"/>
              <a:t>have</a:t>
            </a:r>
            <a:r>
              <a:rPr lang="it-IT" dirty="0"/>
              <a:t> </a:t>
            </a:r>
            <a:r>
              <a:rPr lang="it-IT" dirty="0" err="1"/>
              <a:t>also</a:t>
            </a:r>
            <a:r>
              <a:rPr lang="it-IT" dirty="0"/>
              <a:t> the information </a:t>
            </a:r>
            <a:r>
              <a:rPr lang="it-IT" dirty="0" err="1"/>
              <a:t>about</a:t>
            </a:r>
            <a:r>
              <a:rPr lang="it-IT" dirty="0"/>
              <a:t> </a:t>
            </a:r>
            <a:r>
              <a:rPr lang="it-IT" dirty="0" err="1"/>
              <a:t>who</a:t>
            </a:r>
            <a:r>
              <a:rPr lang="it-IT" dirty="0"/>
              <a:t> </a:t>
            </a:r>
            <a:r>
              <a:rPr lang="it-IT" dirty="0" err="1"/>
              <a:t>is</a:t>
            </a:r>
            <a:r>
              <a:rPr lang="it-IT" dirty="0"/>
              <a:t> the </a:t>
            </a:r>
            <a:r>
              <a:rPr lang="it-IT" dirty="0" err="1"/>
              <a:t>owner</a:t>
            </a:r>
            <a:r>
              <a:rPr lang="it-IT" dirty="0"/>
              <a:t> of the album, so for </a:t>
            </a:r>
            <a:r>
              <a:rPr lang="it-IT" dirty="0" err="1"/>
              <a:t>isntance</a:t>
            </a:r>
            <a:r>
              <a:rPr lang="it-IT" dirty="0"/>
              <a:t> in the case of a single </a:t>
            </a:r>
            <a:r>
              <a:rPr lang="it-IT" dirty="0" err="1"/>
              <a:t>we</a:t>
            </a:r>
            <a:r>
              <a:rPr lang="it-IT" dirty="0"/>
              <a:t> </a:t>
            </a:r>
            <a:r>
              <a:rPr lang="it-IT" dirty="0" err="1"/>
              <a:t>have</a:t>
            </a:r>
            <a:r>
              <a:rPr lang="it-IT" dirty="0"/>
              <a:t> </a:t>
            </a:r>
            <a:r>
              <a:rPr lang="it-IT" dirty="0" err="1"/>
              <a:t>all</a:t>
            </a:r>
            <a:r>
              <a:rPr lang="it-IT" dirty="0"/>
              <a:t> the </a:t>
            </a:r>
            <a:r>
              <a:rPr lang="it-IT" dirty="0" err="1"/>
              <a:t>singers</a:t>
            </a:r>
            <a:r>
              <a:rPr lang="it-IT" dirty="0"/>
              <a:t> </a:t>
            </a:r>
            <a:r>
              <a:rPr lang="it-IT" dirty="0" err="1"/>
              <a:t>that</a:t>
            </a:r>
            <a:r>
              <a:rPr lang="it-IT" dirty="0"/>
              <a:t> </a:t>
            </a:r>
            <a:r>
              <a:rPr lang="it-IT" dirty="0" err="1"/>
              <a:t>participate</a:t>
            </a:r>
            <a:r>
              <a:rPr lang="it-IT" dirty="0"/>
              <a:t> in the song are </a:t>
            </a:r>
            <a:r>
              <a:rPr lang="it-IT" dirty="0" err="1"/>
              <a:t>also</a:t>
            </a:r>
            <a:r>
              <a:rPr lang="it-IT" dirty="0"/>
              <a:t> the </a:t>
            </a:r>
            <a:r>
              <a:rPr lang="it-IT" dirty="0" err="1"/>
              <a:t>owners</a:t>
            </a:r>
            <a:r>
              <a:rPr lang="it-IT" dirty="0"/>
              <a:t> of the album </a:t>
            </a:r>
            <a:r>
              <a:rPr lang="it-IT" dirty="0" err="1"/>
              <a:t>while</a:t>
            </a:r>
            <a:r>
              <a:rPr lang="it-IT" dirty="0"/>
              <a:t> of </a:t>
            </a:r>
            <a:r>
              <a:rPr lang="it-IT" dirty="0" err="1"/>
              <a:t>course</a:t>
            </a:r>
            <a:r>
              <a:rPr lang="it-IT" dirty="0"/>
              <a:t> </a:t>
            </a:r>
            <a:r>
              <a:rPr lang="it-IT" dirty="0" err="1"/>
              <a:t>there</a:t>
            </a:r>
            <a:r>
              <a:rPr lang="it-IT" dirty="0"/>
              <a:t> are </a:t>
            </a:r>
            <a:r>
              <a:rPr lang="it-IT" dirty="0" err="1"/>
              <a:t>also</a:t>
            </a:r>
            <a:r>
              <a:rPr lang="it-IT" dirty="0"/>
              <a:t> some </a:t>
            </a:r>
            <a:r>
              <a:rPr lang="it-IT" dirty="0" err="1"/>
              <a:t>featuings</a:t>
            </a:r>
            <a:r>
              <a:rPr lang="it-IT" dirty="0"/>
              <a:t> </a:t>
            </a:r>
            <a:r>
              <a:rPr lang="it-IT" dirty="0" err="1"/>
              <a:t>that</a:t>
            </a:r>
            <a:r>
              <a:rPr lang="it-IT" dirty="0"/>
              <a:t> are </a:t>
            </a:r>
            <a:r>
              <a:rPr lang="it-IT" dirty="0" err="1"/>
              <a:t>present</a:t>
            </a:r>
            <a:r>
              <a:rPr lang="it-IT" dirty="0"/>
              <a:t> in an </a:t>
            </a:r>
            <a:r>
              <a:rPr lang="it-IT" dirty="0" err="1"/>
              <a:t>effective</a:t>
            </a:r>
            <a:r>
              <a:rPr lang="it-IT" dirty="0"/>
              <a:t> album of one </a:t>
            </a:r>
            <a:r>
              <a:rPr lang="it-IT" dirty="0" err="1"/>
              <a:t>particular</a:t>
            </a:r>
            <a:r>
              <a:rPr lang="it-IT" dirty="0"/>
              <a:t> </a:t>
            </a:r>
            <a:r>
              <a:rPr lang="it-IT" dirty="0" err="1"/>
              <a:t>artist</a:t>
            </a:r>
            <a:r>
              <a:rPr lang="it-IT" dirty="0"/>
              <a:t>, for </a:t>
            </a:r>
            <a:r>
              <a:rPr lang="it-IT" dirty="0" err="1"/>
              <a:t>instance</a:t>
            </a:r>
            <a:r>
              <a:rPr lang="it-IT" dirty="0"/>
              <a:t> </a:t>
            </a:r>
            <a:r>
              <a:rPr lang="it-IT" dirty="0" err="1"/>
              <a:t>weird</a:t>
            </a:r>
            <a:r>
              <a:rPr lang="it-IT" dirty="0"/>
              <a:t>! From YUNGBLUD and Tickets To My </a:t>
            </a:r>
            <a:r>
              <a:rPr lang="it-IT" dirty="0" err="1"/>
              <a:t>Downfall</a:t>
            </a:r>
            <a:r>
              <a:rPr lang="it-IT" dirty="0"/>
              <a:t> of Machine Gun Kelly</a:t>
            </a:r>
            <a:endParaRPr dirty="0"/>
          </a:p>
        </p:txBody>
      </p:sp>
    </p:spTree>
    <p:extLst>
      <p:ext uri="{BB962C8B-B14F-4D97-AF65-F5344CB8AC3E}">
        <p14:creationId xmlns:p14="http://schemas.microsoft.com/office/powerpoint/2010/main" val="1349333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169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Query in SQL and we have also the results, and as we can see we have one single songs, which is Under Pressure by My Chemical Romance and The Used, which is actually a cover of the original song by The Queen with David Bowie</a:t>
            </a:r>
            <a:endParaRPr dirty="0"/>
          </a:p>
        </p:txBody>
      </p:sp>
    </p:spTree>
    <p:extLst>
      <p:ext uri="{BB962C8B-B14F-4D97-AF65-F5344CB8AC3E}">
        <p14:creationId xmlns:p14="http://schemas.microsoft.com/office/powerpoint/2010/main" val="11315159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221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Query in SQL and we have also the results, and as we can see we have one single songs, which is Under Pressure by My Chemical Romance and The Used, which is actually a cover of the original song by The Queen with David Bowie</a:t>
            </a:r>
            <a:endParaRPr dirty="0"/>
          </a:p>
        </p:txBody>
      </p:sp>
    </p:spTree>
    <p:extLst>
      <p:ext uri="{BB962C8B-B14F-4D97-AF65-F5344CB8AC3E}">
        <p14:creationId xmlns:p14="http://schemas.microsoft.com/office/powerpoint/2010/main" val="3549510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 second dataset contains just one CSV file about the full history of the Billboard Hot 100 chart, which is the music industry standard record chart in the United States for songs</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72602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Then we have the 5 Millions Genius Lyrics dataset, where Genius is a very popular website where find lyrics about songs, which had one single csv file about song lyrics</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3628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Another dataset that I found was The Influence of Music, Spotify and AllMusic Data, from which I collected just one single csv file about the influence that artists have had on other artists</a:t>
            </a:r>
            <a:endParaRPr dirty="0"/>
          </a:p>
        </p:txBody>
      </p:sp>
    </p:spTree>
    <p:extLst>
      <p:ext uri="{BB962C8B-B14F-4D97-AF65-F5344CB8AC3E}">
        <p14:creationId xmlns:p14="http://schemas.microsoft.com/office/powerpoint/2010/main" val="1447432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 next dataset is about Record Labels of the Universal Music Group Artists, from which I collected one csv file about record labels of artists with associated their respective </a:t>
            </a:r>
            <a:r>
              <a:rPr lang="it-IT" sz="1800" dirty="0">
                <a:effectLst/>
                <a:latin typeface="Calibri" panose="020F0502020204030204" pitchFamily="34" charset="0"/>
                <a:ea typeface="Calibri" panose="020F0502020204030204" pitchFamily="34" charset="0"/>
                <a:cs typeface="Arial" panose="020B0604020202020204" pitchFamily="34" charset="0"/>
              </a:rPr>
              <a:t>Label Group</a:t>
            </a:r>
            <a:endParaRPr lang="en-IT"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55100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34300" y="925025"/>
            <a:ext cx="7075500" cy="1159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11" name="Google Shape;11;p2"/>
          <p:cNvGrpSpPr/>
          <p:nvPr/>
        </p:nvGrpSpPr>
        <p:grpSpPr>
          <a:xfrm>
            <a:off x="-12656" y="1423414"/>
            <a:ext cx="9155849" cy="3718952"/>
            <a:chOff x="1669785" y="210240"/>
            <a:chExt cx="3861435" cy="1568450"/>
          </a:xfrm>
        </p:grpSpPr>
        <p:sp>
          <p:nvSpPr>
            <p:cNvPr id="12" name="Google Shape;12;p2"/>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7" name="Google Shape;17;p3"/>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18" name="Google Shape;18;p3"/>
          <p:cNvSpPr/>
          <p:nvPr/>
        </p:nvSpPr>
        <p:spPr>
          <a:xfrm>
            <a:off x="14" y="2916528"/>
            <a:ext cx="9140444" cy="2224977"/>
          </a:xfrm>
          <a:custGeom>
            <a:avLst/>
            <a:gdLst/>
            <a:ahLst/>
            <a:cxnLst/>
            <a:rect l="l" t="t" r="r" b="b"/>
            <a:pathLst>
              <a:path w="3860800" h="939800" extrusionOk="0">
                <a:moveTo>
                  <a:pt x="1304290" y="494030"/>
                </a:moveTo>
                <a:cubicBezTo>
                  <a:pt x="857250" y="494030"/>
                  <a:pt x="421005" y="451485"/>
                  <a:pt x="0" y="370840"/>
                </a:cubicBezTo>
                <a:lnTo>
                  <a:pt x="0" y="942340"/>
                </a:lnTo>
                <a:lnTo>
                  <a:pt x="3864610" y="942340"/>
                </a:lnTo>
                <a:lnTo>
                  <a:pt x="3864610" y="0"/>
                </a:lnTo>
                <a:cubicBezTo>
                  <a:pt x="3082290" y="317500"/>
                  <a:pt x="2216150" y="494030"/>
                  <a:pt x="1304290" y="49403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14" y="1925587"/>
            <a:ext cx="9140444" cy="3217196"/>
          </a:xfrm>
          <a:custGeom>
            <a:avLst/>
            <a:gdLst/>
            <a:ahLst/>
            <a:cxnLst/>
            <a:rect l="l" t="t" r="r" b="b"/>
            <a:pathLst>
              <a:path w="3860800" h="1358900" extrusionOk="0">
                <a:moveTo>
                  <a:pt x="175260" y="1096010"/>
                </a:moveTo>
                <a:cubicBezTo>
                  <a:pt x="116840" y="1096010"/>
                  <a:pt x="58420" y="1095375"/>
                  <a:pt x="0" y="1094105"/>
                </a:cubicBezTo>
                <a:lnTo>
                  <a:pt x="0" y="1360805"/>
                </a:lnTo>
                <a:lnTo>
                  <a:pt x="3864610" y="1360805"/>
                </a:lnTo>
                <a:lnTo>
                  <a:pt x="3864610" y="0"/>
                </a:lnTo>
                <a:cubicBezTo>
                  <a:pt x="2827655" y="689610"/>
                  <a:pt x="1553210" y="1096010"/>
                  <a:pt x="175260" y="1096010"/>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3"/>
          <p:cNvSpPr/>
          <p:nvPr/>
        </p:nvSpPr>
        <p:spPr>
          <a:xfrm>
            <a:off x="1518" y="3412751"/>
            <a:ext cx="9140444" cy="1728867"/>
          </a:xfrm>
          <a:custGeom>
            <a:avLst/>
            <a:gdLst/>
            <a:ahLst/>
            <a:cxnLst/>
            <a:rect l="l" t="t" r="r" b="b"/>
            <a:pathLst>
              <a:path w="3860800" h="730250" extrusionOk="0">
                <a:moveTo>
                  <a:pt x="2672715" y="539750"/>
                </a:moveTo>
                <a:cubicBezTo>
                  <a:pt x="1717040" y="539750"/>
                  <a:pt x="811530" y="346075"/>
                  <a:pt x="0" y="0"/>
                </a:cubicBezTo>
                <a:lnTo>
                  <a:pt x="0" y="732790"/>
                </a:lnTo>
                <a:lnTo>
                  <a:pt x="3863975" y="732790"/>
                </a:lnTo>
                <a:lnTo>
                  <a:pt x="3863975" y="437515"/>
                </a:lnTo>
                <a:cubicBezTo>
                  <a:pt x="3477895" y="504190"/>
                  <a:pt x="3079750" y="539750"/>
                  <a:pt x="2672715" y="539750"/>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5"/>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5"/>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737850" y="1475700"/>
            <a:ext cx="6034500" cy="3043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sp>
        <p:nvSpPr>
          <p:cNvPr id="39" name="Google Shape;39;p6"/>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6"/>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6"/>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6"/>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6"/>
          <p:cNvSpPr txBox="1">
            <a:spLocks noGrp="1"/>
          </p:cNvSpPr>
          <p:nvPr>
            <p:ph type="body" idx="1"/>
          </p:nvPr>
        </p:nvSpPr>
        <p:spPr>
          <a:xfrm>
            <a:off x="737850"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4" name="Google Shape;44;p6"/>
          <p:cNvSpPr txBox="1">
            <a:spLocks noGrp="1"/>
          </p:cNvSpPr>
          <p:nvPr>
            <p:ph type="body" idx="2"/>
          </p:nvPr>
        </p:nvSpPr>
        <p:spPr>
          <a:xfrm>
            <a:off x="3955979"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5" name="Google Shape;45;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8"/>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8"/>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8"/>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8"/>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10"/>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0"/>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0"/>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bottom waves">
  <p:cSld name="BLANK_1">
    <p:spTree>
      <p:nvGrpSpPr>
        <p:cNvPr id="1" name="Shape 72"/>
        <p:cNvGrpSpPr/>
        <p:nvPr/>
      </p:nvGrpSpPr>
      <p:grpSpPr>
        <a:xfrm>
          <a:off x="0" y="0"/>
          <a:ext cx="0" cy="0"/>
          <a:chOff x="0" y="0"/>
          <a:chExt cx="0" cy="0"/>
        </a:xfrm>
      </p:grpSpPr>
      <p:grpSp>
        <p:nvGrpSpPr>
          <p:cNvPr id="73" name="Google Shape;73;p11"/>
          <p:cNvGrpSpPr/>
          <p:nvPr/>
        </p:nvGrpSpPr>
        <p:grpSpPr>
          <a:xfrm>
            <a:off x="-12688" y="3585323"/>
            <a:ext cx="9155849" cy="1557000"/>
            <a:chOff x="1669785" y="210240"/>
            <a:chExt cx="3861435" cy="1568450"/>
          </a:xfrm>
        </p:grpSpPr>
        <p:sp>
          <p:nvSpPr>
            <p:cNvPr id="74" name="Google Shape;74;p11"/>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 name="Google Shape;77;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7850" y="517525"/>
            <a:ext cx="6034500" cy="744300"/>
          </a:xfrm>
          <a:prstGeom prst="rect">
            <a:avLst/>
          </a:prstGeom>
          <a:noFill/>
          <a:ln>
            <a:noFill/>
          </a:ln>
        </p:spPr>
        <p:txBody>
          <a:bodyPr spcFirstLastPara="1" wrap="square" lIns="0" tIns="0" rIns="0" bIns="0" anchor="b" anchorCtr="0">
            <a:noAutofit/>
          </a:bodyPr>
          <a:lstStyle>
            <a:lvl1pPr lvl="0"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1pPr>
            <a:lvl2pPr lvl="1"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2pPr>
            <a:lvl3pPr lvl="2"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3pPr>
            <a:lvl4pPr lvl="3"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4pPr>
            <a:lvl5pPr lvl="4"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5pPr>
            <a:lvl6pPr lvl="5"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6pPr>
            <a:lvl7pPr lvl="6"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7pPr>
            <a:lvl8pPr lvl="7"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8pPr>
            <a:lvl9pPr lvl="8"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9pPr>
          </a:lstStyle>
          <a:p>
            <a:endParaRPr/>
          </a:p>
        </p:txBody>
      </p:sp>
      <p:sp>
        <p:nvSpPr>
          <p:cNvPr id="7" name="Google Shape;7;p1"/>
          <p:cNvSpPr txBox="1">
            <a:spLocks noGrp="1"/>
          </p:cNvSpPr>
          <p:nvPr>
            <p:ph type="body" idx="1"/>
          </p:nvPr>
        </p:nvSpPr>
        <p:spPr>
          <a:xfrm>
            <a:off x="737850" y="1475700"/>
            <a:ext cx="6034500" cy="30432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1pPr>
            <a:lvl2pPr marL="914400" lvl="1"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2pPr>
            <a:lvl3pPr marL="1371600" lvl="2"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3pPr>
            <a:lvl4pPr marL="1828800" lvl="3"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4pPr>
            <a:lvl5pPr marL="2286000" lvl="4"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5pPr>
            <a:lvl6pPr marL="2743200" lvl="5"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6pPr>
            <a:lvl7pPr marL="3200400" lvl="6"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7pPr>
            <a:lvl8pPr marL="3657600" lvl="7"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8pPr>
            <a:lvl9pPr marL="4114800" lvl="8"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Lato Light"/>
                <a:ea typeface="Lato Light"/>
                <a:cs typeface="Lato Light"/>
                <a:sym typeface="Lato Light"/>
              </a:defRPr>
            </a:lvl1pPr>
            <a:lvl2pPr lvl="1" algn="r" rtl="0">
              <a:buNone/>
              <a:defRPr sz="1300">
                <a:solidFill>
                  <a:schemeClr val="lt1"/>
                </a:solidFill>
                <a:latin typeface="Lato Light"/>
                <a:ea typeface="Lato Light"/>
                <a:cs typeface="Lato Light"/>
                <a:sym typeface="Lato Light"/>
              </a:defRPr>
            </a:lvl2pPr>
            <a:lvl3pPr lvl="2" algn="r" rtl="0">
              <a:buNone/>
              <a:defRPr sz="1300">
                <a:solidFill>
                  <a:schemeClr val="lt1"/>
                </a:solidFill>
                <a:latin typeface="Lato Light"/>
                <a:ea typeface="Lato Light"/>
                <a:cs typeface="Lato Light"/>
                <a:sym typeface="Lato Light"/>
              </a:defRPr>
            </a:lvl3pPr>
            <a:lvl4pPr lvl="3" algn="r" rtl="0">
              <a:buNone/>
              <a:defRPr sz="1300">
                <a:solidFill>
                  <a:schemeClr val="lt1"/>
                </a:solidFill>
                <a:latin typeface="Lato Light"/>
                <a:ea typeface="Lato Light"/>
                <a:cs typeface="Lato Light"/>
                <a:sym typeface="Lato Light"/>
              </a:defRPr>
            </a:lvl4pPr>
            <a:lvl5pPr lvl="4" algn="r" rtl="0">
              <a:buNone/>
              <a:defRPr sz="1300">
                <a:solidFill>
                  <a:schemeClr val="lt1"/>
                </a:solidFill>
                <a:latin typeface="Lato Light"/>
                <a:ea typeface="Lato Light"/>
                <a:cs typeface="Lato Light"/>
                <a:sym typeface="Lato Light"/>
              </a:defRPr>
            </a:lvl5pPr>
            <a:lvl6pPr lvl="5" algn="r" rtl="0">
              <a:buNone/>
              <a:defRPr sz="1300">
                <a:solidFill>
                  <a:schemeClr val="lt1"/>
                </a:solidFill>
                <a:latin typeface="Lato Light"/>
                <a:ea typeface="Lato Light"/>
                <a:cs typeface="Lato Light"/>
                <a:sym typeface="Lato Light"/>
              </a:defRPr>
            </a:lvl6pPr>
            <a:lvl7pPr lvl="6" algn="r" rtl="0">
              <a:buNone/>
              <a:defRPr sz="1300">
                <a:solidFill>
                  <a:schemeClr val="lt1"/>
                </a:solidFill>
                <a:latin typeface="Lato Light"/>
                <a:ea typeface="Lato Light"/>
                <a:cs typeface="Lato Light"/>
                <a:sym typeface="Lato Light"/>
              </a:defRPr>
            </a:lvl7pPr>
            <a:lvl8pPr lvl="7" algn="r" rtl="0">
              <a:buNone/>
              <a:defRPr sz="1300">
                <a:solidFill>
                  <a:schemeClr val="lt1"/>
                </a:solidFill>
                <a:latin typeface="Lato Light"/>
                <a:ea typeface="Lato Light"/>
                <a:cs typeface="Lato Light"/>
                <a:sym typeface="Lato Light"/>
              </a:defRPr>
            </a:lvl8pPr>
            <a:lvl9pPr lvl="8" algn="r" rtl="0">
              <a:buNone/>
              <a:defRPr sz="13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50.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hyperlink" Target="https://www.notion.so/II-Lecture-09-12-04-2022-Query-Answering-in-GAV-486974166c744af187c031ca509d58a0"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570.png"/><Relationship Id="rId12"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60.png"/><Relationship Id="rId11" Type="http://schemas.openxmlformats.org/officeDocument/2006/relationships/image" Target="../media/image610.png"/><Relationship Id="rId5" Type="http://schemas.openxmlformats.org/officeDocument/2006/relationships/image" Target="../media/image87.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0.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92.png"/><Relationship Id="rId7" Type="http://schemas.openxmlformats.org/officeDocument/2006/relationships/image" Target="../media/image680.png"/><Relationship Id="rId12"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93.png"/><Relationship Id="rId11" Type="http://schemas.openxmlformats.org/officeDocument/2006/relationships/image" Target="../media/image700.png"/><Relationship Id="rId5" Type="http://schemas.openxmlformats.org/officeDocument/2006/relationships/image" Target="../media/image660.png"/><Relationship Id="rId10" Type="http://schemas.openxmlformats.org/officeDocument/2006/relationships/image" Target="../media/image600.png"/><Relationship Id="rId4" Type="http://schemas.openxmlformats.org/officeDocument/2006/relationships/image" Target="../media/image650.png"/><Relationship Id="rId9" Type="http://schemas.openxmlformats.org/officeDocument/2006/relationships/image" Target="../media/image690.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780.png"/><Relationship Id="rId13" Type="http://schemas.openxmlformats.org/officeDocument/2006/relationships/image" Target="../media/image100.png"/><Relationship Id="rId18" Type="http://schemas.openxmlformats.org/officeDocument/2006/relationships/image" Target="../media/image103.png"/><Relationship Id="rId3" Type="http://schemas.openxmlformats.org/officeDocument/2006/relationships/image" Target="../media/image97.png"/><Relationship Id="rId21" Type="http://schemas.openxmlformats.org/officeDocument/2006/relationships/image" Target="../media/image910.png"/><Relationship Id="rId7" Type="http://schemas.openxmlformats.org/officeDocument/2006/relationships/image" Target="../media/image770.png"/><Relationship Id="rId12" Type="http://schemas.openxmlformats.org/officeDocument/2006/relationships/image" Target="../media/image99.png"/><Relationship Id="rId17" Type="http://schemas.openxmlformats.org/officeDocument/2006/relationships/image" Target="../media/image102.png"/><Relationship Id="rId2" Type="http://schemas.openxmlformats.org/officeDocument/2006/relationships/notesSlide" Target="../notesSlides/notesSlide50.xml"/><Relationship Id="rId16" Type="http://schemas.openxmlformats.org/officeDocument/2006/relationships/image" Target="../media/image101.png"/><Relationship Id="rId20" Type="http://schemas.openxmlformats.org/officeDocument/2006/relationships/image" Target="../media/image900.png"/><Relationship Id="rId1" Type="http://schemas.openxmlformats.org/officeDocument/2006/relationships/slideLayout" Target="../slideLayouts/slideLayout3.xml"/><Relationship Id="rId6" Type="http://schemas.openxmlformats.org/officeDocument/2006/relationships/image" Target="../media/image980.png"/><Relationship Id="rId11" Type="http://schemas.openxmlformats.org/officeDocument/2006/relationships/image" Target="../media/image810.png"/><Relationship Id="rId5" Type="http://schemas.openxmlformats.org/officeDocument/2006/relationships/image" Target="../media/image98.png"/><Relationship Id="rId15" Type="http://schemas.openxmlformats.org/officeDocument/2006/relationships/image" Target="../media/image1000.png"/><Relationship Id="rId10" Type="http://schemas.openxmlformats.org/officeDocument/2006/relationships/image" Target="../media/image800.png"/><Relationship Id="rId19" Type="http://schemas.openxmlformats.org/officeDocument/2006/relationships/image" Target="../media/image104.png"/><Relationship Id="rId4" Type="http://schemas.openxmlformats.org/officeDocument/2006/relationships/image" Target="../media/image740.png"/><Relationship Id="rId9" Type="http://schemas.openxmlformats.org/officeDocument/2006/relationships/image" Target="../media/image790.png"/><Relationship Id="rId14" Type="http://schemas.openxmlformats.org/officeDocument/2006/relationships/image" Target="../media/image990.pn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8" Type="http://schemas.openxmlformats.org/officeDocument/2006/relationships/image" Target="../media/image1070.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7.png"/><Relationship Id="rId21" Type="http://schemas.openxmlformats.org/officeDocument/2006/relationships/image" Target="../media/image120.png"/><Relationship Id="rId7" Type="http://schemas.openxmlformats.org/officeDocument/2006/relationships/image" Target="../media/image89.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notesSlide" Target="../notesSlides/notesSlide52.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060.png"/><Relationship Id="rId11" Type="http://schemas.openxmlformats.org/officeDocument/2006/relationships/image" Target="../media/image110.png"/><Relationship Id="rId5" Type="http://schemas.openxmlformats.org/officeDocument/2006/relationships/image" Target="../media/image108.png"/><Relationship Id="rId15" Type="http://schemas.openxmlformats.org/officeDocument/2006/relationships/image" Target="../media/image114.png"/><Relationship Id="rId10" Type="http://schemas.openxmlformats.org/officeDocument/2006/relationships/image" Target="../media/image109.png"/><Relationship Id="rId19" Type="http://schemas.openxmlformats.org/officeDocument/2006/relationships/image" Target="../media/image118.png"/><Relationship Id="rId4" Type="http://schemas.openxmlformats.org/officeDocument/2006/relationships/image" Target="../media/image1040.png"/><Relationship Id="rId9" Type="http://schemas.openxmlformats.org/officeDocument/2006/relationships/image" Target="../media/image1080.png"/><Relationship Id="rId1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5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3.png"/><Relationship Id="rId7" Type="http://schemas.openxmlformats.org/officeDocument/2006/relationships/image" Target="../media/image89.png"/><Relationship Id="rId12" Type="http://schemas.openxmlformats.org/officeDocument/2006/relationships/image" Target="../media/image131.png"/><Relationship Id="rId2" Type="http://schemas.openxmlformats.org/officeDocument/2006/relationships/notesSlide" Target="../notesSlides/notesSlide54.xml"/><Relationship Id="rId16" Type="http://schemas.openxmlformats.org/officeDocument/2006/relationships/image" Target="../media/image135.png"/><Relationship Id="rId1" Type="http://schemas.openxmlformats.org/officeDocument/2006/relationships/slideLayout" Target="../slideLayouts/slideLayout3.xml"/><Relationship Id="rId6" Type="http://schemas.openxmlformats.org/officeDocument/2006/relationships/image" Target="../media/image126.png"/><Relationship Id="rId11" Type="http://schemas.openxmlformats.org/officeDocument/2006/relationships/image" Target="../media/image130.png"/><Relationship Id="rId5" Type="http://schemas.openxmlformats.org/officeDocument/2006/relationships/image" Target="../media/image125.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28.png"/><Relationship Id="rId14"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70.png"/><Relationship Id="rId18" Type="http://schemas.openxmlformats.org/officeDocument/2006/relationships/image" Target="../media/image152.png"/><Relationship Id="rId3" Type="http://schemas.openxmlformats.org/officeDocument/2006/relationships/image" Target="../media/image138.png"/><Relationship Id="rId21" Type="http://schemas.openxmlformats.org/officeDocument/2006/relationships/image" Target="../media/image156.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1.png"/><Relationship Id="rId2" Type="http://schemas.openxmlformats.org/officeDocument/2006/relationships/notesSlide" Target="../notesSlides/notesSlide56.xml"/><Relationship Id="rId16" Type="http://schemas.openxmlformats.org/officeDocument/2006/relationships/image" Target="../media/image150.png"/><Relationship Id="rId20"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49.png"/><Relationship Id="rId10" Type="http://schemas.openxmlformats.org/officeDocument/2006/relationships/image" Target="../media/image145.png"/><Relationship Id="rId19" Type="http://schemas.openxmlformats.org/officeDocument/2006/relationships/image" Target="../media/image153.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8.png"/></Relationships>
</file>

<file path=ppt/slides/_rels/slide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ctrTitle"/>
          </p:nvPr>
        </p:nvSpPr>
        <p:spPr>
          <a:xfrm>
            <a:off x="632381" y="1215778"/>
            <a:ext cx="7527369" cy="920483"/>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Information Integration </a:t>
            </a:r>
            <a:br>
              <a:rPr lang="en" dirty="0"/>
            </a:br>
            <a:endParaRPr dirty="0"/>
          </a:p>
        </p:txBody>
      </p:sp>
      <p:sp>
        <p:nvSpPr>
          <p:cNvPr id="3" name="Google Shape;97;p14">
            <a:extLst>
              <a:ext uri="{FF2B5EF4-FFF2-40B4-BE49-F238E27FC236}">
                <a16:creationId xmlns:a16="http://schemas.microsoft.com/office/drawing/2014/main" id="{133780F7-DB7B-C071-3D79-6BC873F6550A}"/>
              </a:ext>
            </a:extLst>
          </p:cNvPr>
          <p:cNvSpPr txBox="1">
            <a:spLocks/>
          </p:cNvSpPr>
          <p:nvPr/>
        </p:nvSpPr>
        <p:spPr>
          <a:xfrm>
            <a:off x="874299" y="4063589"/>
            <a:ext cx="3265901" cy="9204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Lato Light"/>
              <a:buChar char="◦"/>
              <a:defRPr sz="2400" b="0" i="0" u="none" strike="noStrike" cap="none">
                <a:solidFill>
                  <a:schemeClr val="dk1"/>
                </a:solidFill>
                <a:latin typeface="Lato Light"/>
                <a:ea typeface="Lato Light"/>
                <a:cs typeface="Lato Light"/>
                <a:sym typeface="Lato Light"/>
              </a:defRPr>
            </a:lvl1pPr>
            <a:lvl2pPr marL="914400" marR="0" lvl="1" indent="-381000" algn="l" rtl="0">
              <a:lnSpc>
                <a:spcPct val="100000"/>
              </a:lnSpc>
              <a:spcBef>
                <a:spcPts val="0"/>
              </a:spcBef>
              <a:spcAft>
                <a:spcPts val="0"/>
              </a:spcAft>
              <a:buClr>
                <a:schemeClr val="accent4"/>
              </a:buClr>
              <a:buSzPts val="2400"/>
              <a:buFont typeface="Lato Light"/>
              <a:buChar char="◦"/>
              <a:defRPr sz="2400" b="0" i="0" u="none" strike="noStrike" cap="none">
                <a:solidFill>
                  <a:schemeClr val="dk1"/>
                </a:solidFill>
                <a:latin typeface="Lato Light"/>
                <a:ea typeface="Lato Light"/>
                <a:cs typeface="Lato Light"/>
                <a:sym typeface="Lato Light"/>
              </a:defRPr>
            </a:lvl2pPr>
            <a:lvl3pPr marL="1371600" marR="0" lvl="2" indent="-381000" algn="l" rtl="0">
              <a:lnSpc>
                <a:spcPct val="100000"/>
              </a:lnSpc>
              <a:spcBef>
                <a:spcPts val="0"/>
              </a:spcBef>
              <a:spcAft>
                <a:spcPts val="0"/>
              </a:spcAft>
              <a:buClr>
                <a:schemeClr val="accent4"/>
              </a:buClr>
              <a:buSzPts val="2400"/>
              <a:buFont typeface="Lato Light"/>
              <a:buChar char="◦"/>
              <a:defRPr sz="2400" b="0" i="0" u="none" strike="noStrike" cap="none">
                <a:solidFill>
                  <a:schemeClr val="dk1"/>
                </a:solidFill>
                <a:latin typeface="Lato Light"/>
                <a:ea typeface="Lato Light"/>
                <a:cs typeface="Lato Light"/>
                <a:sym typeface="Lato Light"/>
              </a:defRPr>
            </a:lvl3pPr>
            <a:lvl4pPr marL="1828800" marR="0" lvl="3" indent="-381000" algn="l" rtl="0">
              <a:lnSpc>
                <a:spcPct val="100000"/>
              </a:lnSpc>
              <a:spcBef>
                <a:spcPts val="0"/>
              </a:spcBef>
              <a:spcAft>
                <a:spcPts val="0"/>
              </a:spcAft>
              <a:buClr>
                <a:schemeClr val="accent4"/>
              </a:buClr>
              <a:buSzPts val="2400"/>
              <a:buFont typeface="Lato Light"/>
              <a:buChar char="◦"/>
              <a:defRPr sz="2400" b="0" i="0" u="none" strike="noStrike" cap="none">
                <a:solidFill>
                  <a:schemeClr val="dk1"/>
                </a:solidFill>
                <a:latin typeface="Lato Light"/>
                <a:ea typeface="Lato Light"/>
                <a:cs typeface="Lato Light"/>
                <a:sym typeface="Lato Light"/>
              </a:defRPr>
            </a:lvl4pPr>
            <a:lvl5pPr marL="2286000" marR="0" lvl="4" indent="-381000" algn="l" rtl="0">
              <a:lnSpc>
                <a:spcPct val="100000"/>
              </a:lnSpc>
              <a:spcBef>
                <a:spcPts val="0"/>
              </a:spcBef>
              <a:spcAft>
                <a:spcPts val="0"/>
              </a:spcAft>
              <a:buClr>
                <a:schemeClr val="accent4"/>
              </a:buClr>
              <a:buSzPts val="2400"/>
              <a:buFont typeface="Lato Light"/>
              <a:buChar char="◦"/>
              <a:defRPr sz="2400" b="0" i="0" u="none" strike="noStrike" cap="none">
                <a:solidFill>
                  <a:schemeClr val="dk1"/>
                </a:solidFill>
                <a:latin typeface="Lato Light"/>
                <a:ea typeface="Lato Light"/>
                <a:cs typeface="Lato Light"/>
                <a:sym typeface="Lato Light"/>
              </a:defRPr>
            </a:lvl5pPr>
            <a:lvl6pPr marL="2743200" marR="0" lvl="5" indent="-381000" algn="l" rtl="0">
              <a:lnSpc>
                <a:spcPct val="100000"/>
              </a:lnSpc>
              <a:spcBef>
                <a:spcPts val="0"/>
              </a:spcBef>
              <a:spcAft>
                <a:spcPts val="0"/>
              </a:spcAft>
              <a:buClr>
                <a:schemeClr val="accent4"/>
              </a:buClr>
              <a:buSzPts val="2400"/>
              <a:buFont typeface="Lato Light"/>
              <a:buChar char="◦"/>
              <a:defRPr sz="2400" b="0" i="0" u="none" strike="noStrike" cap="none">
                <a:solidFill>
                  <a:schemeClr val="dk1"/>
                </a:solidFill>
                <a:latin typeface="Lato Light"/>
                <a:ea typeface="Lato Light"/>
                <a:cs typeface="Lato Light"/>
                <a:sym typeface="Lato Light"/>
              </a:defRPr>
            </a:lvl6pPr>
            <a:lvl7pPr marL="3200400" marR="0" lvl="6" indent="-381000" algn="l" rtl="0">
              <a:lnSpc>
                <a:spcPct val="100000"/>
              </a:lnSpc>
              <a:spcBef>
                <a:spcPts val="0"/>
              </a:spcBef>
              <a:spcAft>
                <a:spcPts val="0"/>
              </a:spcAft>
              <a:buClr>
                <a:schemeClr val="accent4"/>
              </a:buClr>
              <a:buSzPts val="2400"/>
              <a:buFont typeface="Lato Light"/>
              <a:buChar char="◦"/>
              <a:defRPr sz="2400" b="0" i="0" u="none" strike="noStrike" cap="none">
                <a:solidFill>
                  <a:schemeClr val="dk1"/>
                </a:solidFill>
                <a:latin typeface="Lato Light"/>
                <a:ea typeface="Lato Light"/>
                <a:cs typeface="Lato Light"/>
                <a:sym typeface="Lato Light"/>
              </a:defRPr>
            </a:lvl7pPr>
            <a:lvl8pPr marL="3657600" marR="0" lvl="7" indent="-381000" algn="l" rtl="0">
              <a:lnSpc>
                <a:spcPct val="100000"/>
              </a:lnSpc>
              <a:spcBef>
                <a:spcPts val="0"/>
              </a:spcBef>
              <a:spcAft>
                <a:spcPts val="0"/>
              </a:spcAft>
              <a:buClr>
                <a:schemeClr val="accent4"/>
              </a:buClr>
              <a:buSzPts val="2400"/>
              <a:buFont typeface="Lato Light"/>
              <a:buChar char="◦"/>
              <a:defRPr sz="2400" b="0" i="0" u="none" strike="noStrike" cap="none">
                <a:solidFill>
                  <a:schemeClr val="dk1"/>
                </a:solidFill>
                <a:latin typeface="Lato Light"/>
                <a:ea typeface="Lato Light"/>
                <a:cs typeface="Lato Light"/>
                <a:sym typeface="Lato Light"/>
              </a:defRPr>
            </a:lvl8pPr>
            <a:lvl9pPr marL="4114800" marR="0" lvl="8" indent="-381000" algn="l" rtl="0">
              <a:lnSpc>
                <a:spcPct val="100000"/>
              </a:lnSpc>
              <a:spcBef>
                <a:spcPts val="0"/>
              </a:spcBef>
              <a:spcAft>
                <a:spcPts val="0"/>
              </a:spcAft>
              <a:buClr>
                <a:schemeClr val="accent4"/>
              </a:buClr>
              <a:buSzPts val="2400"/>
              <a:buFont typeface="Lato Light"/>
              <a:buChar char="◦"/>
              <a:defRPr sz="2400" b="0" i="0" u="none" strike="noStrike" cap="none">
                <a:solidFill>
                  <a:schemeClr val="dk1"/>
                </a:solidFill>
                <a:latin typeface="Lato Light"/>
                <a:ea typeface="Lato Light"/>
                <a:cs typeface="Lato Light"/>
                <a:sym typeface="Lato Light"/>
              </a:defRPr>
            </a:lvl9pPr>
          </a:lstStyle>
          <a:p>
            <a:pPr marL="0" indent="0">
              <a:buClr>
                <a:schemeClr val="dk1"/>
              </a:buClr>
              <a:buSzPts val="1100"/>
              <a:buFont typeface="Arial"/>
              <a:buNone/>
            </a:pPr>
            <a:r>
              <a:rPr lang="en-US" dirty="0">
                <a:solidFill>
                  <a:schemeClr val="bg1"/>
                </a:solidFill>
              </a:rPr>
              <a:t>Valentina Sisti </a:t>
            </a:r>
          </a:p>
          <a:p>
            <a:pPr marL="0" indent="0">
              <a:buClr>
                <a:schemeClr val="dk1"/>
              </a:buClr>
              <a:buSzPts val="1100"/>
              <a:buFont typeface="Arial"/>
              <a:buNone/>
            </a:pPr>
            <a:r>
              <a:rPr lang="en-US" dirty="0">
                <a:solidFill>
                  <a:schemeClr val="bg1"/>
                </a:solidFill>
              </a:rPr>
              <a:t>1952657</a:t>
            </a:r>
            <a:endParaRPr lang="en-US" sz="3600" b="1" dirty="0">
              <a:solidFill>
                <a:schemeClr val="bg1"/>
              </a:solidFill>
            </a:endParaRPr>
          </a:p>
        </p:txBody>
      </p:sp>
      <p:sp>
        <p:nvSpPr>
          <p:cNvPr id="7" name="Google Shape;151;p20">
            <a:extLst>
              <a:ext uri="{FF2B5EF4-FFF2-40B4-BE49-F238E27FC236}">
                <a16:creationId xmlns:a16="http://schemas.microsoft.com/office/drawing/2014/main" id="{48D3D288-B038-157E-0D4E-04B42BA0686C}"/>
              </a:ext>
            </a:extLst>
          </p:cNvPr>
          <p:cNvSpPr txBox="1">
            <a:spLocks/>
          </p:cNvSpPr>
          <p:nvPr/>
        </p:nvSpPr>
        <p:spPr>
          <a:xfrm>
            <a:off x="2738482" y="2232042"/>
            <a:ext cx="3315166" cy="40179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r>
              <a:rPr lang="en-US" sz="2800" b="1" dirty="0">
                <a:solidFill>
                  <a:schemeClr val="accent3">
                    <a:lumMod val="60000"/>
                    <a:lumOff val="40000"/>
                  </a:schemeClr>
                </a:solidFill>
              </a:rPr>
              <a:t>Project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Collection Phase</a:t>
            </a:r>
            <a:endParaRPr dirty="0"/>
          </a:p>
        </p:txBody>
      </p:sp>
      <p:pic>
        <p:nvPicPr>
          <p:cNvPr id="37" name="Picture 36" descr="Shape&#10;&#10;Description automatically generated">
            <a:extLst>
              <a:ext uri="{FF2B5EF4-FFF2-40B4-BE49-F238E27FC236}">
                <a16:creationId xmlns:a16="http://schemas.microsoft.com/office/drawing/2014/main" id="{3FCBE26D-BF57-B071-811A-F9C220C3505C}"/>
              </a:ext>
            </a:extLst>
          </p:cNvPr>
          <p:cNvPicPr>
            <a:picLocks noChangeAspect="1"/>
          </p:cNvPicPr>
          <p:nvPr/>
        </p:nvPicPr>
        <p:blipFill>
          <a:blip r:embed="rId3"/>
          <a:stretch>
            <a:fillRect/>
          </a:stretch>
        </p:blipFill>
        <p:spPr>
          <a:xfrm>
            <a:off x="318662" y="2179542"/>
            <a:ext cx="995553" cy="995553"/>
          </a:xfrm>
          <a:prstGeom prst="rect">
            <a:avLst/>
          </a:prstGeom>
        </p:spPr>
      </p:pic>
      <p:pic>
        <p:nvPicPr>
          <p:cNvPr id="69" name="Picture 68" descr="Icon&#10;&#10;Description automatically generated">
            <a:extLst>
              <a:ext uri="{FF2B5EF4-FFF2-40B4-BE49-F238E27FC236}">
                <a16:creationId xmlns:a16="http://schemas.microsoft.com/office/drawing/2014/main" id="{15FCD3C2-8D18-F124-448C-FB4F13927956}"/>
              </a:ext>
            </a:extLst>
          </p:cNvPr>
          <p:cNvPicPr>
            <a:picLocks noChangeAspect="1"/>
          </p:cNvPicPr>
          <p:nvPr/>
        </p:nvPicPr>
        <p:blipFill>
          <a:blip r:embed="rId4"/>
          <a:stretch>
            <a:fillRect/>
          </a:stretch>
        </p:blipFill>
        <p:spPr>
          <a:xfrm>
            <a:off x="1910041" y="2087157"/>
            <a:ext cx="358698" cy="358698"/>
          </a:xfrm>
          <a:prstGeom prst="rect">
            <a:avLst/>
          </a:prstGeom>
        </p:spPr>
      </p:pic>
      <p:sp>
        <p:nvSpPr>
          <p:cNvPr id="79" name="Google Shape;89;p13">
            <a:extLst>
              <a:ext uri="{FF2B5EF4-FFF2-40B4-BE49-F238E27FC236}">
                <a16:creationId xmlns:a16="http://schemas.microsoft.com/office/drawing/2014/main" id="{CBC98A8C-EFD9-7DEA-98DC-74D06A4B23AF}"/>
              </a:ext>
            </a:extLst>
          </p:cNvPr>
          <p:cNvSpPr txBox="1">
            <a:spLocks/>
          </p:cNvSpPr>
          <p:nvPr/>
        </p:nvSpPr>
        <p:spPr>
          <a:xfrm>
            <a:off x="-104829" y="3249532"/>
            <a:ext cx="1842534" cy="6500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lgn="ctr">
              <a:buClr>
                <a:schemeClr val="dk1"/>
              </a:buClr>
              <a:buSzPts val="1100"/>
              <a:buFont typeface="Arial"/>
              <a:buNone/>
            </a:pPr>
            <a:r>
              <a:rPr lang="en-US" sz="1600" b="1" dirty="0" err="1"/>
              <a:t>Exportify</a:t>
            </a:r>
            <a:r>
              <a:rPr lang="en-US" sz="1600" b="1" dirty="0"/>
              <a:t> Data</a:t>
            </a:r>
          </a:p>
        </p:txBody>
      </p:sp>
      <p:cxnSp>
        <p:nvCxnSpPr>
          <p:cNvPr id="101" name="Straight Arrow Connector 100">
            <a:extLst>
              <a:ext uri="{FF2B5EF4-FFF2-40B4-BE49-F238E27FC236}">
                <a16:creationId xmlns:a16="http://schemas.microsoft.com/office/drawing/2014/main" id="{C6C2183D-4E44-CB79-7F0A-E8C519B2A61B}"/>
              </a:ext>
            </a:extLst>
          </p:cNvPr>
          <p:cNvCxnSpPr>
            <a:cxnSpLocks/>
            <a:stCxn id="37" idx="3"/>
            <a:endCxn id="69" idx="1"/>
          </p:cNvCxnSpPr>
          <p:nvPr/>
        </p:nvCxnSpPr>
        <p:spPr>
          <a:xfrm flipV="1">
            <a:off x="1314215" y="2266506"/>
            <a:ext cx="595826" cy="410813"/>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348;p35">
            <a:extLst>
              <a:ext uri="{FF2B5EF4-FFF2-40B4-BE49-F238E27FC236}">
                <a16:creationId xmlns:a16="http://schemas.microsoft.com/office/drawing/2014/main" id="{8AF05F26-16B8-02A3-6E31-50E0069B2B17}"/>
              </a:ext>
            </a:extLst>
          </p:cNvPr>
          <p:cNvSpPr txBox="1">
            <a:spLocks/>
          </p:cNvSpPr>
          <p:nvPr/>
        </p:nvSpPr>
        <p:spPr>
          <a:xfrm>
            <a:off x="2464838" y="2063189"/>
            <a:ext cx="1640511"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lvl="0" indent="0" rtl="0">
              <a:spcBef>
                <a:spcPts val="600"/>
              </a:spcBef>
              <a:spcAft>
                <a:spcPts val="0"/>
              </a:spcAft>
              <a:buNone/>
            </a:pPr>
            <a:r>
              <a:rPr lang="it-IT" sz="1400" i="1" dirty="0"/>
              <a:t>exp_track_genres.csv</a:t>
            </a:r>
          </a:p>
        </p:txBody>
      </p:sp>
      <p:pic>
        <p:nvPicPr>
          <p:cNvPr id="3" name="Picture 2">
            <a:extLst>
              <a:ext uri="{FF2B5EF4-FFF2-40B4-BE49-F238E27FC236}">
                <a16:creationId xmlns:a16="http://schemas.microsoft.com/office/drawing/2014/main" id="{8C95C3C8-084C-DE16-96E8-2107741B828B}"/>
              </a:ext>
            </a:extLst>
          </p:cNvPr>
          <p:cNvPicPr>
            <a:picLocks noChangeAspect="1"/>
          </p:cNvPicPr>
          <p:nvPr/>
        </p:nvPicPr>
        <p:blipFill>
          <a:blip r:embed="rId5"/>
          <a:stretch>
            <a:fillRect/>
          </a:stretch>
        </p:blipFill>
        <p:spPr>
          <a:xfrm>
            <a:off x="0" y="4397312"/>
            <a:ext cx="2171258" cy="673754"/>
          </a:xfrm>
          <a:prstGeom prst="rect">
            <a:avLst/>
          </a:prstGeom>
        </p:spPr>
      </p:pic>
      <p:pic>
        <p:nvPicPr>
          <p:cNvPr id="7" name="Picture 6" descr="Icon&#10;&#10;Description automatically generated">
            <a:extLst>
              <a:ext uri="{FF2B5EF4-FFF2-40B4-BE49-F238E27FC236}">
                <a16:creationId xmlns:a16="http://schemas.microsoft.com/office/drawing/2014/main" id="{94593300-6AB6-0C10-B05D-41D230AA79B5}"/>
              </a:ext>
            </a:extLst>
          </p:cNvPr>
          <p:cNvPicPr>
            <a:picLocks noChangeAspect="1"/>
          </p:cNvPicPr>
          <p:nvPr/>
        </p:nvPicPr>
        <p:blipFill>
          <a:blip r:embed="rId4"/>
          <a:stretch>
            <a:fillRect/>
          </a:stretch>
        </p:blipFill>
        <p:spPr>
          <a:xfrm>
            <a:off x="1910041" y="2960019"/>
            <a:ext cx="358698" cy="358698"/>
          </a:xfrm>
          <a:prstGeom prst="rect">
            <a:avLst/>
          </a:prstGeom>
        </p:spPr>
      </p:pic>
      <p:cxnSp>
        <p:nvCxnSpPr>
          <p:cNvPr id="9" name="Straight Arrow Connector 8">
            <a:extLst>
              <a:ext uri="{FF2B5EF4-FFF2-40B4-BE49-F238E27FC236}">
                <a16:creationId xmlns:a16="http://schemas.microsoft.com/office/drawing/2014/main" id="{901D9381-3056-2DCA-335C-F31F0209FB44}"/>
              </a:ext>
            </a:extLst>
          </p:cNvPr>
          <p:cNvCxnSpPr>
            <a:cxnSpLocks/>
            <a:stCxn id="37" idx="3"/>
            <a:endCxn id="7" idx="1"/>
          </p:cNvCxnSpPr>
          <p:nvPr/>
        </p:nvCxnSpPr>
        <p:spPr>
          <a:xfrm>
            <a:off x="1314215" y="2677319"/>
            <a:ext cx="595826" cy="462049"/>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348;p35">
            <a:extLst>
              <a:ext uri="{FF2B5EF4-FFF2-40B4-BE49-F238E27FC236}">
                <a16:creationId xmlns:a16="http://schemas.microsoft.com/office/drawing/2014/main" id="{205A2781-9F17-0A82-5043-795FDB80A1A1}"/>
              </a:ext>
            </a:extLst>
          </p:cNvPr>
          <p:cNvSpPr txBox="1">
            <a:spLocks/>
          </p:cNvSpPr>
          <p:nvPr/>
        </p:nvSpPr>
        <p:spPr>
          <a:xfrm>
            <a:off x="2464838" y="2936051"/>
            <a:ext cx="1541899"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exp_track_labels.csv</a:t>
            </a:r>
          </a:p>
        </p:txBody>
      </p:sp>
      <p:pic>
        <p:nvPicPr>
          <p:cNvPr id="18" name="Picture 17" descr="A picture containing logo&#10;&#10;Description automatically generated">
            <a:extLst>
              <a:ext uri="{FF2B5EF4-FFF2-40B4-BE49-F238E27FC236}">
                <a16:creationId xmlns:a16="http://schemas.microsoft.com/office/drawing/2014/main" id="{00D2AA4A-9154-25AF-19BC-CC6569AA347A}"/>
              </a:ext>
            </a:extLst>
          </p:cNvPr>
          <p:cNvPicPr>
            <a:picLocks noChangeAspect="1"/>
          </p:cNvPicPr>
          <p:nvPr/>
        </p:nvPicPr>
        <p:blipFill>
          <a:blip r:embed="rId6"/>
          <a:stretch>
            <a:fillRect/>
          </a:stretch>
        </p:blipFill>
        <p:spPr>
          <a:xfrm>
            <a:off x="2268739" y="4450785"/>
            <a:ext cx="2421221" cy="620281"/>
          </a:xfrm>
          <a:prstGeom prst="rect">
            <a:avLst/>
          </a:prstGeom>
        </p:spPr>
      </p:pic>
      <p:pic>
        <p:nvPicPr>
          <p:cNvPr id="20" name="Picture 19" descr="Logo&#10;&#10;Description automatically generated">
            <a:extLst>
              <a:ext uri="{FF2B5EF4-FFF2-40B4-BE49-F238E27FC236}">
                <a16:creationId xmlns:a16="http://schemas.microsoft.com/office/drawing/2014/main" id="{991C4117-AD77-72EC-BA19-F3D69DE64BE0}"/>
              </a:ext>
            </a:extLst>
          </p:cNvPr>
          <p:cNvPicPr>
            <a:picLocks noChangeAspect="1"/>
          </p:cNvPicPr>
          <p:nvPr/>
        </p:nvPicPr>
        <p:blipFill>
          <a:blip r:embed="rId7"/>
          <a:stretch>
            <a:fillRect/>
          </a:stretch>
        </p:blipFill>
        <p:spPr>
          <a:xfrm>
            <a:off x="4970944" y="4419321"/>
            <a:ext cx="2171258" cy="651745"/>
          </a:xfrm>
          <a:prstGeom prst="rect">
            <a:avLst/>
          </a:prstGeom>
        </p:spPr>
      </p:pic>
      <p:pic>
        <p:nvPicPr>
          <p:cNvPr id="28" name="Picture 27" descr="Shape&#10;&#10;Description automatically generated">
            <a:extLst>
              <a:ext uri="{FF2B5EF4-FFF2-40B4-BE49-F238E27FC236}">
                <a16:creationId xmlns:a16="http://schemas.microsoft.com/office/drawing/2014/main" id="{5C6B274D-3B9D-5D69-D1E3-257EB994D874}"/>
              </a:ext>
            </a:extLst>
          </p:cNvPr>
          <p:cNvPicPr>
            <a:picLocks noChangeAspect="1"/>
          </p:cNvPicPr>
          <p:nvPr/>
        </p:nvPicPr>
        <p:blipFill>
          <a:blip r:embed="rId3"/>
          <a:stretch>
            <a:fillRect/>
          </a:stretch>
        </p:blipFill>
        <p:spPr>
          <a:xfrm>
            <a:off x="6597064" y="2179542"/>
            <a:ext cx="995553" cy="995553"/>
          </a:xfrm>
          <a:prstGeom prst="rect">
            <a:avLst/>
          </a:prstGeom>
        </p:spPr>
      </p:pic>
      <p:sp>
        <p:nvSpPr>
          <p:cNvPr id="29" name="Google Shape;89;p13">
            <a:extLst>
              <a:ext uri="{FF2B5EF4-FFF2-40B4-BE49-F238E27FC236}">
                <a16:creationId xmlns:a16="http://schemas.microsoft.com/office/drawing/2014/main" id="{CE40CC32-23A6-F310-D9B9-77237C4BFAEB}"/>
              </a:ext>
            </a:extLst>
          </p:cNvPr>
          <p:cNvSpPr txBox="1">
            <a:spLocks/>
          </p:cNvSpPr>
          <p:nvPr/>
        </p:nvSpPr>
        <p:spPr>
          <a:xfrm>
            <a:off x="6161260" y="3175095"/>
            <a:ext cx="1842534" cy="6500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lgn="ctr">
              <a:buClr>
                <a:schemeClr val="dk1"/>
              </a:buClr>
              <a:buSzPts val="1100"/>
              <a:buFont typeface="Arial"/>
              <a:buNone/>
            </a:pPr>
            <a:r>
              <a:rPr lang="en-US" sz="1600" b="1" dirty="0"/>
              <a:t>Spotify and Genius</a:t>
            </a:r>
            <a:br>
              <a:rPr lang="en-US" sz="1600" b="1" dirty="0"/>
            </a:br>
            <a:r>
              <a:rPr lang="en-US" sz="1600" b="1" dirty="0"/>
              <a:t>Tracks Dataset</a:t>
            </a:r>
          </a:p>
        </p:txBody>
      </p:sp>
      <p:pic>
        <p:nvPicPr>
          <p:cNvPr id="30" name="Picture 29" descr="Icon&#10;&#10;Description automatically generated">
            <a:extLst>
              <a:ext uri="{FF2B5EF4-FFF2-40B4-BE49-F238E27FC236}">
                <a16:creationId xmlns:a16="http://schemas.microsoft.com/office/drawing/2014/main" id="{4445929E-C848-70F7-E087-218E8069E3A5}"/>
              </a:ext>
            </a:extLst>
          </p:cNvPr>
          <p:cNvPicPr>
            <a:picLocks noChangeAspect="1"/>
          </p:cNvPicPr>
          <p:nvPr/>
        </p:nvPicPr>
        <p:blipFill>
          <a:blip r:embed="rId4"/>
          <a:stretch>
            <a:fillRect/>
          </a:stretch>
        </p:blipFill>
        <p:spPr>
          <a:xfrm>
            <a:off x="5511613" y="2497970"/>
            <a:ext cx="358698" cy="358698"/>
          </a:xfrm>
          <a:prstGeom prst="rect">
            <a:avLst/>
          </a:prstGeom>
        </p:spPr>
      </p:pic>
      <p:sp>
        <p:nvSpPr>
          <p:cNvPr id="31" name="Google Shape;348;p35">
            <a:extLst>
              <a:ext uri="{FF2B5EF4-FFF2-40B4-BE49-F238E27FC236}">
                <a16:creationId xmlns:a16="http://schemas.microsoft.com/office/drawing/2014/main" id="{89E88073-243C-559C-A8EB-3F6092455D20}"/>
              </a:ext>
            </a:extLst>
          </p:cNvPr>
          <p:cNvSpPr txBox="1">
            <a:spLocks/>
          </p:cNvSpPr>
          <p:nvPr/>
        </p:nvSpPr>
        <p:spPr>
          <a:xfrm>
            <a:off x="3735294" y="2496118"/>
            <a:ext cx="1776699"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SGTD_tracks_genres.csv</a:t>
            </a:r>
          </a:p>
        </p:txBody>
      </p:sp>
      <p:cxnSp>
        <p:nvCxnSpPr>
          <p:cNvPr id="32" name="Straight Arrow Connector 31">
            <a:extLst>
              <a:ext uri="{FF2B5EF4-FFF2-40B4-BE49-F238E27FC236}">
                <a16:creationId xmlns:a16="http://schemas.microsoft.com/office/drawing/2014/main" id="{F40EA36C-C601-9133-7812-1E75ABD596C9}"/>
              </a:ext>
            </a:extLst>
          </p:cNvPr>
          <p:cNvCxnSpPr>
            <a:cxnSpLocks/>
            <a:stCxn id="28" idx="1"/>
            <a:endCxn id="30" idx="3"/>
          </p:cNvCxnSpPr>
          <p:nvPr/>
        </p:nvCxnSpPr>
        <p:spPr>
          <a:xfrm flipH="1">
            <a:off x="5870311" y="2677319"/>
            <a:ext cx="726753" cy="0"/>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94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ctrTitle" idx="4294967295"/>
          </p:nvPr>
        </p:nvSpPr>
        <p:spPr>
          <a:xfrm>
            <a:off x="1983050" y="1346500"/>
            <a:ext cx="56550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solidFill>
                  <a:schemeClr val="accent3"/>
                </a:solidFill>
              </a:rPr>
              <a:t>7 Datasets</a:t>
            </a:r>
            <a:endParaRPr sz="4800" dirty="0">
              <a:solidFill>
                <a:schemeClr val="accent3"/>
              </a:solidFill>
            </a:endParaRPr>
          </a:p>
        </p:txBody>
      </p:sp>
      <p:sp>
        <p:nvSpPr>
          <p:cNvPr id="222" name="Google Shape;222;p27"/>
          <p:cNvSpPr txBox="1">
            <a:spLocks noGrp="1"/>
          </p:cNvSpPr>
          <p:nvPr>
            <p:ph type="ctrTitle" idx="4294967295"/>
          </p:nvPr>
        </p:nvSpPr>
        <p:spPr>
          <a:xfrm>
            <a:off x="1983050" y="2660947"/>
            <a:ext cx="56550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solidFill>
                  <a:schemeClr val="accent1"/>
                </a:solidFill>
              </a:rPr>
              <a:t>15 CSV Files</a:t>
            </a:r>
            <a:endParaRPr sz="4800" dirty="0">
              <a:solidFill>
                <a:schemeClr val="accent1"/>
              </a:solidFill>
            </a:endParaRPr>
          </a:p>
        </p:txBody>
      </p:sp>
      <p:sp>
        <p:nvSpPr>
          <p:cNvPr id="224" name="Google Shape;224;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 name="Google Shape;695;p47">
            <a:extLst>
              <a:ext uri="{FF2B5EF4-FFF2-40B4-BE49-F238E27FC236}">
                <a16:creationId xmlns:a16="http://schemas.microsoft.com/office/drawing/2014/main" id="{7F730964-E652-71C5-F8FA-F3AC9E1BED26}"/>
              </a:ext>
            </a:extLst>
          </p:cNvPr>
          <p:cNvGrpSpPr/>
          <p:nvPr/>
        </p:nvGrpSpPr>
        <p:grpSpPr>
          <a:xfrm>
            <a:off x="1420599" y="2933779"/>
            <a:ext cx="417524" cy="514430"/>
            <a:chOff x="584925" y="922575"/>
            <a:chExt cx="415200" cy="502525"/>
          </a:xfrm>
          <a:solidFill>
            <a:schemeClr val="accent1"/>
          </a:solidFill>
        </p:grpSpPr>
        <p:sp>
          <p:nvSpPr>
            <p:cNvPr id="3" name="Google Shape;696;p47">
              <a:extLst>
                <a:ext uri="{FF2B5EF4-FFF2-40B4-BE49-F238E27FC236}">
                  <a16:creationId xmlns:a16="http://schemas.microsoft.com/office/drawing/2014/main" id="{67EB9831-E105-2922-B8DD-362B978C8DCD}"/>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97;p47">
              <a:extLst>
                <a:ext uri="{FF2B5EF4-FFF2-40B4-BE49-F238E27FC236}">
                  <a16:creationId xmlns:a16="http://schemas.microsoft.com/office/drawing/2014/main" id="{FBB5D887-19B6-A673-16DC-7BCA2D45FEB1}"/>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98;p47">
              <a:extLst>
                <a:ext uri="{FF2B5EF4-FFF2-40B4-BE49-F238E27FC236}">
                  <a16:creationId xmlns:a16="http://schemas.microsoft.com/office/drawing/2014/main" id="{0780DAF0-A639-2FF3-944D-269931243DBA}"/>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732;p47">
            <a:extLst>
              <a:ext uri="{FF2B5EF4-FFF2-40B4-BE49-F238E27FC236}">
                <a16:creationId xmlns:a16="http://schemas.microsoft.com/office/drawing/2014/main" id="{FA9ED1AB-A790-6F41-52B1-5C1F48E5AD21}"/>
              </a:ext>
            </a:extLst>
          </p:cNvPr>
          <p:cNvGrpSpPr/>
          <p:nvPr/>
        </p:nvGrpSpPr>
        <p:grpSpPr>
          <a:xfrm rot="16200000">
            <a:off x="1340683" y="1634030"/>
            <a:ext cx="540526" cy="538635"/>
            <a:chOff x="2594325" y="1627175"/>
            <a:chExt cx="440850" cy="440850"/>
          </a:xfrm>
          <a:solidFill>
            <a:schemeClr val="accent3"/>
          </a:solidFill>
        </p:grpSpPr>
        <p:sp>
          <p:nvSpPr>
            <p:cNvPr id="7" name="Google Shape;733;p47">
              <a:extLst>
                <a:ext uri="{FF2B5EF4-FFF2-40B4-BE49-F238E27FC236}">
                  <a16:creationId xmlns:a16="http://schemas.microsoft.com/office/drawing/2014/main" id="{1B66AC79-FC9F-F776-8591-9DB72C5B96C2}"/>
                </a:ext>
              </a:extLst>
            </p:cNvPr>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4;p47">
              <a:extLst>
                <a:ext uri="{FF2B5EF4-FFF2-40B4-BE49-F238E27FC236}">
                  <a16:creationId xmlns:a16="http://schemas.microsoft.com/office/drawing/2014/main" id="{3A2DB4B9-9072-446A-466C-685AAF441C0C}"/>
                </a:ext>
              </a:extLst>
            </p:cNvPr>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5;p47">
              <a:extLst>
                <a:ext uri="{FF2B5EF4-FFF2-40B4-BE49-F238E27FC236}">
                  <a16:creationId xmlns:a16="http://schemas.microsoft.com/office/drawing/2014/main" id="{6F25D652-27B3-BC94-C5EE-82F10CF590B7}"/>
                </a:ext>
              </a:extLst>
            </p:cNvPr>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Tasks definition</a:t>
            </a:r>
            <a:endParaRPr dirty="0"/>
          </a:p>
        </p:txBody>
      </p:sp>
      <p:sp>
        <p:nvSpPr>
          <p:cNvPr id="91" name="Google Shape;91;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4" name="Google Shape;117;p17">
            <a:extLst>
              <a:ext uri="{FF2B5EF4-FFF2-40B4-BE49-F238E27FC236}">
                <a16:creationId xmlns:a16="http://schemas.microsoft.com/office/drawing/2014/main" id="{16AF7EB1-D47F-7936-2699-EB7D44536F57}"/>
              </a:ext>
            </a:extLst>
          </p:cNvPr>
          <p:cNvSpPr txBox="1">
            <a:spLocks noGrp="1"/>
          </p:cNvSpPr>
          <p:nvPr>
            <p:ph type="body" idx="1"/>
          </p:nvPr>
        </p:nvSpPr>
        <p:spPr>
          <a:xfrm>
            <a:off x="737850" y="1499980"/>
            <a:ext cx="7091951" cy="3836950"/>
          </a:xfrm>
          <a:prstGeom prst="rect">
            <a:avLst/>
          </a:prstGeom>
        </p:spPr>
        <p:txBody>
          <a:bodyPr spcFirstLastPara="1" wrap="square" lIns="0" tIns="0" rIns="0" bIns="0" anchor="t" anchorCtr="0">
            <a:noAutofit/>
          </a:bodyPr>
          <a:lstStyle/>
          <a:p>
            <a:pPr marL="419100" indent="-342900">
              <a:buSzPts val="2400"/>
            </a:pPr>
            <a:r>
              <a:rPr lang="it-IT" sz="1600" dirty="0" err="1">
                <a:solidFill>
                  <a:schemeClr val="tx1"/>
                </a:solidFill>
              </a:rPr>
              <a:t>Find</a:t>
            </a:r>
            <a:r>
              <a:rPr lang="it-IT" sz="1600" dirty="0">
                <a:solidFill>
                  <a:schemeClr val="tx1"/>
                </a:solidFill>
              </a:rPr>
              <a:t> out </a:t>
            </a:r>
            <a:r>
              <a:rPr lang="it-IT" sz="1600" dirty="0" err="1">
                <a:solidFill>
                  <a:schemeClr val="tx1"/>
                </a:solidFill>
              </a:rPr>
              <a:t>which</a:t>
            </a:r>
            <a:r>
              <a:rPr lang="it-IT" sz="1600" dirty="0">
                <a:solidFill>
                  <a:schemeClr val="tx1"/>
                </a:solidFill>
              </a:rPr>
              <a:t> are the </a:t>
            </a:r>
            <a:r>
              <a:rPr lang="it-IT" sz="1600" dirty="0" err="1">
                <a:solidFill>
                  <a:schemeClr val="tx1"/>
                </a:solidFill>
              </a:rPr>
              <a:t>most</a:t>
            </a:r>
            <a:r>
              <a:rPr lang="it-IT" sz="1600" dirty="0">
                <a:solidFill>
                  <a:schemeClr val="tx1"/>
                </a:solidFill>
              </a:rPr>
              <a:t> </a:t>
            </a:r>
            <a:r>
              <a:rPr lang="it-IT" sz="1600" dirty="0" err="1">
                <a:solidFill>
                  <a:schemeClr val="tx1"/>
                </a:solidFill>
              </a:rPr>
              <a:t>popular</a:t>
            </a:r>
            <a:r>
              <a:rPr lang="it-IT" sz="1600" dirty="0">
                <a:solidFill>
                  <a:schemeClr val="tx1"/>
                </a:solidFill>
              </a:rPr>
              <a:t> </a:t>
            </a:r>
            <a:r>
              <a:rPr lang="it-IT" sz="1600" i="1" dirty="0" err="1">
                <a:solidFill>
                  <a:schemeClr val="tx1"/>
                </a:solidFill>
                <a:latin typeface="Lato Black" panose="020F0502020204030203" pitchFamily="34" charset="0"/>
                <a:ea typeface="Lato Black" panose="020F0502020204030203" pitchFamily="34" charset="0"/>
                <a:cs typeface="Lato Black" panose="020F0502020204030203" pitchFamily="34" charset="0"/>
              </a:rPr>
              <a:t>artists</a:t>
            </a:r>
            <a:r>
              <a:rPr lang="it-IT" sz="1600" dirty="0">
                <a:solidFill>
                  <a:schemeClr val="tx1"/>
                </a:solidFill>
              </a:rPr>
              <a:t>, </a:t>
            </a:r>
            <a:r>
              <a:rPr lang="it-IT" sz="1600" i="1" dirty="0">
                <a:solidFill>
                  <a:schemeClr val="tx1"/>
                </a:solidFill>
                <a:latin typeface="Lato Black" panose="020F0502020204030203" pitchFamily="34" charset="0"/>
                <a:ea typeface="Lato Black" panose="020F0502020204030203" pitchFamily="34" charset="0"/>
                <a:cs typeface="Lato Black" panose="020F0502020204030203" pitchFamily="34" charset="0"/>
              </a:rPr>
              <a:t>songs</a:t>
            </a:r>
            <a:r>
              <a:rPr lang="it-IT" sz="1600" dirty="0">
                <a:solidFill>
                  <a:schemeClr val="tx1"/>
                </a:solidFill>
              </a:rPr>
              <a:t> or </a:t>
            </a:r>
            <a:r>
              <a:rPr lang="it-IT" sz="1600" i="1" dirty="0" err="1">
                <a:solidFill>
                  <a:schemeClr val="tx1"/>
                </a:solidFill>
                <a:latin typeface="Lato Black" panose="020F0502020204030203" pitchFamily="34" charset="0"/>
                <a:ea typeface="Lato Black" panose="020F0502020204030203" pitchFamily="34" charset="0"/>
                <a:cs typeface="Lato Black" panose="020F0502020204030203" pitchFamily="34" charset="0"/>
              </a:rPr>
              <a:t>albums</a:t>
            </a:r>
            <a:endParaRPr lang="it-IT" sz="1600" i="1" dirty="0">
              <a:latin typeface="Lato Black" panose="020F0502020204030203" pitchFamily="34" charset="0"/>
              <a:ea typeface="Lato Black" panose="020F0502020204030203" pitchFamily="34" charset="0"/>
              <a:cs typeface="Lato Black" panose="020F0502020204030203" pitchFamily="34" charset="0"/>
            </a:endParaRPr>
          </a:p>
          <a:p>
            <a:pPr marL="533400" lvl="1" indent="0">
              <a:buSzPts val="2400"/>
              <a:buNone/>
            </a:pPr>
            <a:endParaRPr lang="it-IT" sz="1600" dirty="0"/>
          </a:p>
          <a:p>
            <a:pPr marL="419100" indent="-342900">
              <a:buSzPts val="2400"/>
            </a:pPr>
            <a:r>
              <a:rPr lang="it-IT" sz="1600" dirty="0" err="1"/>
              <a:t>Find</a:t>
            </a:r>
            <a:r>
              <a:rPr lang="it-IT" sz="1600" dirty="0"/>
              <a:t> out songs of </a:t>
            </a:r>
            <a:r>
              <a:rPr lang="it-IT" sz="1600" dirty="0" err="1"/>
              <a:t>which</a:t>
            </a:r>
            <a:r>
              <a:rPr lang="it-IT" sz="1600" dirty="0"/>
              <a:t> </a:t>
            </a:r>
            <a:r>
              <a:rPr lang="it-IT" sz="1600" i="1" dirty="0" err="1">
                <a:latin typeface="Lato Black" panose="020F0502020204030203" pitchFamily="34" charset="0"/>
                <a:ea typeface="Lato Black" panose="020F0502020204030203" pitchFamily="34" charset="0"/>
                <a:cs typeface="Lato Black" panose="020F0502020204030203" pitchFamily="34" charset="0"/>
              </a:rPr>
              <a:t>genre</a:t>
            </a:r>
            <a:r>
              <a:rPr lang="it-IT" sz="1600" dirty="0"/>
              <a:t> are </a:t>
            </a:r>
            <a:r>
              <a:rPr lang="it-IT" sz="1600" dirty="0" err="1"/>
              <a:t>most</a:t>
            </a:r>
            <a:r>
              <a:rPr lang="it-IT" sz="1600" dirty="0"/>
              <a:t> </a:t>
            </a:r>
            <a:r>
              <a:rPr lang="it-IT" sz="1600" dirty="0" err="1"/>
              <a:t>likely</a:t>
            </a:r>
            <a:r>
              <a:rPr lang="it-IT" sz="1600" dirty="0"/>
              <a:t> to </a:t>
            </a:r>
            <a:r>
              <a:rPr lang="it-IT" sz="1600" dirty="0" err="1"/>
              <a:t>reach</a:t>
            </a:r>
            <a:r>
              <a:rPr lang="it-IT" sz="1600" dirty="0"/>
              <a:t> the Billboard Hot 100, </a:t>
            </a:r>
            <a:r>
              <a:rPr lang="it-IT" sz="1600" dirty="0" err="1"/>
              <a:t>based</a:t>
            </a:r>
            <a:r>
              <a:rPr lang="it-IT" sz="1600" dirty="0"/>
              <a:t> on the history</a:t>
            </a:r>
          </a:p>
          <a:p>
            <a:pPr marL="76200" indent="0">
              <a:buSzPts val="2400"/>
              <a:buNone/>
            </a:pPr>
            <a:endParaRPr lang="it-IT" sz="1600" dirty="0"/>
          </a:p>
          <a:p>
            <a:pPr marL="419100" indent="-342900">
              <a:buSzPts val="2400"/>
            </a:pPr>
            <a:r>
              <a:rPr lang="it-IT" sz="1600" dirty="0" err="1"/>
              <a:t>Find</a:t>
            </a:r>
            <a:r>
              <a:rPr lang="it-IT" sz="1600" dirty="0"/>
              <a:t> out </a:t>
            </a:r>
            <a:r>
              <a:rPr lang="it-IT" sz="1600" dirty="0" err="1"/>
              <a:t>if</a:t>
            </a:r>
            <a:r>
              <a:rPr lang="it-IT" sz="1600" dirty="0"/>
              <a:t> </a:t>
            </a:r>
            <a:r>
              <a:rPr lang="it-IT" sz="1600" dirty="0" err="1"/>
              <a:t>there</a:t>
            </a:r>
            <a:r>
              <a:rPr lang="it-IT" sz="1600" dirty="0"/>
              <a:t> are some </a:t>
            </a:r>
            <a:r>
              <a:rPr lang="it-IT" sz="1600" b="1" i="1" dirty="0">
                <a:latin typeface="Lato Black" panose="020F0502020204030203" pitchFamily="34" charset="0"/>
                <a:ea typeface="Lato Black" panose="020F0502020204030203" pitchFamily="34" charset="0"/>
                <a:cs typeface="Lato Black" panose="020F0502020204030203" pitchFamily="34" charset="0"/>
              </a:rPr>
              <a:t>labels</a:t>
            </a:r>
            <a:r>
              <a:rPr lang="it-IT" sz="1600" dirty="0"/>
              <a:t> </a:t>
            </a:r>
            <a:r>
              <a:rPr lang="it-IT" sz="1600" dirty="0" err="1"/>
              <a:t>that</a:t>
            </a:r>
            <a:r>
              <a:rPr lang="it-IT" sz="1600" dirty="0"/>
              <a:t> </a:t>
            </a:r>
            <a:r>
              <a:rPr lang="it-IT" sz="1600" dirty="0" err="1"/>
              <a:t>have</a:t>
            </a:r>
            <a:r>
              <a:rPr lang="it-IT" sz="1600" dirty="0"/>
              <a:t> </a:t>
            </a:r>
            <a:r>
              <a:rPr lang="it-IT" sz="1600" dirty="0" err="1"/>
              <a:t>very</a:t>
            </a:r>
            <a:r>
              <a:rPr lang="it-IT" sz="1600" dirty="0"/>
              <a:t> </a:t>
            </a:r>
            <a:r>
              <a:rPr lang="it-IT" sz="1600" dirty="0" err="1"/>
              <a:t>popular</a:t>
            </a:r>
            <a:r>
              <a:rPr lang="it-IT" sz="1600" dirty="0"/>
              <a:t> </a:t>
            </a:r>
            <a:r>
              <a:rPr lang="it-IT" sz="1600" dirty="0" err="1"/>
              <a:t>artists</a:t>
            </a:r>
            <a:r>
              <a:rPr lang="it-IT" sz="1600" dirty="0"/>
              <a:t> and in turn </a:t>
            </a:r>
            <a:r>
              <a:rPr lang="it-IT" sz="1600" dirty="0" err="1"/>
              <a:t>very</a:t>
            </a:r>
            <a:r>
              <a:rPr lang="it-IT" sz="1600" dirty="0"/>
              <a:t> </a:t>
            </a:r>
            <a:r>
              <a:rPr lang="it-IT" sz="1600" dirty="0" err="1"/>
              <a:t>popular</a:t>
            </a:r>
            <a:r>
              <a:rPr lang="it-IT" sz="1600" dirty="0"/>
              <a:t> songs</a:t>
            </a:r>
          </a:p>
          <a:p>
            <a:pPr marL="76200" indent="0">
              <a:buSzPts val="2400"/>
              <a:buNone/>
            </a:pPr>
            <a:endParaRPr lang="it-IT" sz="1600" dirty="0"/>
          </a:p>
          <a:p>
            <a:pPr marL="419100" indent="-342900">
              <a:buSzPts val="2400"/>
            </a:pPr>
            <a:r>
              <a:rPr lang="it-IT" sz="1600" dirty="0" err="1"/>
              <a:t>Find</a:t>
            </a:r>
            <a:r>
              <a:rPr lang="it-IT" sz="1600" dirty="0"/>
              <a:t> out </a:t>
            </a:r>
            <a:r>
              <a:rPr lang="it-IT" sz="1600" dirty="0" err="1"/>
              <a:t>which</a:t>
            </a:r>
            <a:r>
              <a:rPr lang="it-IT" sz="1600" dirty="0"/>
              <a:t> </a:t>
            </a:r>
            <a:r>
              <a:rPr lang="it-IT" sz="1600" dirty="0" err="1"/>
              <a:t>is</a:t>
            </a:r>
            <a:r>
              <a:rPr lang="it-IT" sz="1600" dirty="0"/>
              <a:t> the </a:t>
            </a:r>
            <a:r>
              <a:rPr lang="it-IT" sz="1600" b="1" i="1" dirty="0" err="1">
                <a:latin typeface="Lato Black" panose="020F0502020204030203" pitchFamily="34" charset="0"/>
                <a:ea typeface="Lato Black" panose="020F0502020204030203" pitchFamily="34" charset="0"/>
                <a:cs typeface="Lato Black" panose="020F0502020204030203" pitchFamily="34" charset="0"/>
              </a:rPr>
              <a:t>influence</a:t>
            </a:r>
            <a:r>
              <a:rPr lang="it-IT" sz="1600" dirty="0"/>
              <a:t> </a:t>
            </a:r>
            <a:r>
              <a:rPr lang="it-IT" sz="1600" dirty="0" err="1"/>
              <a:t>that</a:t>
            </a:r>
            <a:r>
              <a:rPr lang="it-IT" sz="1600" dirty="0"/>
              <a:t> </a:t>
            </a:r>
            <a:r>
              <a:rPr lang="it-IT" sz="1600" dirty="0" err="1"/>
              <a:t>very</a:t>
            </a:r>
            <a:r>
              <a:rPr lang="it-IT" sz="1600" dirty="0"/>
              <a:t> </a:t>
            </a:r>
            <a:r>
              <a:rPr lang="it-IT" sz="1600" dirty="0" err="1"/>
              <a:t>important</a:t>
            </a:r>
            <a:r>
              <a:rPr lang="it-IT" sz="1600" dirty="0"/>
              <a:t> </a:t>
            </a:r>
            <a:r>
              <a:rPr lang="it-IT" sz="1600" dirty="0" err="1"/>
              <a:t>artists</a:t>
            </a:r>
            <a:r>
              <a:rPr lang="it-IT" sz="1600" dirty="0"/>
              <a:t> </a:t>
            </a:r>
            <a:r>
              <a:rPr lang="it-IT" sz="1600" dirty="0" err="1"/>
              <a:t>have</a:t>
            </a:r>
            <a:r>
              <a:rPr lang="it-IT" sz="1600" dirty="0"/>
              <a:t> </a:t>
            </a:r>
            <a:r>
              <a:rPr lang="it-IT" sz="1600" dirty="0" err="1"/>
              <a:t>had</a:t>
            </a:r>
            <a:r>
              <a:rPr lang="it-IT" sz="1600" dirty="0"/>
              <a:t> on </a:t>
            </a:r>
            <a:r>
              <a:rPr lang="it-IT" sz="1600" dirty="0" err="1"/>
              <a:t>other</a:t>
            </a:r>
            <a:r>
              <a:rPr lang="it-IT" sz="1600" dirty="0"/>
              <a:t> </a:t>
            </a:r>
            <a:r>
              <a:rPr lang="it-IT" sz="1600" dirty="0" err="1"/>
              <a:t>artists</a:t>
            </a:r>
            <a:endParaRPr lang="it-IT" sz="1600" dirty="0"/>
          </a:p>
          <a:p>
            <a:pPr marL="76200" indent="0">
              <a:buSzPts val="2400"/>
              <a:buNone/>
            </a:pPr>
            <a:endParaRPr lang="it-IT" dirty="0"/>
          </a:p>
          <a:p>
            <a:pPr marL="533400" lvl="1" indent="0">
              <a:buSzPts val="2400"/>
              <a:buNone/>
            </a:pPr>
            <a:endParaRPr lang="it-IT" dirty="0"/>
          </a:p>
        </p:txBody>
      </p:sp>
    </p:spTree>
    <p:extLst>
      <p:ext uri="{BB962C8B-B14F-4D97-AF65-F5344CB8AC3E}">
        <p14:creationId xmlns:p14="http://schemas.microsoft.com/office/powerpoint/2010/main" val="256697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Problems of the Data</a:t>
            </a:r>
            <a:endParaRPr dirty="0"/>
          </a:p>
        </p:txBody>
      </p:sp>
      <p:sp>
        <p:nvSpPr>
          <p:cNvPr id="91" name="Google Shape;91;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4" name="Google Shape;117;p17">
            <a:extLst>
              <a:ext uri="{FF2B5EF4-FFF2-40B4-BE49-F238E27FC236}">
                <a16:creationId xmlns:a16="http://schemas.microsoft.com/office/drawing/2014/main" id="{16AF7EB1-D47F-7936-2699-EB7D44536F57}"/>
              </a:ext>
            </a:extLst>
          </p:cNvPr>
          <p:cNvSpPr txBox="1">
            <a:spLocks noGrp="1"/>
          </p:cNvSpPr>
          <p:nvPr>
            <p:ph type="body" idx="1"/>
          </p:nvPr>
        </p:nvSpPr>
        <p:spPr>
          <a:xfrm>
            <a:off x="737850" y="1499980"/>
            <a:ext cx="7091951" cy="3836950"/>
          </a:xfrm>
          <a:prstGeom prst="rect">
            <a:avLst/>
          </a:prstGeom>
        </p:spPr>
        <p:txBody>
          <a:bodyPr spcFirstLastPara="1" wrap="square" lIns="0" tIns="0" rIns="0" bIns="0" anchor="t" anchorCtr="0">
            <a:noAutofit/>
          </a:bodyPr>
          <a:lstStyle/>
          <a:p>
            <a:pPr marL="419100" indent="-342900">
              <a:buSzPts val="2400"/>
            </a:pPr>
            <a:r>
              <a:rPr lang="it-IT"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Conceptual</a:t>
            </a:r>
            <a:r>
              <a:rPr lang="it-IT"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it-IT"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heterogenity</a:t>
            </a:r>
            <a:endParaRPr lang="it-IT"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876300" lvl="1" indent="-342900">
              <a:buSzPts val="2400"/>
            </a:pPr>
            <a:r>
              <a:rPr lang="it-IT" sz="1400" dirty="0"/>
              <a:t>Concept of «id» </a:t>
            </a:r>
            <a:r>
              <a:rPr lang="it-IT" sz="1400" dirty="0" err="1"/>
              <a:t>may</a:t>
            </a:r>
            <a:r>
              <a:rPr lang="it-IT" sz="1400" dirty="0"/>
              <a:t> </a:t>
            </a:r>
            <a:r>
              <a:rPr lang="it-IT" sz="1400" dirty="0" err="1"/>
              <a:t>refer</a:t>
            </a:r>
            <a:r>
              <a:rPr lang="it-IT" sz="1400" dirty="0"/>
              <a:t> to Spotify ID, Billboard ID or custom ID </a:t>
            </a:r>
            <a:r>
              <a:rPr lang="it-IT" sz="1400" dirty="0" err="1"/>
              <a:t>internally</a:t>
            </a:r>
            <a:r>
              <a:rPr lang="it-IT" sz="1400" dirty="0"/>
              <a:t> </a:t>
            </a:r>
            <a:r>
              <a:rPr lang="it-IT" sz="1400" dirty="0" err="1"/>
              <a:t>defined</a:t>
            </a:r>
            <a:endParaRPr lang="it-IT" sz="1400" dirty="0"/>
          </a:p>
          <a:p>
            <a:pPr marL="533400" lvl="1" indent="0">
              <a:buSzPts val="2400"/>
              <a:buNone/>
            </a:pPr>
            <a:endParaRPr lang="it-IT" dirty="0"/>
          </a:p>
          <a:p>
            <a:pPr marL="419100" indent="-342900">
              <a:buSzPts val="2400"/>
            </a:pPr>
            <a:r>
              <a:rPr lang="it-IT" b="1" i="1" dirty="0" err="1"/>
              <a:t>track_id</a:t>
            </a:r>
            <a:r>
              <a:rPr lang="it-IT" b="1" i="1" dirty="0"/>
              <a:t> </a:t>
            </a:r>
            <a:r>
              <a:rPr lang="it-IT" dirty="0"/>
              <a:t>and </a:t>
            </a:r>
            <a:r>
              <a:rPr lang="it-IT" b="1" i="1" dirty="0" err="1"/>
              <a:t>audio_feature_id</a:t>
            </a:r>
            <a:r>
              <a:rPr lang="it-IT" b="1" i="1" dirty="0"/>
              <a:t> </a:t>
            </a:r>
            <a:r>
              <a:rPr lang="it-IT" dirty="0"/>
              <a:t>are the </a:t>
            </a:r>
            <a:r>
              <a:rPr lang="it-IT" dirty="0" err="1"/>
              <a:t>same</a:t>
            </a:r>
            <a:r>
              <a:rPr lang="it-IT" dirty="0"/>
              <a:t> in </a:t>
            </a:r>
            <a:r>
              <a:rPr lang="it-IT" i="1" dirty="0"/>
              <a:t>tracks.csv</a:t>
            </a:r>
          </a:p>
          <a:p>
            <a:pPr marL="76200" indent="0">
              <a:buSzPts val="2400"/>
              <a:buNone/>
            </a:pPr>
            <a:endParaRPr lang="it-IT" dirty="0"/>
          </a:p>
          <a:p>
            <a:pPr marL="419100" indent="-342900">
              <a:buSzPts val="2400"/>
            </a:pPr>
            <a:r>
              <a:rPr lang="it-IT" dirty="0"/>
              <a:t>Songs’ </a:t>
            </a:r>
            <a:r>
              <a:rPr lang="it-IT" b="1" i="1" dirty="0"/>
              <a:t>duration</a:t>
            </a:r>
            <a:r>
              <a:rPr lang="it-IT" dirty="0"/>
              <a:t> </a:t>
            </a:r>
            <a:r>
              <a:rPr lang="it-IT" dirty="0" err="1"/>
              <a:t>stored</a:t>
            </a:r>
            <a:r>
              <a:rPr lang="it-IT" dirty="0"/>
              <a:t> in </a:t>
            </a:r>
            <a:r>
              <a:rPr lang="it-IT" dirty="0" err="1"/>
              <a:t>milliseconds</a:t>
            </a:r>
            <a:endParaRPr lang="it-IT" dirty="0"/>
          </a:p>
          <a:p>
            <a:pPr marL="76200" indent="0">
              <a:buSzPts val="2400"/>
              <a:buNone/>
            </a:pPr>
            <a:endParaRPr lang="it-IT" dirty="0"/>
          </a:p>
          <a:p>
            <a:pPr marL="419100" indent="-342900">
              <a:buSzPts val="2400"/>
            </a:pPr>
            <a:r>
              <a:rPr lang="it-IT" dirty="0" err="1"/>
              <a:t>Albums</a:t>
            </a:r>
            <a:r>
              <a:rPr lang="it-IT" dirty="0"/>
              <a:t>’ </a:t>
            </a:r>
            <a:r>
              <a:rPr lang="it-IT" b="1" i="1" dirty="0" err="1"/>
              <a:t>release_date</a:t>
            </a:r>
            <a:r>
              <a:rPr lang="it-IT" b="1" dirty="0"/>
              <a:t> </a:t>
            </a:r>
            <a:r>
              <a:rPr lang="it-IT" dirty="0" err="1"/>
              <a:t>stored</a:t>
            </a:r>
            <a:r>
              <a:rPr lang="it-IT" dirty="0"/>
              <a:t> in </a:t>
            </a:r>
            <a:r>
              <a:rPr lang="it-IT" dirty="0" err="1"/>
              <a:t>epoch</a:t>
            </a:r>
            <a:r>
              <a:rPr lang="it-IT" dirty="0"/>
              <a:t> format</a:t>
            </a:r>
          </a:p>
          <a:p>
            <a:pPr marL="76200" indent="0">
              <a:buSzPts val="2400"/>
              <a:buNone/>
            </a:pPr>
            <a:endParaRPr lang="it-IT" dirty="0"/>
          </a:p>
          <a:p>
            <a:pPr marL="533400" lvl="1" indent="0">
              <a:buSzPts val="2400"/>
              <a:buNone/>
            </a:pPr>
            <a:endParaRPr lang="it-IT" dirty="0"/>
          </a:p>
        </p:txBody>
      </p:sp>
    </p:spTree>
    <p:extLst>
      <p:ext uri="{BB962C8B-B14F-4D97-AF65-F5344CB8AC3E}">
        <p14:creationId xmlns:p14="http://schemas.microsoft.com/office/powerpoint/2010/main" val="3087991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Problems of the Data (2)</a:t>
            </a:r>
            <a:endParaRPr dirty="0"/>
          </a:p>
        </p:txBody>
      </p:sp>
      <p:sp>
        <p:nvSpPr>
          <p:cNvPr id="91" name="Google Shape;91;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4" name="Google Shape;117;p17">
            <a:extLst>
              <a:ext uri="{FF2B5EF4-FFF2-40B4-BE49-F238E27FC236}">
                <a16:creationId xmlns:a16="http://schemas.microsoft.com/office/drawing/2014/main" id="{16AF7EB1-D47F-7936-2699-EB7D44536F57}"/>
              </a:ext>
            </a:extLst>
          </p:cNvPr>
          <p:cNvSpPr txBox="1">
            <a:spLocks noGrp="1"/>
          </p:cNvSpPr>
          <p:nvPr>
            <p:ph type="body" idx="1"/>
          </p:nvPr>
        </p:nvSpPr>
        <p:spPr>
          <a:xfrm>
            <a:off x="737850" y="1627226"/>
            <a:ext cx="6260827" cy="3319425"/>
          </a:xfrm>
          <a:prstGeom prst="rect">
            <a:avLst/>
          </a:prstGeom>
        </p:spPr>
        <p:txBody>
          <a:bodyPr spcFirstLastPara="1" wrap="square" lIns="0" tIns="0" rIns="0" bIns="0" anchor="t" anchorCtr="0">
            <a:noAutofit/>
          </a:bodyPr>
          <a:lstStyle/>
          <a:p>
            <a:pPr marL="419100" indent="-342900">
              <a:buSzPts val="2400"/>
            </a:pPr>
            <a:r>
              <a:rPr lang="it-IT" dirty="0"/>
              <a:t>Some data sources </a:t>
            </a:r>
            <a:r>
              <a:rPr lang="it-IT" dirty="0" err="1"/>
              <a:t>contain</a:t>
            </a:r>
            <a:r>
              <a:rPr lang="it-IT" dirty="0"/>
              <a:t> a </a:t>
            </a:r>
            <a:r>
              <a:rPr lang="it-IT" b="1" i="1" dirty="0" err="1">
                <a:solidFill>
                  <a:schemeClr val="tx1"/>
                </a:solidFill>
              </a:rPr>
              <a:t>huge</a:t>
            </a:r>
            <a:r>
              <a:rPr lang="it-IT" b="1" i="1" dirty="0">
                <a:solidFill>
                  <a:schemeClr val="tx1"/>
                </a:solidFill>
              </a:rPr>
              <a:t> volume</a:t>
            </a:r>
            <a:r>
              <a:rPr lang="it-IT" b="1" dirty="0">
                <a:solidFill>
                  <a:schemeClr val="tx1"/>
                </a:solidFill>
              </a:rPr>
              <a:t> </a:t>
            </a:r>
            <a:r>
              <a:rPr lang="it-IT" dirty="0"/>
              <a:t>of data</a:t>
            </a:r>
          </a:p>
          <a:p>
            <a:pPr marL="76200" indent="0">
              <a:buSzPts val="2400"/>
              <a:buNone/>
            </a:pPr>
            <a:endParaRPr lang="it-IT" dirty="0"/>
          </a:p>
          <a:p>
            <a:pPr marL="419100" indent="-342900">
              <a:buSzPts val="2400"/>
            </a:pPr>
            <a:r>
              <a:rPr lang="it-IT" dirty="0"/>
              <a:t>A </a:t>
            </a:r>
            <a:r>
              <a:rPr lang="it-IT" dirty="0" err="1"/>
              <a:t>great</a:t>
            </a:r>
            <a:r>
              <a:rPr lang="it-IT" dirty="0"/>
              <a:t> part of </a:t>
            </a:r>
            <a:r>
              <a:rPr lang="it-IT" dirty="0" err="1"/>
              <a:t>it</a:t>
            </a:r>
            <a:r>
              <a:rPr lang="it-IT" dirty="0"/>
              <a:t> </a:t>
            </a:r>
            <a:r>
              <a:rPr lang="it-IT" dirty="0" err="1"/>
              <a:t>refers</a:t>
            </a:r>
            <a:r>
              <a:rPr lang="it-IT" dirty="0"/>
              <a:t> to </a:t>
            </a:r>
            <a:r>
              <a:rPr lang="it-IT" dirty="0" err="1"/>
              <a:t>quite</a:t>
            </a:r>
            <a:r>
              <a:rPr lang="it-IT" dirty="0"/>
              <a:t> </a:t>
            </a:r>
            <a:r>
              <a:rPr lang="it-IT" b="1" i="1" dirty="0" err="1">
                <a:solidFill>
                  <a:schemeClr val="tx1"/>
                </a:solidFill>
              </a:rPr>
              <a:t>unknown</a:t>
            </a:r>
            <a:r>
              <a:rPr lang="it-IT" b="1" i="1" dirty="0">
                <a:solidFill>
                  <a:schemeClr val="tx1"/>
                </a:solidFill>
              </a:rPr>
              <a:t> </a:t>
            </a:r>
            <a:r>
              <a:rPr lang="it-IT" b="1" i="1" dirty="0" err="1">
                <a:solidFill>
                  <a:schemeClr val="tx1"/>
                </a:solidFill>
              </a:rPr>
              <a:t>artists</a:t>
            </a:r>
            <a:r>
              <a:rPr lang="it-IT" b="1" i="1" dirty="0">
                <a:solidFill>
                  <a:schemeClr val="tx1"/>
                </a:solidFill>
              </a:rPr>
              <a:t> </a:t>
            </a:r>
            <a:r>
              <a:rPr lang="it-IT" dirty="0"/>
              <a:t>and songs</a:t>
            </a:r>
          </a:p>
          <a:p>
            <a:pPr marL="76200" indent="0">
              <a:buSzPts val="2400"/>
              <a:buNone/>
            </a:pPr>
            <a:endParaRPr lang="it-IT" dirty="0"/>
          </a:p>
          <a:p>
            <a:pPr marL="419100" indent="-342900">
              <a:buSzPts val="2400"/>
            </a:pPr>
            <a:r>
              <a:rPr lang="it-IT" dirty="0"/>
              <a:t>In </a:t>
            </a:r>
            <a:r>
              <a:rPr lang="it-IT" dirty="0" err="1"/>
              <a:t>order</a:t>
            </a:r>
            <a:r>
              <a:rPr lang="it-IT" dirty="0"/>
              <a:t> to gain </a:t>
            </a:r>
            <a:r>
              <a:rPr lang="it-IT" dirty="0" err="1"/>
              <a:t>interesting</a:t>
            </a:r>
            <a:r>
              <a:rPr lang="it-IT" dirty="0"/>
              <a:t> insights, </a:t>
            </a:r>
            <a:r>
              <a:rPr lang="it-IT" dirty="0" err="1"/>
              <a:t>we</a:t>
            </a:r>
            <a:r>
              <a:rPr lang="it-IT" dirty="0"/>
              <a:t> </a:t>
            </a:r>
            <a:r>
              <a:rPr lang="it-IT" dirty="0" err="1"/>
              <a:t>want</a:t>
            </a:r>
            <a:r>
              <a:rPr lang="it-IT" dirty="0"/>
              <a:t> to </a:t>
            </a:r>
            <a:r>
              <a:rPr lang="it-IT" dirty="0" err="1"/>
              <a:t>restrict</a:t>
            </a:r>
            <a:r>
              <a:rPr lang="it-IT" dirty="0"/>
              <a:t> </a:t>
            </a:r>
            <a:r>
              <a:rPr lang="it-IT" dirty="0" err="1"/>
              <a:t>our</a:t>
            </a:r>
            <a:r>
              <a:rPr lang="it-IT" dirty="0"/>
              <a:t> </a:t>
            </a:r>
            <a:r>
              <a:rPr lang="it-IT" dirty="0" err="1"/>
              <a:t>discussion</a:t>
            </a:r>
            <a:r>
              <a:rPr lang="it-IT" dirty="0"/>
              <a:t> to just </a:t>
            </a:r>
            <a:r>
              <a:rPr lang="it-IT" b="1" i="1" dirty="0" err="1">
                <a:solidFill>
                  <a:schemeClr val="tx1"/>
                </a:solidFill>
              </a:rPr>
              <a:t>most</a:t>
            </a:r>
            <a:r>
              <a:rPr lang="it-IT" b="1" i="1" dirty="0">
                <a:solidFill>
                  <a:schemeClr val="tx1"/>
                </a:solidFill>
              </a:rPr>
              <a:t> </a:t>
            </a:r>
            <a:r>
              <a:rPr lang="it-IT" b="1" i="1" dirty="0" err="1">
                <a:solidFill>
                  <a:schemeClr val="tx1"/>
                </a:solidFill>
              </a:rPr>
              <a:t>relevant</a:t>
            </a:r>
            <a:r>
              <a:rPr lang="it-IT" b="1" dirty="0">
                <a:solidFill>
                  <a:schemeClr val="tx1"/>
                </a:solidFill>
              </a:rPr>
              <a:t> </a:t>
            </a:r>
            <a:r>
              <a:rPr lang="it-IT" dirty="0" err="1"/>
              <a:t>artists</a:t>
            </a:r>
            <a:r>
              <a:rPr lang="it-IT" dirty="0"/>
              <a:t> and songs</a:t>
            </a:r>
          </a:p>
          <a:p>
            <a:pPr marL="533400" lvl="1" indent="0">
              <a:buSzPts val="2400"/>
              <a:buNone/>
            </a:pPr>
            <a:endParaRPr lang="it-IT" dirty="0"/>
          </a:p>
        </p:txBody>
      </p:sp>
    </p:spTree>
    <p:extLst>
      <p:ext uri="{BB962C8B-B14F-4D97-AF65-F5344CB8AC3E}">
        <p14:creationId xmlns:p14="http://schemas.microsoft.com/office/powerpoint/2010/main" val="3284661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solidFill>
              </a:rPr>
              <a:t>Phase 2.</a:t>
            </a:r>
            <a:endParaRPr dirty="0">
              <a:solidFill>
                <a:schemeClr val="accent1"/>
              </a:solidFill>
            </a:endParaRPr>
          </a:p>
          <a:p>
            <a:pPr marL="0" lvl="0" indent="0" algn="l" rtl="0">
              <a:spcBef>
                <a:spcPts val="0"/>
              </a:spcBef>
              <a:spcAft>
                <a:spcPts val="0"/>
              </a:spcAft>
              <a:buNone/>
            </a:pPr>
            <a:r>
              <a:rPr lang="en" dirty="0"/>
              <a:t>Modeling</a:t>
            </a:r>
            <a:endParaRPr dirty="0"/>
          </a:p>
        </p:txBody>
      </p:sp>
    </p:spTree>
    <p:extLst>
      <p:ext uri="{BB962C8B-B14F-4D97-AF65-F5344CB8AC3E}">
        <p14:creationId xmlns:p14="http://schemas.microsoft.com/office/powerpoint/2010/main" val="3888760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Information Integration System</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 name="Rectangle: Rounded Corners 1">
            <a:extLst>
              <a:ext uri="{FF2B5EF4-FFF2-40B4-BE49-F238E27FC236}">
                <a16:creationId xmlns:a16="http://schemas.microsoft.com/office/drawing/2014/main" id="{BCF74AB7-AA73-4716-5C7E-22B90D09F2A0}"/>
              </a:ext>
            </a:extLst>
          </p:cNvPr>
          <p:cNvSpPr/>
          <p:nvPr/>
        </p:nvSpPr>
        <p:spPr>
          <a:xfrm>
            <a:off x="1675219" y="3370132"/>
            <a:ext cx="4462203" cy="529742"/>
          </a:xfrm>
          <a:prstGeom prst="roundRect">
            <a:avLst/>
          </a:prstGeom>
          <a:solidFill>
            <a:srgbClr val="00B0F0"/>
          </a:solidFill>
          <a:ln w="2222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sz="1600" b="1" dirty="0">
                <a:solidFill>
                  <a:schemeClr val="bg1"/>
                </a:solidFill>
                <a:latin typeface="Lato Light"/>
                <a:cs typeface="Lato Light"/>
              </a:rPr>
              <a:t>Source Schema</a:t>
            </a:r>
            <a:endParaRPr lang="en-US" sz="1600" b="1" dirty="0">
              <a:solidFill>
                <a:schemeClr val="bg1"/>
              </a:solidFill>
              <a:latin typeface="Lato Light"/>
              <a:cs typeface="Lato Light"/>
            </a:endParaRPr>
          </a:p>
        </p:txBody>
      </p:sp>
      <p:sp>
        <p:nvSpPr>
          <p:cNvPr id="3" name="Rectangle: Rounded Corners 2">
            <a:extLst>
              <a:ext uri="{FF2B5EF4-FFF2-40B4-BE49-F238E27FC236}">
                <a16:creationId xmlns:a16="http://schemas.microsoft.com/office/drawing/2014/main" id="{9AE9682F-C0F3-92A3-5091-57DDF2C4DE92}"/>
              </a:ext>
            </a:extLst>
          </p:cNvPr>
          <p:cNvSpPr/>
          <p:nvPr/>
        </p:nvSpPr>
        <p:spPr>
          <a:xfrm>
            <a:off x="1675220" y="2424841"/>
            <a:ext cx="4462203" cy="529742"/>
          </a:xfrm>
          <a:prstGeom prst="round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a:solidFill>
                  <a:schemeClr val="bg1"/>
                </a:solidFill>
                <a:latin typeface="Lato Light"/>
                <a:cs typeface="Lato Light"/>
              </a:rPr>
              <a:t>Mapping</a:t>
            </a:r>
            <a:endParaRPr lang="en-US" sz="1600" b="1" dirty="0">
              <a:solidFill>
                <a:schemeClr val="bg1"/>
              </a:solidFill>
              <a:latin typeface="Lato Light"/>
              <a:cs typeface="Lato Light"/>
            </a:endParaRPr>
          </a:p>
        </p:txBody>
      </p:sp>
      <p:sp>
        <p:nvSpPr>
          <p:cNvPr id="11" name="Rectangle: Rounded Corners 10">
            <a:extLst>
              <a:ext uri="{FF2B5EF4-FFF2-40B4-BE49-F238E27FC236}">
                <a16:creationId xmlns:a16="http://schemas.microsoft.com/office/drawing/2014/main" id="{46B5F6B5-48F5-AB22-5893-9506BDB389C7}"/>
              </a:ext>
            </a:extLst>
          </p:cNvPr>
          <p:cNvSpPr/>
          <p:nvPr/>
        </p:nvSpPr>
        <p:spPr>
          <a:xfrm>
            <a:off x="1675221" y="1479550"/>
            <a:ext cx="4462203" cy="529742"/>
          </a:xfrm>
          <a:prstGeom prst="roundRect">
            <a:avLst/>
          </a:prstGeom>
          <a:solidFill>
            <a:srgbClr val="FF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4"/>
              </a:buClr>
              <a:buSzPts val="2400"/>
            </a:pPr>
            <a:r>
              <a:rPr lang="it-IT" sz="1600" b="1" dirty="0">
                <a:solidFill>
                  <a:schemeClr val="bg1"/>
                </a:solidFill>
                <a:latin typeface="Lato Light"/>
                <a:cs typeface="Lato Light"/>
                <a:sym typeface="Lato Light"/>
              </a:rPr>
              <a:t>Global Schema</a:t>
            </a:r>
            <a:endParaRPr lang="en-US" sz="1600" b="1" dirty="0">
              <a:solidFill>
                <a:schemeClr val="bg1"/>
              </a:solidFill>
              <a:latin typeface="Lato Light"/>
              <a:cs typeface="Lato Light"/>
              <a:sym typeface="Lato Light"/>
            </a:endParaRPr>
          </a:p>
        </p:txBody>
      </p:sp>
      <p:cxnSp>
        <p:nvCxnSpPr>
          <p:cNvPr id="12" name="Straight Arrow Connector 11">
            <a:extLst>
              <a:ext uri="{FF2B5EF4-FFF2-40B4-BE49-F238E27FC236}">
                <a16:creationId xmlns:a16="http://schemas.microsoft.com/office/drawing/2014/main" id="{B5A6C95D-4AEB-94D0-1FBA-2428964B7204}"/>
              </a:ext>
            </a:extLst>
          </p:cNvPr>
          <p:cNvCxnSpPr>
            <a:stCxn id="11" idx="2"/>
            <a:endCxn id="3" idx="0"/>
          </p:cNvCxnSpPr>
          <p:nvPr/>
        </p:nvCxnSpPr>
        <p:spPr>
          <a:xfrm flipH="1">
            <a:off x="3906322" y="2009292"/>
            <a:ext cx="1" cy="415549"/>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564167F-33DE-527D-4769-B42AFCDE66FF}"/>
              </a:ext>
            </a:extLst>
          </p:cNvPr>
          <p:cNvCxnSpPr>
            <a:stCxn id="3" idx="2"/>
            <a:endCxn id="2" idx="0"/>
          </p:cNvCxnSpPr>
          <p:nvPr/>
        </p:nvCxnSpPr>
        <p:spPr>
          <a:xfrm flipH="1">
            <a:off x="3906321" y="2954583"/>
            <a:ext cx="1" cy="415549"/>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Shape&#10;&#10;Description automatically generated">
            <a:extLst>
              <a:ext uri="{FF2B5EF4-FFF2-40B4-BE49-F238E27FC236}">
                <a16:creationId xmlns:a16="http://schemas.microsoft.com/office/drawing/2014/main" id="{B28F1282-2D7A-3924-1672-EFB6024A78B7}"/>
              </a:ext>
            </a:extLst>
          </p:cNvPr>
          <p:cNvPicPr>
            <a:picLocks noChangeAspect="1"/>
          </p:cNvPicPr>
          <p:nvPr/>
        </p:nvPicPr>
        <p:blipFill>
          <a:blip r:embed="rId3"/>
          <a:stretch>
            <a:fillRect/>
          </a:stretch>
        </p:blipFill>
        <p:spPr>
          <a:xfrm>
            <a:off x="737850" y="4263827"/>
            <a:ext cx="538643" cy="538643"/>
          </a:xfrm>
          <a:prstGeom prst="rect">
            <a:avLst/>
          </a:prstGeom>
        </p:spPr>
      </p:pic>
      <p:pic>
        <p:nvPicPr>
          <p:cNvPr id="28" name="Picture 27" descr="Shape&#10;&#10;Description automatically generated">
            <a:extLst>
              <a:ext uri="{FF2B5EF4-FFF2-40B4-BE49-F238E27FC236}">
                <a16:creationId xmlns:a16="http://schemas.microsoft.com/office/drawing/2014/main" id="{B58F4CBE-7ED2-E5BE-AA8F-7595E0EE2183}"/>
              </a:ext>
            </a:extLst>
          </p:cNvPr>
          <p:cNvPicPr>
            <a:picLocks noChangeAspect="1"/>
          </p:cNvPicPr>
          <p:nvPr/>
        </p:nvPicPr>
        <p:blipFill>
          <a:blip r:embed="rId3"/>
          <a:stretch>
            <a:fillRect/>
          </a:stretch>
        </p:blipFill>
        <p:spPr>
          <a:xfrm>
            <a:off x="5598781" y="4263826"/>
            <a:ext cx="538643" cy="538643"/>
          </a:xfrm>
          <a:prstGeom prst="rect">
            <a:avLst/>
          </a:prstGeom>
        </p:spPr>
      </p:pic>
      <p:pic>
        <p:nvPicPr>
          <p:cNvPr id="29" name="Picture 28" descr="Shape&#10;&#10;Description automatically generated">
            <a:extLst>
              <a:ext uri="{FF2B5EF4-FFF2-40B4-BE49-F238E27FC236}">
                <a16:creationId xmlns:a16="http://schemas.microsoft.com/office/drawing/2014/main" id="{57BBCE73-F9F7-D8DF-08A7-ACD12C5F76E0}"/>
              </a:ext>
            </a:extLst>
          </p:cNvPr>
          <p:cNvPicPr>
            <a:picLocks noChangeAspect="1"/>
          </p:cNvPicPr>
          <p:nvPr/>
        </p:nvPicPr>
        <p:blipFill>
          <a:blip r:embed="rId3"/>
          <a:stretch>
            <a:fillRect/>
          </a:stretch>
        </p:blipFill>
        <p:spPr>
          <a:xfrm>
            <a:off x="4627540" y="4263826"/>
            <a:ext cx="538643" cy="538643"/>
          </a:xfrm>
          <a:prstGeom prst="rect">
            <a:avLst/>
          </a:prstGeom>
        </p:spPr>
      </p:pic>
      <p:pic>
        <p:nvPicPr>
          <p:cNvPr id="30" name="Picture 29" descr="Shape&#10;&#10;Description automatically generated">
            <a:extLst>
              <a:ext uri="{FF2B5EF4-FFF2-40B4-BE49-F238E27FC236}">
                <a16:creationId xmlns:a16="http://schemas.microsoft.com/office/drawing/2014/main" id="{8838D672-5899-BE71-634E-19767AF99F0F}"/>
              </a:ext>
            </a:extLst>
          </p:cNvPr>
          <p:cNvPicPr>
            <a:picLocks noChangeAspect="1"/>
          </p:cNvPicPr>
          <p:nvPr/>
        </p:nvPicPr>
        <p:blipFill>
          <a:blip r:embed="rId3"/>
          <a:stretch>
            <a:fillRect/>
          </a:stretch>
        </p:blipFill>
        <p:spPr>
          <a:xfrm>
            <a:off x="3655541" y="4273351"/>
            <a:ext cx="538643" cy="538643"/>
          </a:xfrm>
          <a:prstGeom prst="rect">
            <a:avLst/>
          </a:prstGeom>
        </p:spPr>
      </p:pic>
      <p:pic>
        <p:nvPicPr>
          <p:cNvPr id="31" name="Picture 30" descr="Shape&#10;&#10;Description automatically generated">
            <a:extLst>
              <a:ext uri="{FF2B5EF4-FFF2-40B4-BE49-F238E27FC236}">
                <a16:creationId xmlns:a16="http://schemas.microsoft.com/office/drawing/2014/main" id="{0984051B-5B61-CA9B-DBA3-90558FECC44D}"/>
              </a:ext>
            </a:extLst>
          </p:cNvPr>
          <p:cNvPicPr>
            <a:picLocks noChangeAspect="1"/>
          </p:cNvPicPr>
          <p:nvPr/>
        </p:nvPicPr>
        <p:blipFill>
          <a:blip r:embed="rId3"/>
          <a:stretch>
            <a:fillRect/>
          </a:stretch>
        </p:blipFill>
        <p:spPr>
          <a:xfrm>
            <a:off x="2681090" y="4263826"/>
            <a:ext cx="538643" cy="538643"/>
          </a:xfrm>
          <a:prstGeom prst="rect">
            <a:avLst/>
          </a:prstGeom>
        </p:spPr>
      </p:pic>
      <p:pic>
        <p:nvPicPr>
          <p:cNvPr id="32" name="Picture 31" descr="Shape&#10;&#10;Description automatically generated">
            <a:extLst>
              <a:ext uri="{FF2B5EF4-FFF2-40B4-BE49-F238E27FC236}">
                <a16:creationId xmlns:a16="http://schemas.microsoft.com/office/drawing/2014/main" id="{246D8584-1A41-4844-A506-9735A49B31C9}"/>
              </a:ext>
            </a:extLst>
          </p:cNvPr>
          <p:cNvPicPr>
            <a:picLocks noChangeAspect="1"/>
          </p:cNvPicPr>
          <p:nvPr/>
        </p:nvPicPr>
        <p:blipFill>
          <a:blip r:embed="rId3"/>
          <a:stretch>
            <a:fillRect/>
          </a:stretch>
        </p:blipFill>
        <p:spPr>
          <a:xfrm>
            <a:off x="1709470" y="4263827"/>
            <a:ext cx="538643" cy="538643"/>
          </a:xfrm>
          <a:prstGeom prst="rect">
            <a:avLst/>
          </a:prstGeom>
        </p:spPr>
      </p:pic>
      <p:pic>
        <p:nvPicPr>
          <p:cNvPr id="33" name="Picture 32" descr="Shape&#10;&#10;Description automatically generated">
            <a:extLst>
              <a:ext uri="{FF2B5EF4-FFF2-40B4-BE49-F238E27FC236}">
                <a16:creationId xmlns:a16="http://schemas.microsoft.com/office/drawing/2014/main" id="{9C39355E-11FD-FA4C-CA38-8D0F5FC1ED34}"/>
              </a:ext>
            </a:extLst>
          </p:cNvPr>
          <p:cNvPicPr>
            <a:picLocks noChangeAspect="1"/>
          </p:cNvPicPr>
          <p:nvPr/>
        </p:nvPicPr>
        <p:blipFill>
          <a:blip r:embed="rId3"/>
          <a:stretch>
            <a:fillRect/>
          </a:stretch>
        </p:blipFill>
        <p:spPr>
          <a:xfrm>
            <a:off x="6570022" y="4273351"/>
            <a:ext cx="538643" cy="538643"/>
          </a:xfrm>
          <a:prstGeom prst="rect">
            <a:avLst/>
          </a:prstGeom>
        </p:spPr>
      </p:pic>
    </p:spTree>
    <p:extLst>
      <p:ext uri="{BB962C8B-B14F-4D97-AF65-F5344CB8AC3E}">
        <p14:creationId xmlns:p14="http://schemas.microsoft.com/office/powerpoint/2010/main" val="353790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Source Schema</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06A988-649B-234A-DB58-D7D7D29FEFED}"/>
                  </a:ext>
                </a:extLst>
              </p:cNvPr>
              <p:cNvSpPr txBox="1"/>
              <p:nvPr/>
            </p:nvSpPr>
            <p:spPr>
              <a:xfrm>
                <a:off x="838199" y="1533656"/>
                <a:ext cx="4000775"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00B0F0"/>
                          </a:solidFill>
                          <a:latin typeface="Cambria Math" panose="02040503050406030204" pitchFamily="18" charset="0"/>
                        </a:rPr>
                        <m:t>𝐴𝑟𝑡𝑖𝑠𝑡𝑠</m:t>
                      </m:r>
                      <m:r>
                        <a:rPr lang="it-IT" sz="1600" b="0" i="1" smtClean="0">
                          <a:solidFill>
                            <a:srgbClr val="00B0F0"/>
                          </a:solidFill>
                          <a:latin typeface="Cambria Math" panose="02040503050406030204" pitchFamily="18" charset="0"/>
                        </a:rPr>
                        <m:t>8</m:t>
                      </m:r>
                      <m:r>
                        <a:rPr lang="it-IT" sz="1600" b="0" i="1" smtClean="0">
                          <a:solidFill>
                            <a:srgbClr val="00B0F0"/>
                          </a:solidFill>
                          <a:latin typeface="Cambria Math" panose="02040503050406030204" pitchFamily="18" charset="0"/>
                        </a:rPr>
                        <m:t>𝑀</m:t>
                      </m:r>
                      <m:r>
                        <a:rPr lang="it-IT" sz="1600" b="0" i="1" smtClean="0">
                          <a:solidFill>
                            <a:schemeClr val="tx1"/>
                          </a:solidFill>
                          <a:latin typeface="Cambria Math" panose="02040503050406030204" pitchFamily="18" charset="0"/>
                        </a:rPr>
                        <m:t>(</m:t>
                      </m:r>
                      <m:r>
                        <a:rPr lang="it-IT" sz="1600" b="0" i="1" smtClean="0">
                          <a:solidFill>
                            <a:schemeClr val="tx1"/>
                          </a:solidFill>
                          <a:latin typeface="Cambria Math" panose="02040503050406030204" pitchFamily="18" charset="0"/>
                        </a:rPr>
                        <m:t>𝑛𝑎𝑚𝑒</m:t>
                      </m:r>
                      <m:r>
                        <a:rPr lang="it-IT" sz="1600" b="0" i="1" smtClean="0">
                          <a:solidFill>
                            <a:schemeClr val="tx1"/>
                          </a:solidFill>
                          <a:latin typeface="Cambria Math" panose="02040503050406030204" pitchFamily="18" charset="0"/>
                        </a:rPr>
                        <m:t>, </m:t>
                      </m:r>
                      <m:r>
                        <a:rPr lang="it-IT" sz="1600" b="0" i="1" smtClean="0">
                          <a:solidFill>
                            <a:schemeClr val="tx1"/>
                          </a:solidFill>
                          <a:latin typeface="Cambria Math" panose="02040503050406030204" pitchFamily="18" charset="0"/>
                        </a:rPr>
                        <m:t>𝑖𝑑</m:t>
                      </m:r>
                      <m:r>
                        <a:rPr lang="it-IT" sz="1600" b="0" i="1" smtClean="0">
                          <a:solidFill>
                            <a:schemeClr val="tx1"/>
                          </a:solidFill>
                          <a:latin typeface="Cambria Math" panose="02040503050406030204" pitchFamily="18" charset="0"/>
                        </a:rPr>
                        <m:t>, </m:t>
                      </m:r>
                      <m:r>
                        <a:rPr lang="it-IT" sz="1600" b="0" i="1" smtClean="0">
                          <a:solidFill>
                            <a:schemeClr val="tx1"/>
                          </a:solidFill>
                          <a:latin typeface="Cambria Math" panose="02040503050406030204" pitchFamily="18" charset="0"/>
                        </a:rPr>
                        <m:t>𝑝𝑜𝑝𝑢𝑙𝑎𝑟𝑖𝑡𝑦</m:t>
                      </m:r>
                      <m:r>
                        <a:rPr lang="it-IT" sz="1600" b="0" i="1" smtClean="0">
                          <a:solidFill>
                            <a:schemeClr val="tx1"/>
                          </a:solidFill>
                          <a:latin typeface="Cambria Math" panose="02040503050406030204" pitchFamily="18" charset="0"/>
                        </a:rPr>
                        <m:t>,</m:t>
                      </m:r>
                      <m:r>
                        <a:rPr lang="it-IT" sz="1600" b="0" i="1" smtClean="0">
                          <a:solidFill>
                            <a:schemeClr val="tx1"/>
                          </a:solidFill>
                          <a:latin typeface="Cambria Math" panose="02040503050406030204" pitchFamily="18" charset="0"/>
                        </a:rPr>
                        <m:t>𝑓𝑜𝑙𝑙𝑜𝑤𝑒𝑟𝑠</m:t>
                      </m:r>
                      <m:r>
                        <a:rPr lang="it-IT" sz="1600" b="0" i="1" smtClean="0">
                          <a:solidFill>
                            <a:schemeClr val="tx1"/>
                          </a:solidFill>
                          <a:latin typeface="Cambria Math" panose="02040503050406030204" pitchFamily="18" charset="0"/>
                        </a:rPr>
                        <m:t>)</m:t>
                      </m:r>
                    </m:oMath>
                  </m:oMathPara>
                </a14:m>
                <a:endParaRPr lang="en-US" sz="1600" dirty="0"/>
              </a:p>
            </p:txBody>
          </p:sp>
        </mc:Choice>
        <mc:Fallback xmlns="">
          <p:sp>
            <p:nvSpPr>
              <p:cNvPr id="4" name="TextBox 3">
                <a:extLst>
                  <a:ext uri="{FF2B5EF4-FFF2-40B4-BE49-F238E27FC236}">
                    <a16:creationId xmlns:a16="http://schemas.microsoft.com/office/drawing/2014/main" id="{1206A988-649B-234A-DB58-D7D7D29FEFED}"/>
                  </a:ext>
                </a:extLst>
              </p:cNvPr>
              <p:cNvSpPr txBox="1">
                <a:spLocks noRot="1" noChangeAspect="1" noMove="1" noResize="1" noEditPoints="1" noAdjustHandles="1" noChangeArrowheads="1" noChangeShapeType="1" noTextEdit="1"/>
              </p:cNvSpPr>
              <p:nvPr/>
            </p:nvSpPr>
            <p:spPr>
              <a:xfrm>
                <a:off x="838199" y="1533656"/>
                <a:ext cx="4000775" cy="246221"/>
              </a:xfrm>
              <a:prstGeom prst="rect">
                <a:avLst/>
              </a:prstGeom>
              <a:blipFill>
                <a:blip r:embed="rId3"/>
                <a:stretch>
                  <a:fillRect l="-1577" b="-38095"/>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4DBB26-E02A-77EA-BD84-D8BB405B8B8F}"/>
                  </a:ext>
                </a:extLst>
              </p:cNvPr>
              <p:cNvSpPr txBox="1"/>
              <p:nvPr/>
            </p:nvSpPr>
            <p:spPr>
              <a:xfrm>
                <a:off x="838199" y="2008895"/>
                <a:ext cx="7105651" cy="50071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00B0F0"/>
                          </a:solidFill>
                          <a:latin typeface="Cambria Math" panose="02040503050406030204" pitchFamily="18" charset="0"/>
                        </a:rPr>
                        <m:t>𝑆𝑜𝑛𝑔𝑠</m:t>
                      </m:r>
                      <m:r>
                        <a:rPr lang="it-IT" sz="1600" b="0" i="1" smtClean="0">
                          <a:solidFill>
                            <a:srgbClr val="00B0F0"/>
                          </a:solidFill>
                          <a:latin typeface="Cambria Math" panose="02040503050406030204" pitchFamily="18" charset="0"/>
                        </a:rPr>
                        <m:t>8</m:t>
                      </m:r>
                      <m:r>
                        <a:rPr lang="it-IT" sz="1600" b="0" i="1" smtClean="0">
                          <a:solidFill>
                            <a:srgbClr val="00B0F0"/>
                          </a:solidFill>
                          <a:latin typeface="Cambria Math" panose="02040503050406030204" pitchFamily="18" charset="0"/>
                        </a:rPr>
                        <m:t>𝑀</m:t>
                      </m:r>
                      <m:r>
                        <a:rPr lang="it-IT" sz="1600" b="0" i="1" smtClean="0">
                          <a:latin typeface="Cambria Math" panose="02040503050406030204" pitchFamily="18" charset="0"/>
                        </a:rPr>
                        <m:t>(</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𝑑𝑖𝑠𝑐</m:t>
                      </m:r>
                      <m:r>
                        <a:rPr lang="it-IT" sz="1600" b="0" i="1" smtClean="0">
                          <a:latin typeface="Cambria Math" panose="02040503050406030204" pitchFamily="18" charset="0"/>
                        </a:rPr>
                        <m:t>_</m:t>
                      </m:r>
                      <m:r>
                        <a:rPr lang="it-IT" sz="1600" b="0" i="1" smtClean="0">
                          <a:latin typeface="Cambria Math" panose="02040503050406030204" pitchFamily="18" charset="0"/>
                        </a:rPr>
                        <m:t>𝑛𝑢𝑚𝑏𝑒𝑟</m:t>
                      </m:r>
                      <m:r>
                        <a:rPr lang="it-IT" sz="1600" b="0" i="1" smtClean="0">
                          <a:latin typeface="Cambria Math" panose="02040503050406030204" pitchFamily="18" charset="0"/>
                        </a:rPr>
                        <m:t>, </m:t>
                      </m:r>
                      <m:r>
                        <a:rPr lang="it-IT" sz="1600" b="0" i="1" smtClean="0">
                          <a:latin typeface="Cambria Math" panose="02040503050406030204" pitchFamily="18" charset="0"/>
                        </a:rPr>
                        <m:t>𝑑𝑢𝑟𝑎𝑡𝑖𝑜𝑛</m:t>
                      </m:r>
                      <m:r>
                        <a:rPr lang="it-IT" sz="1600" b="0" i="1" smtClean="0">
                          <a:latin typeface="Cambria Math" panose="02040503050406030204" pitchFamily="18" charset="0"/>
                        </a:rPr>
                        <m:t>, </m:t>
                      </m:r>
                      <m:r>
                        <a:rPr lang="it-IT" sz="1600" b="0" i="1" smtClean="0">
                          <a:latin typeface="Cambria Math" panose="02040503050406030204" pitchFamily="18" charset="0"/>
                        </a:rPr>
                        <m:t>𝑒𝑥𝑝𝑙𝑖𝑐𝑖𝑡</m:t>
                      </m:r>
                      <m:r>
                        <a:rPr lang="it-IT" sz="1600" b="0" i="1" smtClean="0">
                          <a:latin typeface="Cambria Math" panose="02040503050406030204" pitchFamily="18" charset="0"/>
                        </a:rPr>
                        <m:t>, </m:t>
                      </m:r>
                      <m:r>
                        <a:rPr lang="it-IT" sz="1600" b="0" i="1" smtClean="0">
                          <a:latin typeface="Cambria Math" panose="02040503050406030204" pitchFamily="18" charset="0"/>
                        </a:rPr>
                        <m:t>𝑎𝑢𝑑𝑖𝑜</m:t>
                      </m:r>
                      <m:r>
                        <a:rPr lang="it-IT" sz="1600" b="0" i="1" smtClean="0">
                          <a:latin typeface="Cambria Math" panose="02040503050406030204" pitchFamily="18" charset="0"/>
                        </a:rPr>
                        <m:t>_</m:t>
                      </m:r>
                      <m:r>
                        <a:rPr lang="it-IT" sz="1600" b="0" i="1" smtClean="0">
                          <a:latin typeface="Cambria Math" panose="02040503050406030204" pitchFamily="18" charset="0"/>
                        </a:rPr>
                        <m:t>𝑓𝑒𝑎𝑡𝑢𝑟𝑒</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𝑛𝑎𝑚𝑒</m:t>
                      </m:r>
                      <m:r>
                        <a:rPr lang="it-IT" sz="1600" b="0" i="1" smtClean="0">
                          <a:latin typeface="Cambria Math" panose="02040503050406030204" pitchFamily="18" charset="0"/>
                        </a:rPr>
                        <m:t>, </m:t>
                      </m:r>
                    </m:oMath>
                  </m:oMathPara>
                </a14:m>
                <a:br>
                  <a:rPr lang="it-IT" sz="1600" b="0" i="1" dirty="0">
                    <a:latin typeface="Cambria Math" panose="02040503050406030204" pitchFamily="18" charset="0"/>
                  </a:rPr>
                </a:br>
                <a:r>
                  <a:rPr lang="it-IT" sz="1600" b="0" i="1" dirty="0">
                    <a:latin typeface="Cambria Math" panose="02040503050406030204" pitchFamily="18" charset="0"/>
                  </a:rPr>
                  <a:t>	</a:t>
                </a:r>
                <a14:m>
                  <m:oMath xmlns:m="http://schemas.openxmlformats.org/officeDocument/2006/math">
                    <m:r>
                      <a:rPr lang="it-IT" sz="1600" b="0" i="1" smtClean="0">
                        <a:latin typeface="Cambria Math" panose="02040503050406030204" pitchFamily="18" charset="0"/>
                      </a:rPr>
                      <m:t>𝑝𝑟𝑒𝑣𝑖𝑒𝑤</m:t>
                    </m:r>
                    <m:r>
                      <a:rPr lang="it-IT" sz="1600" b="0" i="1" smtClean="0">
                        <a:latin typeface="Cambria Math" panose="02040503050406030204" pitchFamily="18" charset="0"/>
                      </a:rPr>
                      <m:t>_</m:t>
                    </m:r>
                    <m:r>
                      <a:rPr lang="it-IT" sz="1600" b="0" i="1" smtClean="0">
                        <a:latin typeface="Cambria Math" panose="02040503050406030204" pitchFamily="18" charset="0"/>
                      </a:rPr>
                      <m:t>𝑢𝑟𝑙</m:t>
                    </m:r>
                    <m:r>
                      <a:rPr lang="it-IT" sz="1600" b="0" i="1" smtClean="0">
                        <a:latin typeface="Cambria Math" panose="02040503050406030204" pitchFamily="18" charset="0"/>
                      </a:rPr>
                      <m:t>, </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𝑛𝑢𝑚𝑏𝑒𝑟</m:t>
                    </m:r>
                    <m:r>
                      <a:rPr lang="it-IT" sz="1600" b="0" i="1" smtClean="0">
                        <a:latin typeface="Cambria Math" panose="02040503050406030204" pitchFamily="18" charset="0"/>
                      </a:rPr>
                      <m:t>, </m:t>
                    </m:r>
                    <m:r>
                      <a:rPr lang="it-IT" sz="1600" b="0" i="1" smtClean="0">
                        <a:latin typeface="Cambria Math" panose="02040503050406030204" pitchFamily="18" charset="0"/>
                      </a:rPr>
                      <m:t>𝑝𝑜𝑝𝑢𝑙𝑎𝑟𝑖𝑡𝑦</m:t>
                    </m:r>
                    <m:r>
                      <a:rPr lang="it-IT" sz="1600" b="0" i="1" smtClean="0">
                        <a:latin typeface="Cambria Math" panose="02040503050406030204" pitchFamily="18" charset="0"/>
                      </a:rPr>
                      <m:t>, </m:t>
                    </m:r>
                    <m:r>
                      <a:rPr lang="it-IT" sz="1600" b="0" i="1" smtClean="0">
                        <a:latin typeface="Cambria Math" panose="02040503050406030204" pitchFamily="18" charset="0"/>
                      </a:rPr>
                      <m:t>𝑖𝑠</m:t>
                    </m:r>
                    <m:r>
                      <a:rPr lang="it-IT" sz="1600" b="0" i="1" smtClean="0">
                        <a:latin typeface="Cambria Math" panose="02040503050406030204" pitchFamily="18" charset="0"/>
                      </a:rPr>
                      <m:t>_</m:t>
                    </m:r>
                    <m:r>
                      <a:rPr lang="it-IT" sz="1600" b="0" i="1" smtClean="0">
                        <a:latin typeface="Cambria Math" panose="02040503050406030204" pitchFamily="18" charset="0"/>
                      </a:rPr>
                      <m:t>𝑝𝑙𝑎𝑦𝑎𝑏𝑙𝑒</m:t>
                    </m:r>
                    <m:r>
                      <a:rPr lang="it-IT" sz="1600" b="0" i="1" smtClean="0">
                        <a:latin typeface="Cambria Math" panose="02040503050406030204" pitchFamily="18" charset="0"/>
                      </a:rPr>
                      <m:t>)</m:t>
                    </m:r>
                  </m:oMath>
                </a14:m>
                <a:endParaRPr lang="en-US" sz="1600" dirty="0"/>
              </a:p>
            </p:txBody>
          </p:sp>
        </mc:Choice>
        <mc:Fallback xmlns="">
          <p:sp>
            <p:nvSpPr>
              <p:cNvPr id="5" name="TextBox 4">
                <a:extLst>
                  <a:ext uri="{FF2B5EF4-FFF2-40B4-BE49-F238E27FC236}">
                    <a16:creationId xmlns:a16="http://schemas.microsoft.com/office/drawing/2014/main" id="{194DBB26-E02A-77EA-BD84-D8BB405B8B8F}"/>
                  </a:ext>
                </a:extLst>
              </p:cNvPr>
              <p:cNvSpPr txBox="1">
                <a:spLocks noRot="1" noChangeAspect="1" noMove="1" noResize="1" noEditPoints="1" noAdjustHandles="1" noChangeArrowheads="1" noChangeShapeType="1" noTextEdit="1"/>
              </p:cNvSpPr>
              <p:nvPr/>
            </p:nvSpPr>
            <p:spPr>
              <a:xfrm>
                <a:off x="838199" y="2008895"/>
                <a:ext cx="7105651" cy="500715"/>
              </a:xfrm>
              <a:prstGeom prst="rect">
                <a:avLst/>
              </a:prstGeom>
              <a:blipFill>
                <a:blip r:embed="rId4"/>
                <a:stretch>
                  <a:fillRect l="-1248" t="-5000" b="-17500"/>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B85EF0-2789-6FEA-B035-4EE18A43D804}"/>
                  </a:ext>
                </a:extLst>
              </p:cNvPr>
              <p:cNvSpPr txBox="1"/>
              <p:nvPr/>
            </p:nvSpPr>
            <p:spPr>
              <a:xfrm>
                <a:off x="838199" y="3110963"/>
                <a:ext cx="34600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rgbClr val="00B0F0"/>
                          </a:solidFill>
                          <a:latin typeface="Cambria Math" panose="02040503050406030204" pitchFamily="18" charset="0"/>
                        </a:rPr>
                        <m:t>𝑇𝑟𝑎𝑐𝑘𝑠𝐴𝑟𝑡𝑖𝑠𝑡𝑠</m:t>
                      </m:r>
                      <m:r>
                        <a:rPr lang="it-IT" sz="1600" b="0" i="1" smtClean="0">
                          <a:solidFill>
                            <a:srgbClr val="00B0F0"/>
                          </a:solidFill>
                          <a:latin typeface="Cambria Math" panose="02040503050406030204" pitchFamily="18" charset="0"/>
                        </a:rPr>
                        <m:t>8</m:t>
                      </m:r>
                      <m:r>
                        <a:rPr lang="it-IT" sz="1600" b="0" i="1" smtClean="0">
                          <a:solidFill>
                            <a:srgbClr val="00B0F0"/>
                          </a:solidFill>
                          <a:latin typeface="Cambria Math" panose="02040503050406030204" pitchFamily="18" charset="0"/>
                        </a:rPr>
                        <m:t>𝑀</m:t>
                      </m:r>
                      <m:r>
                        <a:rPr lang="it-IT" sz="1600" b="0" i="1" smtClean="0">
                          <a:latin typeface="Cambria Math" panose="02040503050406030204" pitchFamily="18" charset="0"/>
                        </a:rPr>
                        <m:t>(</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oMath>
                  </m:oMathPara>
                </a14:m>
                <a:endParaRPr lang="en-US" sz="1600" dirty="0"/>
              </a:p>
            </p:txBody>
          </p:sp>
        </mc:Choice>
        <mc:Fallback xmlns="">
          <p:sp>
            <p:nvSpPr>
              <p:cNvPr id="6" name="TextBox 5">
                <a:extLst>
                  <a:ext uri="{FF2B5EF4-FFF2-40B4-BE49-F238E27FC236}">
                    <a16:creationId xmlns:a16="http://schemas.microsoft.com/office/drawing/2014/main" id="{43B85EF0-2789-6FEA-B035-4EE18A43D804}"/>
                  </a:ext>
                </a:extLst>
              </p:cNvPr>
              <p:cNvSpPr txBox="1">
                <a:spLocks noRot="1" noChangeAspect="1" noMove="1" noResize="1" noEditPoints="1" noAdjustHandles="1" noChangeArrowheads="1" noChangeShapeType="1" noTextEdit="1"/>
              </p:cNvSpPr>
              <p:nvPr/>
            </p:nvSpPr>
            <p:spPr>
              <a:xfrm>
                <a:off x="838199" y="3110963"/>
                <a:ext cx="3460050" cy="246221"/>
              </a:xfrm>
              <a:prstGeom prst="rect">
                <a:avLst/>
              </a:prstGeom>
              <a:blipFill>
                <a:blip r:embed="rId5"/>
                <a:stretch>
                  <a:fillRect l="-704" r="-1408" b="-341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4E51B4-4E19-B694-60E0-191B37159984}"/>
                  </a:ext>
                </a:extLst>
              </p:cNvPr>
              <p:cNvSpPr txBox="1"/>
              <p:nvPr/>
            </p:nvSpPr>
            <p:spPr>
              <a:xfrm>
                <a:off x="838199" y="3579763"/>
                <a:ext cx="354193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rgbClr val="00B0F0"/>
                          </a:solidFill>
                          <a:latin typeface="Cambria Math" panose="02040503050406030204" pitchFamily="18" charset="0"/>
                        </a:rPr>
                        <m:t>𝐴𝑙𝑏𝑢𝑚𝑠𝑇𝑟𝑎𝑐𝑘𝑠</m:t>
                      </m:r>
                      <m:r>
                        <a:rPr lang="it-IT" sz="1600" b="0" i="1" smtClean="0">
                          <a:solidFill>
                            <a:srgbClr val="00B0F0"/>
                          </a:solidFill>
                          <a:latin typeface="Cambria Math" panose="02040503050406030204" pitchFamily="18" charset="0"/>
                        </a:rPr>
                        <m:t>8</m:t>
                      </m:r>
                      <m:r>
                        <a:rPr lang="it-IT" sz="1600" b="0" i="1" smtClean="0">
                          <a:solidFill>
                            <a:srgbClr val="00B0F0"/>
                          </a:solidFill>
                          <a:latin typeface="Cambria Math" panose="02040503050406030204" pitchFamily="18" charset="0"/>
                        </a:rPr>
                        <m:t>𝑀</m:t>
                      </m:r>
                      <m:r>
                        <a:rPr lang="it-IT" sz="1600" b="0" i="1" smtClean="0">
                          <a:latin typeface="Cambria Math" panose="02040503050406030204" pitchFamily="18" charset="0"/>
                        </a:rPr>
                        <m:t>(</m:t>
                      </m:r>
                      <m:r>
                        <a:rPr lang="it-IT" sz="1600" b="0" i="1" smtClean="0">
                          <a:latin typeface="Cambria Math" panose="02040503050406030204" pitchFamily="18" charset="0"/>
                        </a:rPr>
                        <m:t>𝑎𝑙𝑏𝑢𝑚</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oMath>
                  </m:oMathPara>
                </a14:m>
                <a:endParaRPr lang="en-US" sz="1600" dirty="0"/>
              </a:p>
            </p:txBody>
          </p:sp>
        </mc:Choice>
        <mc:Fallback xmlns="">
          <p:sp>
            <p:nvSpPr>
              <p:cNvPr id="7" name="TextBox 6">
                <a:extLst>
                  <a:ext uri="{FF2B5EF4-FFF2-40B4-BE49-F238E27FC236}">
                    <a16:creationId xmlns:a16="http://schemas.microsoft.com/office/drawing/2014/main" id="{4A4E51B4-4E19-B694-60E0-191B37159984}"/>
                  </a:ext>
                </a:extLst>
              </p:cNvPr>
              <p:cNvSpPr txBox="1">
                <a:spLocks noRot="1" noChangeAspect="1" noMove="1" noResize="1" noEditPoints="1" noAdjustHandles="1" noChangeArrowheads="1" noChangeShapeType="1" noTextEdit="1"/>
              </p:cNvSpPr>
              <p:nvPr/>
            </p:nvSpPr>
            <p:spPr>
              <a:xfrm>
                <a:off x="838199" y="3579763"/>
                <a:ext cx="3541932" cy="246221"/>
              </a:xfrm>
              <a:prstGeom prst="rect">
                <a:avLst/>
              </a:prstGeom>
              <a:blipFill>
                <a:blip r:embed="rId6"/>
                <a:stretch>
                  <a:fillRect l="-687" r="-1375" b="-341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D84F79-2C6C-069B-B48B-926F79CF8643}"/>
                  </a:ext>
                </a:extLst>
              </p:cNvPr>
              <p:cNvSpPr txBox="1"/>
              <p:nvPr/>
            </p:nvSpPr>
            <p:spPr>
              <a:xfrm>
                <a:off x="838199" y="2642163"/>
                <a:ext cx="6758517"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00B0F0"/>
                          </a:solidFill>
                          <a:latin typeface="Cambria Math" panose="02040503050406030204" pitchFamily="18" charset="0"/>
                        </a:rPr>
                        <m:t>𝐴𝑙𝑏𝑢𝑚𝑠</m:t>
                      </m:r>
                      <m:r>
                        <a:rPr lang="it-IT" sz="1600" b="0" i="1" smtClean="0">
                          <a:solidFill>
                            <a:srgbClr val="00B0F0"/>
                          </a:solidFill>
                          <a:latin typeface="Cambria Math" panose="02040503050406030204" pitchFamily="18" charset="0"/>
                        </a:rPr>
                        <m:t>8</m:t>
                      </m:r>
                      <m:r>
                        <a:rPr lang="it-IT" sz="1600" b="0" i="1" smtClean="0">
                          <a:solidFill>
                            <a:srgbClr val="00B0F0"/>
                          </a:solidFill>
                          <a:latin typeface="Cambria Math" panose="02040503050406030204" pitchFamily="18" charset="0"/>
                        </a:rPr>
                        <m:t>𝑀</m:t>
                      </m:r>
                      <m:r>
                        <a:rPr lang="it-IT" sz="1600" b="0" i="1" smtClean="0">
                          <a:latin typeface="Cambria Math" panose="02040503050406030204" pitchFamily="18" charset="0"/>
                        </a:rPr>
                        <m:t>(</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𝑛𝑎𝑚𝑒</m:t>
                      </m:r>
                      <m:r>
                        <a:rPr lang="it-IT" sz="1600" b="0" i="1" smtClean="0">
                          <a:latin typeface="Cambria Math" panose="02040503050406030204" pitchFamily="18" charset="0"/>
                        </a:rPr>
                        <m:t>, </m:t>
                      </m:r>
                      <m:r>
                        <a:rPr lang="it-IT" sz="1600" b="0" i="1" smtClean="0">
                          <a:latin typeface="Cambria Math" panose="02040503050406030204" pitchFamily="18" charset="0"/>
                        </a:rPr>
                        <m:t>𝑎𝑙𝑏𝑢𝑚</m:t>
                      </m:r>
                      <m:r>
                        <a:rPr lang="it-IT" sz="1600" b="0" i="1" smtClean="0">
                          <a:latin typeface="Cambria Math" panose="02040503050406030204" pitchFamily="18" charset="0"/>
                        </a:rPr>
                        <m:t>_</m:t>
                      </m:r>
                      <m:r>
                        <a:rPr lang="it-IT" sz="1600" b="0" i="1" smtClean="0">
                          <a:latin typeface="Cambria Math" panose="02040503050406030204" pitchFamily="18" charset="0"/>
                        </a:rPr>
                        <m:t>𝑔𝑟𝑜𝑢𝑝</m:t>
                      </m:r>
                      <m:r>
                        <a:rPr lang="it-IT" sz="1600" b="0" i="1" smtClean="0">
                          <a:latin typeface="Cambria Math" panose="02040503050406030204" pitchFamily="18" charset="0"/>
                        </a:rPr>
                        <m:t>, </m:t>
                      </m:r>
                      <m:r>
                        <a:rPr lang="it-IT" sz="1600" b="0" i="1" smtClean="0">
                          <a:latin typeface="Cambria Math" panose="02040503050406030204" pitchFamily="18" charset="0"/>
                        </a:rPr>
                        <m:t>𝑎𝑙𝑏𝑢𝑚</m:t>
                      </m:r>
                      <m:r>
                        <a:rPr lang="it-IT" sz="1600" b="0" i="1" smtClean="0">
                          <a:latin typeface="Cambria Math" panose="02040503050406030204" pitchFamily="18" charset="0"/>
                        </a:rPr>
                        <m:t>_</m:t>
                      </m:r>
                      <m:r>
                        <a:rPr lang="it-IT" sz="1600" b="0" i="1" smtClean="0">
                          <a:latin typeface="Cambria Math" panose="02040503050406030204" pitchFamily="18" charset="0"/>
                        </a:rPr>
                        <m:t>𝑡𝑦𝑝𝑒</m:t>
                      </m:r>
                      <m:r>
                        <a:rPr lang="it-IT" sz="1600" b="0" i="1" smtClean="0">
                          <a:latin typeface="Cambria Math" panose="02040503050406030204" pitchFamily="18" charset="0"/>
                        </a:rPr>
                        <m:t>, </m:t>
                      </m:r>
                      <m:r>
                        <a:rPr lang="it-IT" sz="1600" b="0" i="1" smtClean="0">
                          <a:latin typeface="Cambria Math" panose="02040503050406030204" pitchFamily="18" charset="0"/>
                        </a:rPr>
                        <m:t>𝑟𝑒𝑙𝑒𝑎𝑠𝑒</m:t>
                      </m:r>
                      <m:r>
                        <a:rPr lang="it-IT" sz="1600" b="0" i="1" smtClean="0">
                          <a:latin typeface="Cambria Math" panose="02040503050406030204" pitchFamily="18" charset="0"/>
                        </a:rPr>
                        <m:t>_</m:t>
                      </m:r>
                      <m:r>
                        <a:rPr lang="it-IT" sz="1600" b="0" i="1" smtClean="0">
                          <a:latin typeface="Cambria Math" panose="02040503050406030204" pitchFamily="18" charset="0"/>
                        </a:rPr>
                        <m:t>𝑑𝑎𝑡𝑒</m:t>
                      </m:r>
                      <m:r>
                        <a:rPr lang="it-IT" sz="1600" b="0" i="1" smtClean="0">
                          <a:latin typeface="Cambria Math" panose="02040503050406030204" pitchFamily="18" charset="0"/>
                        </a:rPr>
                        <m:t>, </m:t>
                      </m:r>
                      <m:r>
                        <a:rPr lang="it-IT" sz="1600" b="0" i="1" smtClean="0">
                          <a:latin typeface="Cambria Math" panose="02040503050406030204" pitchFamily="18" charset="0"/>
                        </a:rPr>
                        <m:t>𝑝𝑜𝑝𝑢𝑙𝑎𝑟𝑖𝑡𝑦</m:t>
                      </m:r>
                      <m:r>
                        <a:rPr lang="it-IT" sz="1600" b="0" i="1" smtClean="0">
                          <a:latin typeface="Cambria Math" panose="02040503050406030204" pitchFamily="18" charset="0"/>
                        </a:rPr>
                        <m:t>)</m:t>
                      </m:r>
                    </m:oMath>
                  </m:oMathPara>
                </a14:m>
                <a:endParaRPr lang="en-US" sz="1600" dirty="0"/>
              </a:p>
            </p:txBody>
          </p:sp>
        </mc:Choice>
        <mc:Fallback xmlns="">
          <p:sp>
            <p:nvSpPr>
              <p:cNvPr id="8" name="TextBox 7">
                <a:extLst>
                  <a:ext uri="{FF2B5EF4-FFF2-40B4-BE49-F238E27FC236}">
                    <a16:creationId xmlns:a16="http://schemas.microsoft.com/office/drawing/2014/main" id="{27D84F79-2C6C-069B-B48B-926F79CF8643}"/>
                  </a:ext>
                </a:extLst>
              </p:cNvPr>
              <p:cNvSpPr txBox="1">
                <a:spLocks noRot="1" noChangeAspect="1" noMove="1" noResize="1" noEditPoints="1" noAdjustHandles="1" noChangeArrowheads="1" noChangeShapeType="1" noTextEdit="1"/>
              </p:cNvSpPr>
              <p:nvPr/>
            </p:nvSpPr>
            <p:spPr>
              <a:xfrm>
                <a:off x="838199" y="2642163"/>
                <a:ext cx="6758517" cy="246221"/>
              </a:xfrm>
              <a:prstGeom prst="rect">
                <a:avLst/>
              </a:prstGeom>
              <a:blipFill>
                <a:blip r:embed="rId7"/>
                <a:stretch>
                  <a:fillRect l="-936" b="-38095"/>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EC56C1-9C8B-1A48-E09B-18A52569E0E8}"/>
                  </a:ext>
                </a:extLst>
              </p:cNvPr>
              <p:cNvSpPr txBox="1"/>
              <p:nvPr/>
            </p:nvSpPr>
            <p:spPr>
              <a:xfrm>
                <a:off x="838199" y="4034064"/>
                <a:ext cx="358418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rgbClr val="00B0F0"/>
                          </a:solidFill>
                          <a:latin typeface="Cambria Math" panose="02040503050406030204" pitchFamily="18" charset="0"/>
                        </a:rPr>
                        <m:t>𝐴𝑙𝑏𝑢𝑚𝑠𝐴𝑟𝑡𝑖𝑠𝑡𝑠</m:t>
                      </m:r>
                      <m:r>
                        <a:rPr lang="it-IT" sz="1600" b="0" i="1" smtClean="0">
                          <a:solidFill>
                            <a:srgbClr val="00B0F0"/>
                          </a:solidFill>
                          <a:latin typeface="Cambria Math" panose="02040503050406030204" pitchFamily="18" charset="0"/>
                        </a:rPr>
                        <m:t>8</m:t>
                      </m:r>
                      <m:r>
                        <a:rPr lang="it-IT" sz="1600" b="0" i="1" smtClean="0">
                          <a:solidFill>
                            <a:srgbClr val="00B0F0"/>
                          </a:solidFill>
                          <a:latin typeface="Cambria Math" panose="02040503050406030204" pitchFamily="18" charset="0"/>
                        </a:rPr>
                        <m:t>𝑀</m:t>
                      </m:r>
                      <m:r>
                        <a:rPr lang="it-IT" sz="1600" b="0" i="1" smtClean="0">
                          <a:latin typeface="Cambria Math" panose="02040503050406030204" pitchFamily="18" charset="0"/>
                        </a:rPr>
                        <m:t>(</m:t>
                      </m:r>
                      <m:r>
                        <a:rPr lang="it-IT" sz="1600" b="0" i="1" smtClean="0">
                          <a:latin typeface="Cambria Math" panose="02040503050406030204" pitchFamily="18" charset="0"/>
                        </a:rPr>
                        <m:t>𝑎𝑙𝑏𝑢𝑚</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oMath>
                  </m:oMathPara>
                </a14:m>
                <a:endParaRPr lang="en-US" sz="1600" dirty="0"/>
              </a:p>
            </p:txBody>
          </p:sp>
        </mc:Choice>
        <mc:Fallback xmlns="">
          <p:sp>
            <p:nvSpPr>
              <p:cNvPr id="9" name="TextBox 8">
                <a:extLst>
                  <a:ext uri="{FF2B5EF4-FFF2-40B4-BE49-F238E27FC236}">
                    <a16:creationId xmlns:a16="http://schemas.microsoft.com/office/drawing/2014/main" id="{C9EC56C1-9C8B-1A48-E09B-18A52569E0E8}"/>
                  </a:ext>
                </a:extLst>
              </p:cNvPr>
              <p:cNvSpPr txBox="1">
                <a:spLocks noRot="1" noChangeAspect="1" noMove="1" noResize="1" noEditPoints="1" noAdjustHandles="1" noChangeArrowheads="1" noChangeShapeType="1" noTextEdit="1"/>
              </p:cNvSpPr>
              <p:nvPr/>
            </p:nvSpPr>
            <p:spPr>
              <a:xfrm>
                <a:off x="838199" y="4034064"/>
                <a:ext cx="3584186" cy="246221"/>
              </a:xfrm>
              <a:prstGeom prst="rect">
                <a:avLst/>
              </a:prstGeom>
              <a:blipFill>
                <a:blip r:embed="rId8"/>
                <a:stretch>
                  <a:fillRect l="-680" r="-1531"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4A0B86-5436-0B8F-6BA3-125B151D2DAE}"/>
                  </a:ext>
                </a:extLst>
              </p:cNvPr>
              <p:cNvSpPr txBox="1"/>
              <p:nvPr/>
            </p:nvSpPr>
            <p:spPr>
              <a:xfrm>
                <a:off x="829944" y="4502864"/>
                <a:ext cx="324358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rgbClr val="00B0F0"/>
                          </a:solidFill>
                          <a:latin typeface="Cambria Math" panose="02040503050406030204" pitchFamily="18" charset="0"/>
                        </a:rPr>
                        <m:t>𝐴𝑟𝑡𝑖𝑠𝑡𝑠𝐺𝑒𝑛𝑟𝑒𝑠</m:t>
                      </m:r>
                      <m:r>
                        <a:rPr lang="it-IT" sz="1600" b="0" i="1" smtClean="0">
                          <a:solidFill>
                            <a:srgbClr val="00B0F0"/>
                          </a:solidFill>
                          <a:latin typeface="Cambria Math" panose="02040503050406030204" pitchFamily="18" charset="0"/>
                        </a:rPr>
                        <m:t>8</m:t>
                      </m:r>
                      <m:r>
                        <a:rPr lang="it-IT" sz="1600" b="0" i="1" smtClean="0">
                          <a:solidFill>
                            <a:srgbClr val="00B0F0"/>
                          </a:solidFill>
                          <a:latin typeface="Cambria Math" panose="02040503050406030204" pitchFamily="18" charset="0"/>
                        </a:rPr>
                        <m:t>𝑀</m:t>
                      </m:r>
                      <m:r>
                        <a:rPr lang="it-IT" sz="1600" b="0" i="1" smtClean="0">
                          <a:latin typeface="Cambria Math" panose="02040503050406030204" pitchFamily="18" charset="0"/>
                        </a:rPr>
                        <m:t>(</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𝑔𝑒𝑛𝑟𝑒</m:t>
                      </m:r>
                      <m:r>
                        <a:rPr lang="it-IT" sz="1600" b="0" i="1" smtClean="0">
                          <a:latin typeface="Cambria Math" panose="02040503050406030204" pitchFamily="18" charset="0"/>
                        </a:rPr>
                        <m:t>)</m:t>
                      </m:r>
                    </m:oMath>
                  </m:oMathPara>
                </a14:m>
                <a:endParaRPr lang="en-US" sz="1600" dirty="0"/>
              </a:p>
            </p:txBody>
          </p:sp>
        </mc:Choice>
        <mc:Fallback xmlns="">
          <p:sp>
            <p:nvSpPr>
              <p:cNvPr id="10" name="TextBox 9">
                <a:extLst>
                  <a:ext uri="{FF2B5EF4-FFF2-40B4-BE49-F238E27FC236}">
                    <a16:creationId xmlns:a16="http://schemas.microsoft.com/office/drawing/2014/main" id="{954A0B86-5436-0B8F-6BA3-125B151D2DAE}"/>
                  </a:ext>
                </a:extLst>
              </p:cNvPr>
              <p:cNvSpPr txBox="1">
                <a:spLocks noRot="1" noChangeAspect="1" noMove="1" noResize="1" noEditPoints="1" noAdjustHandles="1" noChangeArrowheads="1" noChangeShapeType="1" noTextEdit="1"/>
              </p:cNvSpPr>
              <p:nvPr/>
            </p:nvSpPr>
            <p:spPr>
              <a:xfrm>
                <a:off x="829944" y="4502864"/>
                <a:ext cx="3243580" cy="246221"/>
              </a:xfrm>
              <a:prstGeom prst="rect">
                <a:avLst/>
              </a:prstGeom>
              <a:blipFill>
                <a:blip r:embed="rId9"/>
                <a:stretch>
                  <a:fillRect l="-752" r="-1692" b="-35000"/>
                </a:stretch>
              </a:blipFill>
            </p:spPr>
            <p:txBody>
              <a:bodyPr/>
              <a:lstStyle/>
              <a:p>
                <a:r>
                  <a:rPr lang="en-US">
                    <a:noFill/>
                  </a:rPr>
                  <a:t> </a:t>
                </a:r>
              </a:p>
            </p:txBody>
          </p:sp>
        </mc:Fallback>
      </mc:AlternateContent>
    </p:spTree>
    <p:extLst>
      <p:ext uri="{BB962C8B-B14F-4D97-AF65-F5344CB8AC3E}">
        <p14:creationId xmlns:p14="http://schemas.microsoft.com/office/powerpoint/2010/main" val="3654003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Source Schema (2)</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ACE9C2-882B-AEAF-2D6D-B4FFFE9245A9}"/>
                  </a:ext>
                </a:extLst>
              </p:cNvPr>
              <p:cNvSpPr txBox="1"/>
              <p:nvPr/>
            </p:nvSpPr>
            <p:spPr>
              <a:xfrm>
                <a:off x="737850" y="3879224"/>
                <a:ext cx="79327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rgbClr val="00B0F0"/>
                          </a:solidFill>
                          <a:latin typeface="Cambria Math" panose="02040503050406030204" pitchFamily="18" charset="0"/>
                        </a:rPr>
                        <m:t>𝐴𝑢𝑑𝑖𝑜𝐹𝑒𝑎𝑡𝑢𝑟𝑒𝑠</m:t>
                      </m:r>
                      <m:r>
                        <a:rPr lang="it-IT" sz="1600" b="0" i="1" smtClean="0">
                          <a:solidFill>
                            <a:srgbClr val="00B0F0"/>
                          </a:solidFill>
                          <a:latin typeface="Cambria Math" panose="02040503050406030204" pitchFamily="18" charset="0"/>
                        </a:rPr>
                        <m:t>8</m:t>
                      </m:r>
                      <m:r>
                        <a:rPr lang="it-IT" sz="1600" b="0" i="1" smtClean="0">
                          <a:solidFill>
                            <a:srgbClr val="00B0F0"/>
                          </a:solidFill>
                          <a:latin typeface="Cambria Math" panose="02040503050406030204" pitchFamily="18" charset="0"/>
                        </a:rPr>
                        <m:t>𝑀</m:t>
                      </m:r>
                      <m:r>
                        <a:rPr lang="it-IT" sz="1600" b="0" i="1" smtClean="0">
                          <a:latin typeface="Cambria Math" panose="02040503050406030204" pitchFamily="18" charset="0"/>
                        </a:rPr>
                        <m:t>(</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𝑎𝑐𝑜𝑢𝑠𝑡𝑖𝑐𝑛𝑒𝑠𝑠</m:t>
                      </m:r>
                      <m:r>
                        <a:rPr lang="it-IT" sz="1600" b="0" i="1" smtClean="0">
                          <a:latin typeface="Cambria Math" panose="02040503050406030204" pitchFamily="18" charset="0"/>
                        </a:rPr>
                        <m:t>, </m:t>
                      </m:r>
                      <m:r>
                        <a:rPr lang="it-IT" sz="1600" b="0" i="1" smtClean="0">
                          <a:latin typeface="Cambria Math" panose="02040503050406030204" pitchFamily="18" charset="0"/>
                        </a:rPr>
                        <m:t>𝑑𝑎𝑛𝑐𝑒𝑎𝑏𝑖𝑙𝑖𝑡𝑦</m:t>
                      </m:r>
                      <m:r>
                        <a:rPr lang="it-IT" sz="1600" b="0" i="1" smtClean="0">
                          <a:latin typeface="Cambria Math" panose="02040503050406030204" pitchFamily="18" charset="0"/>
                        </a:rPr>
                        <m:t>, </m:t>
                      </m:r>
                      <m:r>
                        <a:rPr lang="it-IT" sz="1600" b="0" i="1" smtClean="0">
                          <a:latin typeface="Cambria Math" panose="02040503050406030204" pitchFamily="18" charset="0"/>
                        </a:rPr>
                        <m:t>𝑑𝑢𝑟𝑎𝑡𝑖𝑜𝑛</m:t>
                      </m:r>
                      <m:r>
                        <a:rPr lang="it-IT" sz="1600" b="0" i="1" smtClean="0">
                          <a:latin typeface="Cambria Math" panose="02040503050406030204" pitchFamily="18" charset="0"/>
                        </a:rPr>
                        <m:t>, </m:t>
                      </m:r>
                      <m:r>
                        <a:rPr lang="it-IT" sz="1600" b="0" i="1" smtClean="0">
                          <a:latin typeface="Cambria Math" panose="02040503050406030204" pitchFamily="18" charset="0"/>
                        </a:rPr>
                        <m:t>𝑒𝑛𝑒𝑟𝑔𝑦</m:t>
                      </m:r>
                      <m:r>
                        <a:rPr lang="it-IT" sz="1600" b="0" i="1" smtClean="0">
                          <a:latin typeface="Cambria Math" panose="02040503050406030204" pitchFamily="18" charset="0"/>
                        </a:rPr>
                        <m:t>, </m:t>
                      </m:r>
                      <m:r>
                        <a:rPr lang="it-IT" sz="1600" b="0" i="1" smtClean="0">
                          <a:latin typeface="Cambria Math" panose="02040503050406030204" pitchFamily="18" charset="0"/>
                        </a:rPr>
                        <m:t>𝑖𝑛𝑠𝑡𝑟𝑢𝑚𝑒𝑛𝑡𝑎𝑙𝑛𝑒𝑠𝑠</m:t>
                      </m:r>
                      <m:r>
                        <a:rPr lang="it-IT" sz="1600" b="0" i="1" smtClean="0">
                          <a:latin typeface="Cambria Math" panose="02040503050406030204" pitchFamily="18" charset="0"/>
                        </a:rPr>
                        <m:t>, </m:t>
                      </m:r>
                    </m:oMath>
                  </m:oMathPara>
                </a14:m>
                <a:endParaRPr lang="it-IT" sz="1600" b="0" i="1" dirty="0">
                  <a:latin typeface="Cambria Math" panose="02040503050406030204" pitchFamily="18" charset="0"/>
                </a:endParaRPr>
              </a:p>
              <a:p>
                <a:r>
                  <a:rPr lang="it-IT" sz="1600" b="0" dirty="0"/>
                  <a:t> </a:t>
                </a:r>
                <a14:m>
                  <m:oMath xmlns:m="http://schemas.openxmlformats.org/officeDocument/2006/math">
                    <m:r>
                      <a:rPr lang="it-IT" sz="1600" b="0" i="1" smtClean="0">
                        <a:latin typeface="Cambria Math" panose="02040503050406030204" pitchFamily="18" charset="0"/>
                      </a:rPr>
                      <m:t>𝑘𝑒𝑦</m:t>
                    </m:r>
                    <m:r>
                      <a:rPr lang="it-IT" sz="1600" b="0" i="1" smtClean="0">
                        <a:latin typeface="Cambria Math" panose="02040503050406030204" pitchFamily="18" charset="0"/>
                      </a:rPr>
                      <m:t>,</m:t>
                    </m:r>
                    <m:r>
                      <a:rPr lang="it-IT" sz="1600" b="0" i="1" smtClean="0">
                        <a:latin typeface="Cambria Math" panose="02040503050406030204" pitchFamily="18" charset="0"/>
                      </a:rPr>
                      <m:t>𝑙𝑖𝑣𝑒𝑛𝑒𝑠𝑠</m:t>
                    </m:r>
                    <m:r>
                      <a:rPr lang="it-IT" sz="1600" b="0" i="1" smtClean="0">
                        <a:latin typeface="Cambria Math" panose="02040503050406030204" pitchFamily="18" charset="0"/>
                      </a:rPr>
                      <m:t>, </m:t>
                    </m:r>
                    <m:r>
                      <a:rPr lang="it-IT" sz="1600" b="0" i="1" smtClean="0">
                        <a:latin typeface="Cambria Math" panose="02040503050406030204" pitchFamily="18" charset="0"/>
                      </a:rPr>
                      <m:t>𝑙𝑜𝑢𝑑𝑛𝑒𝑠𝑠</m:t>
                    </m:r>
                    <m:r>
                      <a:rPr lang="it-IT" sz="1600" b="0" i="1" smtClean="0">
                        <a:latin typeface="Cambria Math" panose="02040503050406030204" pitchFamily="18" charset="0"/>
                      </a:rPr>
                      <m:t>, </m:t>
                    </m:r>
                    <m:r>
                      <a:rPr lang="it-IT" sz="1600" b="0" i="1" smtClean="0">
                        <a:latin typeface="Cambria Math" panose="02040503050406030204" pitchFamily="18" charset="0"/>
                      </a:rPr>
                      <m:t>𝑚𝑜𝑑𝑒</m:t>
                    </m:r>
                    <m:r>
                      <a:rPr lang="it-IT" sz="1600" b="0" i="1" smtClean="0">
                        <a:latin typeface="Cambria Math" panose="02040503050406030204" pitchFamily="18" charset="0"/>
                      </a:rPr>
                      <m:t>, </m:t>
                    </m:r>
                    <m:r>
                      <a:rPr lang="it-IT" sz="1600" b="0" i="1" smtClean="0">
                        <a:latin typeface="Cambria Math" panose="02040503050406030204" pitchFamily="18" charset="0"/>
                      </a:rPr>
                      <m:t>𝑠𝑝𝑒𝑒𝑐h𝑖𝑛𝑒𝑠𝑠</m:t>
                    </m:r>
                    <m:r>
                      <a:rPr lang="it-IT" sz="1600" b="0" i="1" smtClean="0">
                        <a:latin typeface="Cambria Math" panose="02040503050406030204" pitchFamily="18" charset="0"/>
                      </a:rPr>
                      <m:t>, </m:t>
                    </m:r>
                    <m:r>
                      <a:rPr lang="it-IT" sz="1600" b="0" i="1" smtClean="0">
                        <a:latin typeface="Cambria Math" panose="02040503050406030204" pitchFamily="18" charset="0"/>
                      </a:rPr>
                      <m:t>𝑡𝑒𝑚𝑝𝑜</m:t>
                    </m:r>
                    <m:r>
                      <a:rPr lang="it-IT" sz="1600" b="0" i="1" smtClean="0">
                        <a:latin typeface="Cambria Math" panose="02040503050406030204" pitchFamily="18" charset="0"/>
                      </a:rPr>
                      <m:t>, </m:t>
                    </m:r>
                    <m:r>
                      <a:rPr lang="it-IT" sz="1600" b="0" i="1" smtClean="0">
                        <a:latin typeface="Cambria Math" panose="02040503050406030204" pitchFamily="18" charset="0"/>
                      </a:rPr>
                      <m:t>𝑡𝑖𝑚𝑒</m:t>
                    </m:r>
                    <m:r>
                      <a:rPr lang="it-IT" sz="1600" b="0" i="1" smtClean="0">
                        <a:latin typeface="Cambria Math" panose="02040503050406030204" pitchFamily="18" charset="0"/>
                      </a:rPr>
                      <m:t>_</m:t>
                    </m:r>
                    <m:r>
                      <a:rPr lang="it-IT" sz="1600" b="0" i="1" smtClean="0">
                        <a:latin typeface="Cambria Math" panose="02040503050406030204" pitchFamily="18" charset="0"/>
                      </a:rPr>
                      <m:t>𝑠𝑖𝑔𝑛𝑎𝑡𝑢𝑟𝑒</m:t>
                    </m:r>
                    <m:r>
                      <a:rPr lang="it-IT" sz="1600" b="0" i="1" smtClean="0">
                        <a:latin typeface="Cambria Math" panose="02040503050406030204" pitchFamily="18" charset="0"/>
                      </a:rPr>
                      <m:t>)</m:t>
                    </m:r>
                  </m:oMath>
                </a14:m>
                <a:endParaRPr lang="en-US" sz="1600" dirty="0"/>
              </a:p>
            </p:txBody>
          </p:sp>
        </mc:Choice>
        <mc:Fallback xmlns="">
          <p:sp>
            <p:nvSpPr>
              <p:cNvPr id="2" name="TextBox 1">
                <a:extLst>
                  <a:ext uri="{FF2B5EF4-FFF2-40B4-BE49-F238E27FC236}">
                    <a16:creationId xmlns:a16="http://schemas.microsoft.com/office/drawing/2014/main" id="{35ACE9C2-882B-AEAF-2D6D-B4FFFE9245A9}"/>
                  </a:ext>
                </a:extLst>
              </p:cNvPr>
              <p:cNvSpPr txBox="1">
                <a:spLocks noRot="1" noChangeAspect="1" noMove="1" noResize="1" noEditPoints="1" noAdjustHandles="1" noChangeArrowheads="1" noChangeShapeType="1" noTextEdit="1"/>
              </p:cNvSpPr>
              <p:nvPr/>
            </p:nvSpPr>
            <p:spPr>
              <a:xfrm>
                <a:off x="737850" y="3879224"/>
                <a:ext cx="7932749" cy="492443"/>
              </a:xfrm>
              <a:prstGeom prst="rect">
                <a:avLst/>
              </a:prstGeom>
              <a:blipFill>
                <a:blip r:embed="rId3"/>
                <a:stretch>
                  <a:fillRect l="-461" b="-172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A6304C-CB1A-988C-AA63-510213DA46C3}"/>
                  </a:ext>
                </a:extLst>
              </p:cNvPr>
              <p:cNvSpPr txBox="1"/>
              <p:nvPr/>
            </p:nvSpPr>
            <p:spPr>
              <a:xfrm>
                <a:off x="737850" y="1631981"/>
                <a:ext cx="575125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rgbClr val="00B0F0"/>
                          </a:solidFill>
                          <a:latin typeface="Cambria Math" panose="02040503050406030204" pitchFamily="18" charset="0"/>
                        </a:rPr>
                        <m:t>𝐺𝑒𝑛𝑖𝑢𝑠𝐿𝑦𝑟𝑖𝑐𝑠</m:t>
                      </m:r>
                      <m:r>
                        <a:rPr lang="it-IT" sz="1600" b="0" i="1" smtClean="0">
                          <a:latin typeface="Cambria Math" panose="02040503050406030204" pitchFamily="18" charset="0"/>
                        </a:rPr>
                        <m:t>(</m:t>
                      </m:r>
                      <m:r>
                        <a:rPr lang="it-IT" sz="1600" b="0" i="1" smtClean="0">
                          <a:latin typeface="Cambria Math" panose="02040503050406030204" pitchFamily="18" charset="0"/>
                        </a:rPr>
                        <m:t>𝑡𝑖𝑡𝑙𝑒</m:t>
                      </m:r>
                      <m:r>
                        <a:rPr lang="it-IT" sz="1600" b="0" i="1" smtClean="0">
                          <a:latin typeface="Cambria Math" panose="02040503050406030204" pitchFamily="18" charset="0"/>
                        </a:rPr>
                        <m:t>, </m:t>
                      </m:r>
                      <m:r>
                        <a:rPr lang="it-IT" sz="1600" b="0" i="1" smtClean="0">
                          <a:latin typeface="Cambria Math" panose="02040503050406030204" pitchFamily="18" charset="0"/>
                        </a:rPr>
                        <m:t>𝑡𝑎𝑔</m:t>
                      </m:r>
                      <m:r>
                        <a:rPr lang="it-IT" sz="1600" b="0" i="1" smtClean="0">
                          <a:latin typeface="Cambria Math" panose="02040503050406030204" pitchFamily="18" charset="0"/>
                        </a:rPr>
                        <m:t>, </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 </m:t>
                      </m:r>
                      <m:r>
                        <a:rPr lang="it-IT" sz="1600" b="0" i="1" smtClean="0">
                          <a:latin typeface="Cambria Math" panose="02040503050406030204" pitchFamily="18" charset="0"/>
                        </a:rPr>
                        <m:t>𝑦𝑒𝑎𝑟</m:t>
                      </m:r>
                      <m:r>
                        <a:rPr lang="it-IT" sz="1600" b="0" i="1" smtClean="0">
                          <a:latin typeface="Cambria Math" panose="02040503050406030204" pitchFamily="18" charset="0"/>
                        </a:rPr>
                        <m:t>,</m:t>
                      </m:r>
                      <m:r>
                        <a:rPr lang="it-IT" sz="1600" b="0" i="1" smtClean="0">
                          <a:latin typeface="Cambria Math" panose="02040503050406030204" pitchFamily="18" charset="0"/>
                        </a:rPr>
                        <m:t>𝑣𝑖𝑒𝑤𝑠</m:t>
                      </m:r>
                      <m:r>
                        <a:rPr lang="it-IT" sz="1600" b="0" i="1" smtClean="0">
                          <a:latin typeface="Cambria Math" panose="02040503050406030204" pitchFamily="18" charset="0"/>
                        </a:rPr>
                        <m:t>,</m:t>
                      </m:r>
                      <m:r>
                        <a:rPr lang="it-IT" sz="1600" b="0" i="1" smtClean="0">
                          <a:latin typeface="Cambria Math" panose="02040503050406030204" pitchFamily="18" charset="0"/>
                        </a:rPr>
                        <m:t>𝑓𝑒𝑎𝑡𝑢𝑟𝑒𝑠</m:t>
                      </m:r>
                      <m:r>
                        <a:rPr lang="it-IT" sz="1600" b="0" i="1" smtClean="0">
                          <a:latin typeface="Cambria Math" panose="02040503050406030204" pitchFamily="18" charset="0"/>
                        </a:rPr>
                        <m:t>,</m:t>
                      </m:r>
                      <m:r>
                        <a:rPr lang="it-IT" sz="1600" b="0" i="1" smtClean="0">
                          <a:latin typeface="Cambria Math" panose="02040503050406030204" pitchFamily="18" charset="0"/>
                        </a:rPr>
                        <m:t>𝑙𝑦𝑟𝑖𝑐𝑠</m:t>
                      </m:r>
                      <m:r>
                        <a:rPr lang="it-IT" sz="1600" b="0" i="1" smtClean="0">
                          <a:latin typeface="Cambria Math" panose="02040503050406030204" pitchFamily="18" charset="0"/>
                        </a:rPr>
                        <m:t>,</m:t>
                      </m:r>
                      <m:r>
                        <a:rPr lang="it-IT" sz="1600" b="0" i="1" smtClean="0">
                          <a:latin typeface="Cambria Math" panose="02040503050406030204" pitchFamily="18" charset="0"/>
                        </a:rPr>
                        <m:t>𝑖𝑑</m:t>
                      </m:r>
                      <m:r>
                        <a:rPr lang="it-IT" sz="1600" b="0" i="1" smtClean="0">
                          <a:latin typeface="Cambria Math" panose="02040503050406030204" pitchFamily="18" charset="0"/>
                        </a:rPr>
                        <m:t>)</m:t>
                      </m:r>
                    </m:oMath>
                  </m:oMathPara>
                </a14:m>
                <a:endParaRPr lang="en-US" sz="1600" dirty="0"/>
              </a:p>
            </p:txBody>
          </p:sp>
        </mc:Choice>
        <mc:Fallback xmlns="">
          <p:sp>
            <p:nvSpPr>
              <p:cNvPr id="3" name="TextBox 2">
                <a:extLst>
                  <a:ext uri="{FF2B5EF4-FFF2-40B4-BE49-F238E27FC236}">
                    <a16:creationId xmlns:a16="http://schemas.microsoft.com/office/drawing/2014/main" id="{4BA6304C-CB1A-988C-AA63-510213DA46C3}"/>
                  </a:ext>
                </a:extLst>
              </p:cNvPr>
              <p:cNvSpPr txBox="1">
                <a:spLocks noRot="1" noChangeAspect="1" noMove="1" noResize="1" noEditPoints="1" noAdjustHandles="1" noChangeArrowheads="1" noChangeShapeType="1" noTextEdit="1"/>
              </p:cNvSpPr>
              <p:nvPr/>
            </p:nvSpPr>
            <p:spPr>
              <a:xfrm>
                <a:off x="737850" y="1631981"/>
                <a:ext cx="5751253" cy="246221"/>
              </a:xfrm>
              <a:prstGeom prst="rect">
                <a:avLst/>
              </a:prstGeom>
              <a:blipFill>
                <a:blip r:embed="rId4"/>
                <a:stretch>
                  <a:fillRect l="-636" r="-74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448E437-86FC-2286-C044-33891CFC81E2}"/>
                  </a:ext>
                </a:extLst>
              </p:cNvPr>
              <p:cNvSpPr txBox="1"/>
              <p:nvPr/>
            </p:nvSpPr>
            <p:spPr>
              <a:xfrm>
                <a:off x="737850" y="2216914"/>
                <a:ext cx="636603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rgbClr val="00B0F0"/>
                          </a:solidFill>
                          <a:latin typeface="Cambria Math" panose="02040503050406030204" pitchFamily="18" charset="0"/>
                        </a:rPr>
                        <m:t>𝐵𝑖𝑙𝑙𝑏𝑜𝑎𝑟𝑑𝐹𝑢𝑙𝑙𝐻𝑖𝑠𝑡𝑜𝑟𝑦</m:t>
                      </m:r>
                      <m:r>
                        <a:rPr lang="it-IT" sz="1600" b="0" i="1" smtClean="0">
                          <a:latin typeface="Cambria Math" panose="02040503050406030204" pitchFamily="18" charset="0"/>
                        </a:rPr>
                        <m:t>(</m:t>
                      </m:r>
                      <m:r>
                        <a:rPr lang="it-IT" sz="1600" b="0" i="1" smtClean="0">
                          <a:latin typeface="Cambria Math" panose="02040503050406030204" pitchFamily="18" charset="0"/>
                        </a:rPr>
                        <m:t>𝑏𝑖𝑙𝑙𝑏𝑜𝑎𝑟𝑑</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r>
                        <a:rPr lang="it-IT" sz="1600" b="0" i="1" smtClean="0">
                          <a:latin typeface="Cambria Math" panose="02040503050406030204" pitchFamily="18" charset="0"/>
                        </a:rPr>
                        <m:t>𝑟𝑎𝑛𝑘</m:t>
                      </m:r>
                      <m:r>
                        <a:rPr lang="it-IT" sz="1600" b="0" i="1" smtClean="0">
                          <a:latin typeface="Cambria Math" panose="02040503050406030204" pitchFamily="18" charset="0"/>
                        </a:rPr>
                        <m:t>, </m:t>
                      </m:r>
                      <m:r>
                        <a:rPr lang="it-IT" sz="1600" b="0" i="1" smtClean="0">
                          <a:latin typeface="Cambria Math" panose="02040503050406030204" pitchFamily="18" charset="0"/>
                        </a:rPr>
                        <m:t>𝑑𝑎𝑡𝑒</m:t>
                      </m:r>
                      <m:r>
                        <a:rPr lang="it-IT" sz="1600" b="0" i="1" smtClean="0">
                          <a:latin typeface="Cambria Math" panose="02040503050406030204" pitchFamily="18" charset="0"/>
                        </a:rPr>
                        <m:t>, </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m:t>
                      </m:r>
                      <m:r>
                        <a:rPr lang="it-IT" sz="1600" b="0" i="1" smtClean="0">
                          <a:latin typeface="Cambria Math" panose="02040503050406030204" pitchFamily="18" charset="0"/>
                        </a:rPr>
                        <m:t>𝑡𝑖𝑡𝑙𝑒</m:t>
                      </m:r>
                      <m:r>
                        <a:rPr lang="it-IT" sz="1600" b="0" i="1" smtClean="0">
                          <a:latin typeface="Cambria Math" panose="02040503050406030204" pitchFamily="18" charset="0"/>
                        </a:rPr>
                        <m:t>,</m:t>
                      </m:r>
                      <m:r>
                        <a:rPr lang="it-IT" sz="1600" b="0" i="1" smtClean="0">
                          <a:latin typeface="Cambria Math" panose="02040503050406030204" pitchFamily="18" charset="0"/>
                        </a:rPr>
                        <m:t>𝑙𝑎𝑠𝑡</m:t>
                      </m:r>
                      <m:r>
                        <a:rPr lang="it-IT" sz="1600" b="0" i="1" smtClean="0">
                          <a:latin typeface="Cambria Math" panose="02040503050406030204" pitchFamily="18" charset="0"/>
                        </a:rPr>
                        <m:t>_</m:t>
                      </m:r>
                      <m:r>
                        <a:rPr lang="it-IT" sz="1600" b="0" i="1" smtClean="0">
                          <a:latin typeface="Cambria Math" panose="02040503050406030204" pitchFamily="18" charset="0"/>
                        </a:rPr>
                        <m:t>𝑤𝑒𝑒𝑘</m:t>
                      </m:r>
                      <m:r>
                        <a:rPr lang="it-IT" sz="1600" b="0" i="1" smtClean="0">
                          <a:latin typeface="Cambria Math" panose="02040503050406030204" pitchFamily="18" charset="0"/>
                        </a:rPr>
                        <m:t>,</m:t>
                      </m:r>
                    </m:oMath>
                  </m:oMathPara>
                </a14:m>
                <a:endParaRPr lang="it-IT" sz="1600" b="0" i="1" dirty="0">
                  <a:latin typeface="Cambria Math" panose="02040503050406030204" pitchFamily="18" charset="0"/>
                </a:endParaRPr>
              </a:p>
              <a:p>
                <a:r>
                  <a:rPr lang="it-IT" sz="1600" b="0" dirty="0"/>
                  <a:t> </a:t>
                </a:r>
                <a14:m>
                  <m:oMath xmlns:m="http://schemas.openxmlformats.org/officeDocument/2006/math">
                    <m:r>
                      <a:rPr lang="it-IT" sz="1600" b="0" i="1" smtClean="0">
                        <a:latin typeface="Cambria Math" panose="02040503050406030204" pitchFamily="18" charset="0"/>
                      </a:rPr>
                      <m:t>𝑤𝑒𝑒𝑘𝑠</m:t>
                    </m:r>
                    <m:r>
                      <a:rPr lang="it-IT" sz="1600" b="0" i="1" smtClean="0">
                        <a:latin typeface="Cambria Math" panose="02040503050406030204" pitchFamily="18" charset="0"/>
                      </a:rPr>
                      <m:t>_</m:t>
                    </m:r>
                    <m:r>
                      <a:rPr lang="it-IT" sz="1600" b="0" i="1" smtClean="0">
                        <a:latin typeface="Cambria Math" panose="02040503050406030204" pitchFamily="18" charset="0"/>
                      </a:rPr>
                      <m:t>𝑜𝑛</m:t>
                    </m:r>
                    <m:r>
                      <a:rPr lang="it-IT" sz="1600" b="0" i="1" smtClean="0">
                        <a:latin typeface="Cambria Math" panose="02040503050406030204" pitchFamily="18" charset="0"/>
                      </a:rPr>
                      <m:t>_</m:t>
                    </m:r>
                    <m:r>
                      <a:rPr lang="it-IT" sz="1600" b="0" i="1" smtClean="0">
                        <a:latin typeface="Cambria Math" panose="02040503050406030204" pitchFamily="18" charset="0"/>
                      </a:rPr>
                      <m:t>𝑐h𝑎𝑟𝑡</m:t>
                    </m:r>
                    <m:r>
                      <a:rPr lang="it-IT" sz="1600" b="0" i="1" smtClean="0">
                        <a:latin typeface="Cambria Math" panose="02040503050406030204" pitchFamily="18" charset="0"/>
                      </a:rPr>
                      <m:t>,</m:t>
                    </m:r>
                    <m:r>
                      <a:rPr lang="it-IT" sz="1600" b="0" i="1" smtClean="0">
                        <a:latin typeface="Cambria Math" panose="02040503050406030204" pitchFamily="18" charset="0"/>
                      </a:rPr>
                      <m:t>𝑝𝑒𝑎𝑘</m:t>
                    </m:r>
                    <m:r>
                      <a:rPr lang="it-IT" sz="1600" b="0" i="1" smtClean="0">
                        <a:latin typeface="Cambria Math" panose="02040503050406030204" pitchFamily="18" charset="0"/>
                      </a:rPr>
                      <m:t>_</m:t>
                    </m:r>
                    <m:r>
                      <a:rPr lang="it-IT" sz="1600" b="0" i="1" smtClean="0">
                        <a:latin typeface="Cambria Math" panose="02040503050406030204" pitchFamily="18" charset="0"/>
                      </a:rPr>
                      <m:t>𝑟𝑎𝑛𝑘</m:t>
                    </m:r>
                    <m:r>
                      <a:rPr lang="it-IT" sz="1600" b="0" i="1" smtClean="0">
                        <a:latin typeface="Cambria Math" panose="02040503050406030204" pitchFamily="18" charset="0"/>
                      </a:rPr>
                      <m:t>)</m:t>
                    </m:r>
                  </m:oMath>
                </a14:m>
                <a:endParaRPr lang="en-US" sz="1600" dirty="0"/>
              </a:p>
            </p:txBody>
          </p:sp>
        </mc:Choice>
        <mc:Fallback xmlns="">
          <p:sp>
            <p:nvSpPr>
              <p:cNvPr id="12" name="TextBox 11">
                <a:extLst>
                  <a:ext uri="{FF2B5EF4-FFF2-40B4-BE49-F238E27FC236}">
                    <a16:creationId xmlns:a16="http://schemas.microsoft.com/office/drawing/2014/main" id="{3448E437-86FC-2286-C044-33891CFC81E2}"/>
                  </a:ext>
                </a:extLst>
              </p:cNvPr>
              <p:cNvSpPr txBox="1">
                <a:spLocks noRot="1" noChangeAspect="1" noMove="1" noResize="1" noEditPoints="1" noAdjustHandles="1" noChangeArrowheads="1" noChangeShapeType="1" noTextEdit="1"/>
              </p:cNvSpPr>
              <p:nvPr/>
            </p:nvSpPr>
            <p:spPr>
              <a:xfrm>
                <a:off x="737850" y="2216914"/>
                <a:ext cx="6366038" cy="492443"/>
              </a:xfrm>
              <a:prstGeom prst="rect">
                <a:avLst/>
              </a:prstGeom>
              <a:blipFill>
                <a:blip r:embed="rId5"/>
                <a:stretch>
                  <a:fillRect l="-575"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7ECCC3-4FFB-447B-420F-4B5B4AA95D19}"/>
                  </a:ext>
                </a:extLst>
              </p:cNvPr>
              <p:cNvSpPr txBox="1"/>
              <p:nvPr/>
            </p:nvSpPr>
            <p:spPr>
              <a:xfrm>
                <a:off x="737850" y="3048069"/>
                <a:ext cx="722082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rgbClr val="00B0F0"/>
                          </a:solidFill>
                          <a:latin typeface="Cambria Math" panose="02040503050406030204" pitchFamily="18" charset="0"/>
                        </a:rPr>
                        <m:t>𝐼𝑛𝑓𝑙𝑢𝑒𝑛𝑐𝑒</m:t>
                      </m:r>
                      <m:r>
                        <a:rPr lang="it-IT" sz="1600" b="0" i="1" smtClean="0">
                          <a:latin typeface="Cambria Math" panose="02040503050406030204" pitchFamily="18" charset="0"/>
                        </a:rPr>
                        <m:t>(</m:t>
                      </m:r>
                      <m:r>
                        <a:rPr lang="it-IT" sz="1600" b="0" i="1" smtClean="0">
                          <a:latin typeface="Cambria Math" panose="02040503050406030204" pitchFamily="18" charset="0"/>
                        </a:rPr>
                        <m:t>𝑖𝑛𝑓𝑙𝑢𝑒𝑛𝑐𝑒𝑟</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 </m:t>
                      </m:r>
                      <m:r>
                        <a:rPr lang="it-IT" sz="1600" b="0" i="1" smtClean="0">
                          <a:latin typeface="Cambria Math" panose="02040503050406030204" pitchFamily="18" charset="0"/>
                        </a:rPr>
                        <m:t>𝑖𝑛𝑓𝑙𝑢𝑒𝑛𝑐𝑒𝑟</m:t>
                      </m:r>
                      <m:r>
                        <a:rPr lang="it-IT" sz="1600" b="0" i="1" smtClean="0">
                          <a:latin typeface="Cambria Math" panose="02040503050406030204" pitchFamily="18" charset="0"/>
                        </a:rPr>
                        <m:t>_</m:t>
                      </m:r>
                      <m:r>
                        <a:rPr lang="it-IT" sz="1600" b="0" i="1" smtClean="0">
                          <a:latin typeface="Cambria Math" panose="02040503050406030204" pitchFamily="18" charset="0"/>
                        </a:rPr>
                        <m:t>𝑚𝑎𝑖𝑛</m:t>
                      </m:r>
                      <m:r>
                        <a:rPr lang="it-IT" sz="1600" b="0" i="1" smtClean="0">
                          <a:latin typeface="Cambria Math" panose="02040503050406030204" pitchFamily="18" charset="0"/>
                        </a:rPr>
                        <m:t>_</m:t>
                      </m:r>
                      <m:r>
                        <a:rPr lang="it-IT" sz="1600" b="0" i="1" smtClean="0">
                          <a:latin typeface="Cambria Math" panose="02040503050406030204" pitchFamily="18" charset="0"/>
                        </a:rPr>
                        <m:t>𝑔𝑒𝑛𝑟𝑒</m:t>
                      </m:r>
                      <m:r>
                        <a:rPr lang="it-IT" sz="1600" b="0" i="1" smtClean="0">
                          <a:latin typeface="Cambria Math" panose="02040503050406030204" pitchFamily="18" charset="0"/>
                        </a:rPr>
                        <m:t>, </m:t>
                      </m:r>
                      <m:r>
                        <a:rPr lang="it-IT" sz="1600" b="0" i="1" smtClean="0">
                          <a:latin typeface="Cambria Math" panose="02040503050406030204" pitchFamily="18" charset="0"/>
                        </a:rPr>
                        <m:t>𝑖𝑛𝑓𝑙𝑢𝑒𝑛𝑐𝑒𝑟</m:t>
                      </m:r>
                      <m:r>
                        <a:rPr lang="it-IT" sz="1600" b="0" i="1" smtClean="0">
                          <a:latin typeface="Cambria Math" panose="02040503050406030204" pitchFamily="18" charset="0"/>
                        </a:rPr>
                        <m:t>_</m:t>
                      </m:r>
                      <m:r>
                        <a:rPr lang="it-IT" sz="1600" b="0" i="1" smtClean="0">
                          <a:latin typeface="Cambria Math" panose="02040503050406030204" pitchFamily="18" charset="0"/>
                        </a:rPr>
                        <m:t>𝑎𝑐𝑡𝑖𝑣𝑒</m:t>
                      </m:r>
                      <m:r>
                        <a:rPr lang="it-IT" sz="1600" b="0" i="1" smtClean="0">
                          <a:latin typeface="Cambria Math" panose="02040503050406030204" pitchFamily="18" charset="0"/>
                        </a:rPr>
                        <m:t>_</m:t>
                      </m:r>
                      <m:r>
                        <a:rPr lang="it-IT" sz="1600" b="0" i="1" smtClean="0">
                          <a:latin typeface="Cambria Math" panose="02040503050406030204" pitchFamily="18" charset="0"/>
                        </a:rPr>
                        <m:t>𝑠𝑡𝑎𝑟𝑡</m:t>
                      </m:r>
                      <m:r>
                        <a:rPr lang="it-IT" sz="1600" b="0" i="1" smtClean="0">
                          <a:latin typeface="Cambria Math" panose="02040503050406030204" pitchFamily="18" charset="0"/>
                        </a:rPr>
                        <m:t>, </m:t>
                      </m:r>
                    </m:oMath>
                    <m:oMath xmlns:m="http://schemas.openxmlformats.org/officeDocument/2006/math">
                      <m:r>
                        <a:rPr lang="it-IT" sz="1600" b="0" i="1" smtClean="0">
                          <a:latin typeface="Cambria Math" panose="02040503050406030204" pitchFamily="18" charset="0"/>
                        </a:rPr>
                        <m:t>𝑓𝑜𝑙𝑙𝑜𝑤𝑒𝑟</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 </m:t>
                      </m:r>
                      <m:r>
                        <a:rPr lang="it-IT" sz="1600" b="0" i="1" smtClean="0">
                          <a:latin typeface="Cambria Math" panose="02040503050406030204" pitchFamily="18" charset="0"/>
                        </a:rPr>
                        <m:t>𝑓𝑜𝑙𝑙𝑜𝑤𝑒𝑟</m:t>
                      </m:r>
                      <m:r>
                        <a:rPr lang="it-IT" sz="1600" b="0" i="1" smtClean="0">
                          <a:latin typeface="Cambria Math" panose="02040503050406030204" pitchFamily="18" charset="0"/>
                        </a:rPr>
                        <m:t>_</m:t>
                      </m:r>
                      <m:r>
                        <a:rPr lang="it-IT" sz="1600" b="0" i="1" smtClean="0">
                          <a:latin typeface="Cambria Math" panose="02040503050406030204" pitchFamily="18" charset="0"/>
                        </a:rPr>
                        <m:t>𝑚𝑎𝑖𝑛</m:t>
                      </m:r>
                      <m:r>
                        <a:rPr lang="it-IT" sz="1600" b="0" i="1" smtClean="0">
                          <a:latin typeface="Cambria Math" panose="02040503050406030204" pitchFamily="18" charset="0"/>
                        </a:rPr>
                        <m:t>_</m:t>
                      </m:r>
                      <m:r>
                        <a:rPr lang="it-IT" sz="1600" b="0" i="1" smtClean="0">
                          <a:latin typeface="Cambria Math" panose="02040503050406030204" pitchFamily="18" charset="0"/>
                        </a:rPr>
                        <m:t>𝑔𝑒𝑛𝑟𝑒</m:t>
                      </m:r>
                      <m:r>
                        <a:rPr lang="it-IT" sz="1600" b="0" i="1" smtClean="0">
                          <a:latin typeface="Cambria Math" panose="02040503050406030204" pitchFamily="18" charset="0"/>
                        </a:rPr>
                        <m:t>, </m:t>
                      </m:r>
                      <m:r>
                        <a:rPr lang="it-IT" sz="1600" b="0" i="1" smtClean="0">
                          <a:latin typeface="Cambria Math" panose="02040503050406030204" pitchFamily="18" charset="0"/>
                        </a:rPr>
                        <m:t>𝑓𝑜𝑙𝑙𝑜𝑤𝑒𝑟</m:t>
                      </m:r>
                      <m:r>
                        <a:rPr lang="it-IT" sz="1600" b="0" i="1" smtClean="0">
                          <a:latin typeface="Cambria Math" panose="02040503050406030204" pitchFamily="18" charset="0"/>
                        </a:rPr>
                        <m:t>_</m:t>
                      </m:r>
                      <m:r>
                        <a:rPr lang="it-IT" sz="1600" b="0" i="1" smtClean="0">
                          <a:latin typeface="Cambria Math" panose="02040503050406030204" pitchFamily="18" charset="0"/>
                        </a:rPr>
                        <m:t>𝑎𝑐𝑡𝑖𝑣𝑒</m:t>
                      </m:r>
                      <m:r>
                        <a:rPr lang="it-IT" sz="1600" b="0" i="1" smtClean="0">
                          <a:latin typeface="Cambria Math" panose="02040503050406030204" pitchFamily="18" charset="0"/>
                        </a:rPr>
                        <m:t>_</m:t>
                      </m:r>
                      <m:r>
                        <a:rPr lang="it-IT" sz="1600" b="0" i="1" smtClean="0">
                          <a:latin typeface="Cambria Math" panose="02040503050406030204" pitchFamily="18" charset="0"/>
                        </a:rPr>
                        <m:t>𝑠𝑡𝑎𝑟𝑡</m:t>
                      </m:r>
                      <m:r>
                        <a:rPr lang="it-IT" sz="1600" b="0" i="1" smtClean="0">
                          <a:latin typeface="Cambria Math" panose="02040503050406030204" pitchFamily="18" charset="0"/>
                        </a:rPr>
                        <m:t>)  </m:t>
                      </m:r>
                    </m:oMath>
                  </m:oMathPara>
                </a14:m>
                <a:endParaRPr lang="en-US" sz="1600" dirty="0"/>
              </a:p>
            </p:txBody>
          </p:sp>
        </mc:Choice>
        <mc:Fallback xmlns="">
          <p:sp>
            <p:nvSpPr>
              <p:cNvPr id="13" name="TextBox 12">
                <a:extLst>
                  <a:ext uri="{FF2B5EF4-FFF2-40B4-BE49-F238E27FC236}">
                    <a16:creationId xmlns:a16="http://schemas.microsoft.com/office/drawing/2014/main" id="{387ECCC3-4FFB-447B-420F-4B5B4AA95D19}"/>
                  </a:ext>
                </a:extLst>
              </p:cNvPr>
              <p:cNvSpPr txBox="1">
                <a:spLocks noRot="1" noChangeAspect="1" noMove="1" noResize="1" noEditPoints="1" noAdjustHandles="1" noChangeArrowheads="1" noChangeShapeType="1" noTextEdit="1"/>
              </p:cNvSpPr>
              <p:nvPr/>
            </p:nvSpPr>
            <p:spPr>
              <a:xfrm>
                <a:off x="737850" y="3048069"/>
                <a:ext cx="7220823" cy="492443"/>
              </a:xfrm>
              <a:prstGeom prst="rect">
                <a:avLst/>
              </a:prstGeom>
              <a:blipFill>
                <a:blip r:embed="rId6"/>
                <a:stretch>
                  <a:fillRect l="-506" b="-17284"/>
                </a:stretch>
              </a:blipFill>
            </p:spPr>
            <p:txBody>
              <a:bodyPr/>
              <a:lstStyle/>
              <a:p>
                <a:r>
                  <a:rPr lang="en-US">
                    <a:noFill/>
                  </a:rPr>
                  <a:t> </a:t>
                </a:r>
              </a:p>
            </p:txBody>
          </p:sp>
        </mc:Fallback>
      </mc:AlternateContent>
    </p:spTree>
    <p:extLst>
      <p:ext uri="{BB962C8B-B14F-4D97-AF65-F5344CB8AC3E}">
        <p14:creationId xmlns:p14="http://schemas.microsoft.com/office/powerpoint/2010/main" val="97543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Source Schema (3)</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7D1DF8-AD49-54EB-532D-4206371B4218}"/>
                  </a:ext>
                </a:extLst>
              </p:cNvPr>
              <p:cNvSpPr txBox="1"/>
              <p:nvPr/>
            </p:nvSpPr>
            <p:spPr>
              <a:xfrm>
                <a:off x="736238" y="2506258"/>
                <a:ext cx="7671523" cy="4924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00B0F0"/>
                          </a:solidFill>
                          <a:latin typeface="Cambria Math" panose="02040503050406030204" pitchFamily="18" charset="0"/>
                        </a:rPr>
                        <m:t>𝐸𝑥𝑝𝑜𝑟𝑡𝑖𝑓𝑦𝑇𝑟𝑎𝑐𝑘𝑠𝐺𝑒𝑛𝑟𝑒𝑠</m:t>
                      </m:r>
                      <m:r>
                        <a:rPr lang="it-IT" sz="1600" b="0" i="1" smtClean="0">
                          <a:latin typeface="Cambria Math" panose="02040503050406030204" pitchFamily="18" charset="0"/>
                        </a:rPr>
                        <m:t>(</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𝑈𝑅𝐼</m:t>
                      </m:r>
                      <m:r>
                        <a:rPr lang="it-IT" sz="1600" b="0" i="1" smtClean="0">
                          <a:latin typeface="Cambria Math" panose="02040503050406030204" pitchFamily="18" charset="0"/>
                        </a:rPr>
                        <m:t>, </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r>
                        <a:rPr lang="it-IT" sz="1600" b="0" i="1" smtClean="0">
                          <a:latin typeface="Cambria Math" panose="02040503050406030204" pitchFamily="18" charset="0"/>
                        </a:rPr>
                        <m:t>𝑎𝑙𝑏𝑢𝑚</m:t>
                      </m:r>
                      <m:r>
                        <a:rPr lang="it-IT" sz="1600" b="0" i="1" smtClean="0">
                          <a:latin typeface="Cambria Math" panose="02040503050406030204" pitchFamily="18" charset="0"/>
                        </a:rPr>
                        <m:t>_</m:t>
                      </m:r>
                      <m:r>
                        <a:rPr lang="it-IT" sz="1600" b="0" i="1" smtClean="0">
                          <a:latin typeface="Cambria Math" panose="02040503050406030204" pitchFamily="18" charset="0"/>
                        </a:rPr>
                        <m:t>𝑈𝑅𝐼</m:t>
                      </m:r>
                      <m:r>
                        <a:rPr lang="it-IT" sz="1600" b="0" i="1" smtClean="0">
                          <a:latin typeface="Cambria Math" panose="02040503050406030204" pitchFamily="18" charset="0"/>
                        </a:rPr>
                        <m:t>,</m:t>
                      </m:r>
                    </m:oMath>
                    <m:oMath xmlns:m="http://schemas.openxmlformats.org/officeDocument/2006/math">
                      <m:r>
                        <a:rPr lang="it-IT" sz="1600" b="0" i="1" smtClean="0">
                          <a:latin typeface="Cambria Math" panose="02040503050406030204" pitchFamily="18" charset="0"/>
                        </a:rPr>
                        <m:t>𝑎𝑙𝑏𝑢𝑚</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r>
                        <a:rPr lang="it-IT" sz="1600" b="0" i="1" smtClean="0">
                          <a:latin typeface="Cambria Math" panose="02040503050406030204" pitchFamily="18" charset="0"/>
                        </a:rPr>
                        <m:t>𝑔𝑒𝑛𝑟𝑒</m:t>
                      </m:r>
                      <m:r>
                        <a:rPr lang="it-IT" sz="1600" b="0" i="1" smtClean="0">
                          <a:latin typeface="Cambria Math" panose="02040503050406030204" pitchFamily="18" charset="0"/>
                        </a:rPr>
                        <m:t>)</m:t>
                      </m:r>
                    </m:oMath>
                  </m:oMathPara>
                </a14:m>
                <a:endParaRPr lang="en-US" sz="1600" dirty="0"/>
              </a:p>
            </p:txBody>
          </p:sp>
        </mc:Choice>
        <mc:Fallback xmlns="">
          <p:sp>
            <p:nvSpPr>
              <p:cNvPr id="4" name="TextBox 3">
                <a:extLst>
                  <a:ext uri="{FF2B5EF4-FFF2-40B4-BE49-F238E27FC236}">
                    <a16:creationId xmlns:a16="http://schemas.microsoft.com/office/drawing/2014/main" id="{5A7D1DF8-AD49-54EB-532D-4206371B4218}"/>
                  </a:ext>
                </a:extLst>
              </p:cNvPr>
              <p:cNvSpPr txBox="1">
                <a:spLocks noRot="1" noChangeAspect="1" noMove="1" noResize="1" noEditPoints="1" noAdjustHandles="1" noChangeArrowheads="1" noChangeShapeType="1" noTextEdit="1"/>
              </p:cNvSpPr>
              <p:nvPr/>
            </p:nvSpPr>
            <p:spPr>
              <a:xfrm>
                <a:off x="736238" y="2506258"/>
                <a:ext cx="7671523" cy="492443"/>
              </a:xfrm>
              <a:prstGeom prst="rect">
                <a:avLst/>
              </a:prstGeom>
              <a:blipFill>
                <a:blip r:embed="rId3"/>
                <a:stretch>
                  <a:fillRect l="-1272" b="-172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1334B3-053C-636A-7FA5-5A37ED614A40}"/>
                  </a:ext>
                </a:extLst>
              </p:cNvPr>
              <p:cNvSpPr txBox="1"/>
              <p:nvPr/>
            </p:nvSpPr>
            <p:spPr>
              <a:xfrm>
                <a:off x="736238" y="3415242"/>
                <a:ext cx="6807562"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rgbClr val="00B0F0"/>
                          </a:solidFill>
                          <a:latin typeface="Cambria Math" panose="02040503050406030204" pitchFamily="18" charset="0"/>
                        </a:rPr>
                        <m:t>𝐸𝑥𝑝𝑜𝑟𝑡𝑖𝑓𝑦𝑇𝑟𝑎𝑐𝑘𝑠𝐿𝑎𝑏𝑒𝑙𝑠</m:t>
                      </m:r>
                      <m:r>
                        <a:rPr lang="it-IT" sz="1600" b="0" i="1" smtClean="0">
                          <a:latin typeface="Cambria Math" panose="02040503050406030204" pitchFamily="18" charset="0"/>
                        </a:rPr>
                        <m:t>(</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𝑈𝑅𝐼</m:t>
                      </m:r>
                      <m:r>
                        <a:rPr lang="it-IT" sz="1600" b="0" i="1" smtClean="0">
                          <a:latin typeface="Cambria Math" panose="02040503050406030204" pitchFamily="18" charset="0"/>
                        </a:rPr>
                        <m:t>, </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 </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r>
                        <a:rPr lang="it-IT" sz="1600" b="0" i="1" smtClean="0">
                          <a:latin typeface="Cambria Math" panose="02040503050406030204" pitchFamily="18" charset="0"/>
                        </a:rPr>
                        <m:t>𝑔𝑒𝑛𝑟𝑒</m:t>
                      </m:r>
                      <m:r>
                        <a:rPr lang="it-IT" sz="1600" b="0" i="1" smtClean="0">
                          <a:latin typeface="Cambria Math" panose="02040503050406030204" pitchFamily="18" charset="0"/>
                        </a:rPr>
                        <m:t>)</m:t>
                      </m:r>
                    </m:oMath>
                  </m:oMathPara>
                </a14:m>
                <a:endParaRPr lang="en-US" sz="1600" dirty="0"/>
              </a:p>
            </p:txBody>
          </p:sp>
        </mc:Choice>
        <mc:Fallback xmlns="">
          <p:sp>
            <p:nvSpPr>
              <p:cNvPr id="5" name="TextBox 4">
                <a:extLst>
                  <a:ext uri="{FF2B5EF4-FFF2-40B4-BE49-F238E27FC236}">
                    <a16:creationId xmlns:a16="http://schemas.microsoft.com/office/drawing/2014/main" id="{881334B3-053C-636A-7FA5-5A37ED614A40}"/>
                  </a:ext>
                </a:extLst>
              </p:cNvPr>
              <p:cNvSpPr txBox="1">
                <a:spLocks noRot="1" noChangeAspect="1" noMove="1" noResize="1" noEditPoints="1" noAdjustHandles="1" noChangeArrowheads="1" noChangeShapeType="1" noTextEdit="1"/>
              </p:cNvSpPr>
              <p:nvPr/>
            </p:nvSpPr>
            <p:spPr>
              <a:xfrm>
                <a:off x="736238" y="3415242"/>
                <a:ext cx="6807562" cy="246221"/>
              </a:xfrm>
              <a:prstGeom prst="rect">
                <a:avLst/>
              </a:prstGeom>
              <a:blipFill>
                <a:blip r:embed="rId4"/>
                <a:stretch>
                  <a:fillRect l="-1432" r="-17816" b="-341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A9A08B-2896-F123-F9AA-09BF9CCD25C1}"/>
                  </a:ext>
                </a:extLst>
              </p:cNvPr>
              <p:cNvSpPr txBox="1"/>
              <p:nvPr/>
            </p:nvSpPr>
            <p:spPr>
              <a:xfrm>
                <a:off x="736238" y="4131792"/>
                <a:ext cx="4051174"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00B0F0"/>
                          </a:solidFill>
                          <a:latin typeface="Cambria Math" panose="02040503050406030204" pitchFamily="18" charset="0"/>
                        </a:rPr>
                        <m:t>𝑅𝑒𝑐𝑜𝑟𝑑𝐿𝑎𝑏𝑒𝑙𝑠</m:t>
                      </m:r>
                      <m:r>
                        <a:rPr lang="it-IT" sz="1600" b="0" i="1" smtClean="0">
                          <a:latin typeface="Cambria Math" panose="02040503050406030204" pitchFamily="18" charset="0"/>
                        </a:rPr>
                        <m:t>(</m:t>
                      </m:r>
                      <m:r>
                        <a:rPr lang="it-IT" sz="1600" b="0" i="1" smtClean="0">
                          <a:latin typeface="Cambria Math" panose="02040503050406030204" pitchFamily="18" charset="0"/>
                        </a:rPr>
                        <m:t>𝑖𝑑</m:t>
                      </m:r>
                      <m:r>
                        <a:rPr lang="it-IT" sz="1600" b="0" i="1" smtClean="0">
                          <a:latin typeface="Cambria Math" panose="02040503050406030204" pitchFamily="18" charset="0"/>
                        </a:rPr>
                        <m:t>,</m:t>
                      </m:r>
                      <m:r>
                        <a:rPr lang="it-IT" sz="1600" b="0" i="1" smtClean="0">
                          <a:latin typeface="Cambria Math" panose="02040503050406030204" pitchFamily="18" charset="0"/>
                        </a:rPr>
                        <m:t>𝑔𝑟𝑜𝑢𝑝</m:t>
                      </m:r>
                      <m:r>
                        <a:rPr lang="it-IT" sz="1600" b="0" i="1" smtClean="0">
                          <a:latin typeface="Cambria Math" panose="02040503050406030204" pitchFamily="18" charset="0"/>
                        </a:rPr>
                        <m:t>,</m:t>
                      </m:r>
                      <m:r>
                        <a:rPr lang="it-IT" sz="1600" b="0" i="1" smtClean="0">
                          <a:latin typeface="Cambria Math" panose="02040503050406030204" pitchFamily="18" charset="0"/>
                        </a:rPr>
                        <m:t>𝑙𝑎𝑏𝑒𝑙</m:t>
                      </m:r>
                      <m:r>
                        <a:rPr lang="it-IT" sz="1600" b="0" i="1" smtClean="0">
                          <a:latin typeface="Cambria Math" panose="02040503050406030204" pitchFamily="18" charset="0"/>
                        </a:rPr>
                        <m:t>,</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oMath>
                  </m:oMathPara>
                </a14:m>
                <a:endParaRPr lang="en-US" sz="1600" dirty="0"/>
              </a:p>
            </p:txBody>
          </p:sp>
        </mc:Choice>
        <mc:Fallback xmlns="">
          <p:sp>
            <p:nvSpPr>
              <p:cNvPr id="6" name="TextBox 5">
                <a:extLst>
                  <a:ext uri="{FF2B5EF4-FFF2-40B4-BE49-F238E27FC236}">
                    <a16:creationId xmlns:a16="http://schemas.microsoft.com/office/drawing/2014/main" id="{D8A9A08B-2896-F123-F9AA-09BF9CCD25C1}"/>
                  </a:ext>
                </a:extLst>
              </p:cNvPr>
              <p:cNvSpPr txBox="1">
                <a:spLocks noRot="1" noChangeAspect="1" noMove="1" noResize="1" noEditPoints="1" noAdjustHandles="1" noChangeArrowheads="1" noChangeShapeType="1" noTextEdit="1"/>
              </p:cNvSpPr>
              <p:nvPr/>
            </p:nvSpPr>
            <p:spPr>
              <a:xfrm>
                <a:off x="736238" y="4131792"/>
                <a:ext cx="4051174" cy="246221"/>
              </a:xfrm>
              <a:prstGeom prst="rect">
                <a:avLst/>
              </a:prstGeom>
              <a:blipFill>
                <a:blip r:embed="rId5"/>
                <a:stretch>
                  <a:fillRect l="-180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AF24B17-0286-51F9-2941-BEBCBEDF9A14}"/>
                  </a:ext>
                </a:extLst>
              </p:cNvPr>
              <p:cNvSpPr txBox="1"/>
              <p:nvPr/>
            </p:nvSpPr>
            <p:spPr>
              <a:xfrm>
                <a:off x="736238" y="1706550"/>
                <a:ext cx="7671523" cy="4924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00B0F0"/>
                          </a:solidFill>
                          <a:latin typeface="Cambria Math" panose="02040503050406030204" pitchFamily="18" charset="0"/>
                        </a:rPr>
                        <m:t>𝑆𝐺𝑇𝐷𝑇𝑟𝑎𝑐𝑘𝑠𝐺𝑒𝑛𝑟𝑒𝑠</m:t>
                      </m:r>
                      <m:r>
                        <a:rPr lang="it-IT" sz="1600" b="0" i="1" smtClean="0">
                          <a:latin typeface="Cambria Math" panose="02040503050406030204" pitchFamily="18" charset="0"/>
                        </a:rPr>
                        <m:t>(</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𝑝𝑜𝑝𝑢𝑙𝑎𝑟𝑖𝑡𝑦</m:t>
                      </m:r>
                      <m:r>
                        <a:rPr lang="it-IT" sz="1600" b="0" i="1" smtClean="0">
                          <a:latin typeface="Cambria Math" panose="02040503050406030204" pitchFamily="18" charset="0"/>
                        </a:rPr>
                        <m:t>, </m:t>
                      </m:r>
                      <m:r>
                        <a:rPr lang="it-IT" sz="1600" b="0" i="1" smtClean="0">
                          <a:latin typeface="Cambria Math" panose="02040503050406030204" pitchFamily="18" charset="0"/>
                        </a:rPr>
                        <m:t>𝑓𝑜𝑙𝑙𝑜𝑤𝑒𝑟𝑠</m:t>
                      </m:r>
                      <m:r>
                        <a:rPr lang="it-IT" sz="1600" b="0" i="1" smtClean="0">
                          <a:latin typeface="Cambria Math" panose="02040503050406030204" pitchFamily="18" charset="0"/>
                        </a:rPr>
                        <m:t>,</m:t>
                      </m:r>
                      <m:r>
                        <a:rPr lang="it-IT" sz="1600" b="0" i="1" smtClean="0">
                          <a:latin typeface="Cambria Math" panose="02040503050406030204" pitchFamily="18" charset="0"/>
                        </a:rPr>
                        <m:t>𝑔𝑒𝑛𝑟𝑒</m:t>
                      </m:r>
                      <m:r>
                        <a:rPr lang="it-IT" sz="1600" b="0" i="1" smtClean="0">
                          <a:latin typeface="Cambria Math" panose="02040503050406030204" pitchFamily="18" charset="0"/>
                        </a:rPr>
                        <m:t>, </m:t>
                      </m:r>
                      <m:r>
                        <a:rPr lang="it-IT" sz="1600" b="0" i="1" smtClean="0">
                          <a:latin typeface="Cambria Math" panose="02040503050406030204" pitchFamily="18" charset="0"/>
                        </a:rPr>
                        <m:t>𝑖𝑑</m:t>
                      </m:r>
                      <m:r>
                        <a:rPr lang="it-IT" sz="1600" b="0" i="1" smtClean="0">
                          <a:latin typeface="Cambria Math" panose="02040503050406030204" pitchFamily="18" charset="0"/>
                        </a:rPr>
                        <m:t>,</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oMath>
                    <m:oMath xmlns:m="http://schemas.openxmlformats.org/officeDocument/2006/math">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r>
                        <a:rPr lang="it-IT" sz="1600" b="0" i="1" smtClean="0">
                          <a:latin typeface="Cambria Math" panose="02040503050406030204" pitchFamily="18" charset="0"/>
                        </a:rPr>
                        <m:t>𝑡𝑟𝑎𝑐𝑘</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_</m:t>
                      </m:r>
                      <m:r>
                        <a:rPr lang="it-IT" sz="1600" b="0" i="1" smtClean="0">
                          <a:latin typeface="Cambria Math" panose="02040503050406030204" pitchFamily="18" charset="0"/>
                        </a:rPr>
                        <m:t>𝑝𝑟𝑒𝑣</m:t>
                      </m:r>
                      <m:r>
                        <a:rPr lang="it-IT" sz="1600" b="0" i="1" smtClean="0">
                          <a:latin typeface="Cambria Math" panose="02040503050406030204" pitchFamily="18" charset="0"/>
                        </a:rPr>
                        <m:t>,</m:t>
                      </m:r>
                      <m:r>
                        <a:rPr lang="it-IT" sz="1600" b="0" i="1" smtClean="0">
                          <a:latin typeface="Cambria Math" panose="02040503050406030204" pitchFamily="18" charset="0"/>
                        </a:rPr>
                        <m:t>𝑡𝑦𝑝𝑒</m:t>
                      </m:r>
                      <m:r>
                        <a:rPr lang="it-IT" sz="1600" b="0" i="1" smtClean="0">
                          <a:latin typeface="Cambria Math" panose="02040503050406030204" pitchFamily="18" charset="0"/>
                        </a:rPr>
                        <m:t>)</m:t>
                      </m:r>
                    </m:oMath>
                  </m:oMathPara>
                </a14:m>
                <a:endParaRPr lang="en-US" sz="1600" dirty="0"/>
              </a:p>
            </p:txBody>
          </p:sp>
        </mc:Choice>
        <mc:Fallback xmlns="">
          <p:sp>
            <p:nvSpPr>
              <p:cNvPr id="2" name="TextBox 1">
                <a:extLst>
                  <a:ext uri="{FF2B5EF4-FFF2-40B4-BE49-F238E27FC236}">
                    <a16:creationId xmlns:a16="http://schemas.microsoft.com/office/drawing/2014/main" id="{AAF24B17-0286-51F9-2941-BEBCBEDF9A14}"/>
                  </a:ext>
                </a:extLst>
              </p:cNvPr>
              <p:cNvSpPr txBox="1">
                <a:spLocks noRot="1" noChangeAspect="1" noMove="1" noResize="1" noEditPoints="1" noAdjustHandles="1" noChangeArrowheads="1" noChangeShapeType="1" noTextEdit="1"/>
              </p:cNvSpPr>
              <p:nvPr/>
            </p:nvSpPr>
            <p:spPr>
              <a:xfrm>
                <a:off x="736238" y="1706550"/>
                <a:ext cx="7671523" cy="492443"/>
              </a:xfrm>
              <a:prstGeom prst="rect">
                <a:avLst/>
              </a:prstGeom>
              <a:blipFill>
                <a:blip r:embed="rId6"/>
                <a:stretch>
                  <a:fillRect l="-954" b="-16049"/>
                </a:stretch>
              </a:blipFill>
            </p:spPr>
            <p:txBody>
              <a:bodyPr/>
              <a:lstStyle/>
              <a:p>
                <a:r>
                  <a:rPr lang="en-US">
                    <a:noFill/>
                  </a:rPr>
                  <a:t> </a:t>
                </a:r>
              </a:p>
            </p:txBody>
          </p:sp>
        </mc:Fallback>
      </mc:AlternateContent>
    </p:spTree>
    <p:extLst>
      <p:ext uri="{BB962C8B-B14F-4D97-AF65-F5344CB8AC3E}">
        <p14:creationId xmlns:p14="http://schemas.microsoft.com/office/powerpoint/2010/main" val="175911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Main Phases</a:t>
            </a:r>
            <a:endParaRPr dirty="0"/>
          </a:p>
        </p:txBody>
      </p:sp>
      <p:sp>
        <p:nvSpPr>
          <p:cNvPr id="237" name="Google Shape;237;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38" name="Google Shape;238;p28"/>
          <p:cNvGrpSpPr/>
          <p:nvPr/>
        </p:nvGrpSpPr>
        <p:grpSpPr>
          <a:xfrm>
            <a:off x="439901" y="2367800"/>
            <a:ext cx="2454737" cy="1289700"/>
            <a:chOff x="820901" y="1986800"/>
            <a:chExt cx="2454737" cy="1289700"/>
          </a:xfrm>
        </p:grpSpPr>
        <p:sp>
          <p:nvSpPr>
            <p:cNvPr id="239" name="Google Shape;239;p28"/>
            <p:cNvSpPr txBox="1"/>
            <p:nvPr/>
          </p:nvSpPr>
          <p:spPr>
            <a:xfrm>
              <a:off x="820901" y="1986800"/>
              <a:ext cx="1626696"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1600" b="1" dirty="0">
                  <a:solidFill>
                    <a:schemeClr val="dk1"/>
                  </a:solidFill>
                  <a:latin typeface="Lato"/>
                  <a:ea typeface="Lato"/>
                  <a:cs typeface="Lato"/>
                  <a:sym typeface="Lato"/>
                </a:rPr>
                <a:t>Data </a:t>
              </a:r>
              <a:r>
                <a:rPr lang="it-IT" sz="1600" b="1" dirty="0" err="1">
                  <a:solidFill>
                    <a:schemeClr val="dk1"/>
                  </a:solidFill>
                  <a:latin typeface="Lato"/>
                  <a:ea typeface="Lato"/>
                  <a:cs typeface="Lato"/>
                  <a:sym typeface="Lato"/>
                </a:rPr>
                <a:t>Gathering</a:t>
              </a:r>
              <a:r>
                <a:rPr lang="it-IT" sz="1600" b="1" dirty="0">
                  <a:solidFill>
                    <a:schemeClr val="dk1"/>
                  </a:solidFill>
                  <a:latin typeface="Lato"/>
                  <a:ea typeface="Lato"/>
                  <a:cs typeface="Lato"/>
                  <a:sym typeface="Lato"/>
                </a:rPr>
                <a:t> </a:t>
              </a:r>
              <a:r>
                <a:rPr lang="it-IT" sz="1600" b="1" dirty="0" err="1">
                  <a:solidFill>
                    <a:schemeClr val="dk1"/>
                  </a:solidFill>
                  <a:latin typeface="Lato"/>
                  <a:ea typeface="Lato"/>
                  <a:cs typeface="Lato"/>
                  <a:sym typeface="Lato"/>
                </a:rPr>
                <a:t>Phase</a:t>
              </a:r>
              <a:endParaRPr sz="1600" b="1" dirty="0">
                <a:solidFill>
                  <a:schemeClr val="dk1"/>
                </a:solidFill>
                <a:latin typeface="Lato"/>
                <a:ea typeface="Lato"/>
                <a:cs typeface="Lato"/>
                <a:sym typeface="Lato"/>
              </a:endParaRPr>
            </a:p>
            <a:p>
              <a:pPr marL="0" lvl="0" indent="0" algn="r" rtl="0">
                <a:spcBef>
                  <a:spcPts val="0"/>
                </a:spcBef>
                <a:spcAft>
                  <a:spcPts val="0"/>
                </a:spcAft>
                <a:buNone/>
              </a:pPr>
              <a:endParaRPr sz="800" b="1" dirty="0">
                <a:solidFill>
                  <a:schemeClr val="dk1"/>
                </a:solidFill>
                <a:latin typeface="Lato"/>
                <a:ea typeface="Lato"/>
                <a:cs typeface="Lato"/>
                <a:sym typeface="Lato"/>
              </a:endParaRPr>
            </a:p>
          </p:txBody>
        </p:sp>
        <p:cxnSp>
          <p:nvCxnSpPr>
            <p:cNvPr id="240" name="Google Shape;240;p28"/>
            <p:cNvCxnSpPr/>
            <p:nvPr/>
          </p:nvCxnSpPr>
          <p:spPr>
            <a:xfrm rot="10800000">
              <a:off x="2642038" y="2647950"/>
              <a:ext cx="633600" cy="0"/>
            </a:xfrm>
            <a:prstGeom prst="straightConnector1">
              <a:avLst/>
            </a:prstGeom>
            <a:noFill/>
            <a:ln w="9525" cap="flat" cmpd="sng">
              <a:solidFill>
                <a:schemeClr val="accent3"/>
              </a:solidFill>
              <a:prstDash val="solid"/>
              <a:round/>
              <a:headEnd type="none" w="sm" len="sm"/>
              <a:tailEnd type="oval" w="med" len="med"/>
            </a:ln>
          </p:spPr>
        </p:cxnSp>
      </p:grpSp>
      <p:grpSp>
        <p:nvGrpSpPr>
          <p:cNvPr id="241" name="Google Shape;241;p28"/>
          <p:cNvGrpSpPr/>
          <p:nvPr/>
        </p:nvGrpSpPr>
        <p:grpSpPr>
          <a:xfrm>
            <a:off x="4828948" y="1441350"/>
            <a:ext cx="2788866" cy="1289700"/>
            <a:chOff x="5209838" y="1060350"/>
            <a:chExt cx="3610650" cy="1289700"/>
          </a:xfrm>
        </p:grpSpPr>
        <p:sp>
          <p:nvSpPr>
            <p:cNvPr id="242" name="Google Shape;242;p28"/>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600" b="1" dirty="0" err="1">
                  <a:solidFill>
                    <a:schemeClr val="dk1"/>
                  </a:solidFill>
                  <a:latin typeface="Lato"/>
                  <a:ea typeface="Lato"/>
                  <a:cs typeface="Lato"/>
                  <a:sym typeface="Lato"/>
                </a:rPr>
                <a:t>Implementation</a:t>
              </a:r>
              <a:r>
                <a:rPr lang="it-IT" sz="1600" b="1" dirty="0">
                  <a:solidFill>
                    <a:schemeClr val="dk1"/>
                  </a:solidFill>
                  <a:latin typeface="Lato"/>
                  <a:ea typeface="Lato"/>
                  <a:cs typeface="Lato"/>
                  <a:sym typeface="Lato"/>
                </a:rPr>
                <a:t> </a:t>
              </a:r>
              <a:r>
                <a:rPr lang="it-IT" sz="1600" b="1" dirty="0" err="1">
                  <a:solidFill>
                    <a:schemeClr val="dk1"/>
                  </a:solidFill>
                  <a:latin typeface="Lato"/>
                  <a:ea typeface="Lato"/>
                  <a:cs typeface="Lato"/>
                  <a:sym typeface="Lato"/>
                </a:rPr>
                <a:t>Phase</a:t>
              </a:r>
              <a:endParaRPr sz="1600" b="1" dirty="0">
                <a:solidFill>
                  <a:schemeClr val="dk1"/>
                </a:solidFill>
                <a:latin typeface="Lato"/>
                <a:ea typeface="Lato"/>
                <a:cs typeface="Lato"/>
                <a:sym typeface="Lato"/>
              </a:endParaRPr>
            </a:p>
            <a:p>
              <a:pPr marL="0" lvl="0" indent="0" algn="l" rtl="0">
                <a:spcBef>
                  <a:spcPts val="0"/>
                </a:spcBef>
                <a:spcAft>
                  <a:spcPts val="0"/>
                </a:spcAft>
                <a:buNone/>
              </a:pPr>
              <a:endParaRPr sz="800" b="1" dirty="0">
                <a:solidFill>
                  <a:schemeClr val="dk1"/>
                </a:solidFill>
                <a:latin typeface="Lato"/>
                <a:ea typeface="Lato"/>
                <a:cs typeface="Lato"/>
                <a:sym typeface="Lato"/>
              </a:endParaRPr>
            </a:p>
          </p:txBody>
        </p:sp>
        <p:cxnSp>
          <p:nvCxnSpPr>
            <p:cNvPr id="243" name="Google Shape;243;p28"/>
            <p:cNvCxnSpPr/>
            <p:nvPr/>
          </p:nvCxnSpPr>
          <p:spPr>
            <a:xfrm>
              <a:off x="5209838" y="1705200"/>
              <a:ext cx="1286700" cy="0"/>
            </a:xfrm>
            <a:prstGeom prst="straightConnector1">
              <a:avLst/>
            </a:prstGeom>
            <a:noFill/>
            <a:ln w="9525" cap="flat" cmpd="sng">
              <a:solidFill>
                <a:schemeClr val="accent1"/>
              </a:solidFill>
              <a:prstDash val="solid"/>
              <a:round/>
              <a:headEnd type="none" w="sm" len="sm"/>
              <a:tailEnd type="oval" w="med" len="med"/>
            </a:ln>
          </p:spPr>
        </p:cxnSp>
      </p:grpSp>
      <p:grpSp>
        <p:nvGrpSpPr>
          <p:cNvPr id="244" name="Google Shape;244;p28"/>
          <p:cNvGrpSpPr/>
          <p:nvPr/>
        </p:nvGrpSpPr>
        <p:grpSpPr>
          <a:xfrm>
            <a:off x="4828949" y="3401450"/>
            <a:ext cx="2788865" cy="1289700"/>
            <a:chOff x="5209839" y="3020450"/>
            <a:chExt cx="3610649" cy="1289700"/>
          </a:xfrm>
        </p:grpSpPr>
        <p:sp>
          <p:nvSpPr>
            <p:cNvPr id="245" name="Google Shape;245;p28"/>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600" b="1" dirty="0" err="1">
                  <a:solidFill>
                    <a:schemeClr val="dk1"/>
                  </a:solidFill>
                  <a:latin typeface="Lato"/>
                  <a:ea typeface="Lato"/>
                  <a:cs typeface="Lato"/>
                  <a:sym typeface="Lato"/>
                </a:rPr>
                <a:t>Modeling</a:t>
              </a:r>
              <a:endParaRPr lang="it-IT" sz="1600" b="1" dirty="0">
                <a:solidFill>
                  <a:schemeClr val="dk1"/>
                </a:solidFill>
                <a:latin typeface="Lato"/>
                <a:ea typeface="Lato"/>
                <a:cs typeface="Lato"/>
                <a:sym typeface="Lato"/>
              </a:endParaRPr>
            </a:p>
            <a:p>
              <a:pPr marL="0" lvl="0" indent="0" algn="l" rtl="0">
                <a:spcBef>
                  <a:spcPts val="0"/>
                </a:spcBef>
                <a:spcAft>
                  <a:spcPts val="0"/>
                </a:spcAft>
                <a:buNone/>
              </a:pPr>
              <a:r>
                <a:rPr lang="it-IT" sz="1600" b="1" dirty="0" err="1">
                  <a:solidFill>
                    <a:schemeClr val="dk1"/>
                  </a:solidFill>
                  <a:latin typeface="Lato"/>
                  <a:ea typeface="Lato"/>
                  <a:cs typeface="Lato"/>
                  <a:sym typeface="Lato"/>
                </a:rPr>
                <a:t>Phase</a:t>
              </a:r>
              <a:endParaRPr sz="1600" b="1" dirty="0">
                <a:solidFill>
                  <a:schemeClr val="dk1"/>
                </a:solidFill>
                <a:latin typeface="Lato"/>
                <a:ea typeface="Lato"/>
                <a:cs typeface="Lato"/>
                <a:sym typeface="Lato"/>
              </a:endParaRPr>
            </a:p>
          </p:txBody>
        </p:sp>
        <p:cxnSp>
          <p:nvCxnSpPr>
            <p:cNvPr id="246" name="Google Shape;246;p28"/>
            <p:cNvCxnSpPr/>
            <p:nvPr/>
          </p:nvCxnSpPr>
          <p:spPr>
            <a:xfrm>
              <a:off x="5209838" y="3648300"/>
              <a:ext cx="1286700" cy="0"/>
            </a:xfrm>
            <a:prstGeom prst="straightConnector1">
              <a:avLst/>
            </a:prstGeom>
            <a:noFill/>
            <a:ln w="9525" cap="flat" cmpd="sng">
              <a:solidFill>
                <a:schemeClr val="accent3"/>
              </a:solidFill>
              <a:prstDash val="solid"/>
              <a:round/>
              <a:headEnd type="none" w="sm" len="sm"/>
              <a:tailEnd type="oval" w="med" len="med"/>
            </a:ln>
          </p:spPr>
        </p:cxnSp>
      </p:grpSp>
      <p:grpSp>
        <p:nvGrpSpPr>
          <p:cNvPr id="247" name="Google Shape;247;p28"/>
          <p:cNvGrpSpPr/>
          <p:nvPr/>
        </p:nvGrpSpPr>
        <p:grpSpPr>
          <a:xfrm>
            <a:off x="2281213" y="1109463"/>
            <a:ext cx="3814835" cy="3790597"/>
            <a:chOff x="2662213" y="676344"/>
            <a:chExt cx="3814835" cy="3790597"/>
          </a:xfrm>
        </p:grpSpPr>
        <p:sp>
          <p:nvSpPr>
            <p:cNvPr id="248" name="Google Shape;248;p28"/>
            <p:cNvSpPr/>
            <p:nvPr/>
          </p:nvSpPr>
          <p:spPr>
            <a:xfrm rot="3600185">
              <a:off x="3169983" y="1184511"/>
              <a:ext cx="2774659" cy="2774659"/>
            </a:xfrm>
            <a:prstGeom prst="blockArc">
              <a:avLst>
                <a:gd name="adj1" fmla="val 12622480"/>
                <a:gd name="adj2" fmla="val 19781569"/>
                <a:gd name="adj3" fmla="val 207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rot="10800000">
              <a:off x="3183490" y="1163229"/>
              <a:ext cx="2774700" cy="2774700"/>
            </a:xfrm>
            <a:prstGeom prst="blockArc">
              <a:avLst>
                <a:gd name="adj1" fmla="val 12622480"/>
                <a:gd name="adj2" fmla="val 19662822"/>
                <a:gd name="adj3" fmla="val 2072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rot="-3600185">
              <a:off x="3194618" y="1184114"/>
              <a:ext cx="2774659" cy="2774659"/>
            </a:xfrm>
            <a:prstGeom prst="blockArc">
              <a:avLst>
                <a:gd name="adj1" fmla="val 12622480"/>
                <a:gd name="adj2" fmla="val 19703271"/>
                <a:gd name="adj3" fmla="val 2085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8"/>
            <p:cNvGrpSpPr/>
            <p:nvPr/>
          </p:nvGrpSpPr>
          <p:grpSpPr>
            <a:xfrm rot="-7200165">
              <a:off x="3337679" y="2826785"/>
              <a:ext cx="585011" cy="585536"/>
              <a:chOff x="1967628" y="812211"/>
              <a:chExt cx="588000" cy="588000"/>
            </a:xfrm>
          </p:grpSpPr>
          <p:sp>
            <p:nvSpPr>
              <p:cNvPr id="252" name="Google Shape;252;p28"/>
              <p:cNvSpPr/>
              <p:nvPr/>
            </p:nvSpPr>
            <p:spPr>
              <a:xfrm rot="39023">
                <a:off x="1970909" y="815492"/>
                <a:ext cx="581437" cy="581437"/>
              </a:xfrm>
              <a:prstGeom prst="pie">
                <a:avLst>
                  <a:gd name="adj1" fmla="val 6190354"/>
                  <a:gd name="adj2" fmla="val 14996165"/>
                </a:avLst>
              </a:prstGeom>
              <a:solidFill>
                <a:schemeClr val="accent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rot="10800000">
                <a:off x="1970875" y="815525"/>
                <a:ext cx="581400" cy="581400"/>
              </a:xfrm>
              <a:prstGeom prst="pie">
                <a:avLst>
                  <a:gd name="adj1" fmla="val 4028252"/>
                  <a:gd name="adj2" fmla="val 1718367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8"/>
            <p:cNvGrpSpPr/>
            <p:nvPr/>
          </p:nvGrpSpPr>
          <p:grpSpPr>
            <a:xfrm>
              <a:off x="4264097" y="1180331"/>
              <a:ext cx="585001" cy="585530"/>
              <a:chOff x="1970048" y="811613"/>
              <a:chExt cx="588000" cy="588000"/>
            </a:xfrm>
          </p:grpSpPr>
          <p:sp>
            <p:nvSpPr>
              <p:cNvPr id="255" name="Google Shape;255;p28"/>
              <p:cNvSpPr/>
              <p:nvPr/>
            </p:nvSpPr>
            <p:spPr>
              <a:xfrm rot="39023">
                <a:off x="1973329" y="814894"/>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rot="10800000">
                <a:off x="1973295" y="814927"/>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28"/>
            <p:cNvGrpSpPr/>
            <p:nvPr/>
          </p:nvGrpSpPr>
          <p:grpSpPr>
            <a:xfrm rot="7200165">
              <a:off x="5229930" y="2804716"/>
              <a:ext cx="585011" cy="585536"/>
              <a:chOff x="1977085" y="811649"/>
              <a:chExt cx="588000" cy="588000"/>
            </a:xfrm>
          </p:grpSpPr>
          <p:sp>
            <p:nvSpPr>
              <p:cNvPr id="258" name="Google Shape;258;p28"/>
              <p:cNvSpPr/>
              <p:nvPr/>
            </p:nvSpPr>
            <p:spPr>
              <a:xfrm rot="39023">
                <a:off x="1980366" y="814930"/>
                <a:ext cx="581437" cy="58143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rot="10800000">
                <a:off x="1980332" y="814963"/>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8"/>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Lato"/>
                  <a:ea typeface="Lato"/>
                  <a:cs typeface="Lato"/>
                  <a:sym typeface="Lato"/>
                </a:rPr>
                <a:t>03 </a:t>
              </a:r>
              <a:endParaRPr sz="1600" b="1">
                <a:solidFill>
                  <a:srgbClr val="FFFFFF"/>
                </a:solidFill>
                <a:latin typeface="Lato"/>
                <a:ea typeface="Lato"/>
                <a:cs typeface="Lato"/>
                <a:sym typeface="Lato"/>
              </a:endParaRPr>
            </a:p>
          </p:txBody>
        </p:sp>
        <p:sp>
          <p:nvSpPr>
            <p:cNvPr id="261" name="Google Shape;261;p28"/>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Lato"/>
                  <a:ea typeface="Lato"/>
                  <a:cs typeface="Lato"/>
                  <a:sym typeface="Lato"/>
                </a:rPr>
                <a:t>01 </a:t>
              </a:r>
              <a:endParaRPr sz="1600" b="1">
                <a:solidFill>
                  <a:srgbClr val="FFFFFF"/>
                </a:solidFill>
                <a:latin typeface="Lato"/>
                <a:ea typeface="Lato"/>
                <a:cs typeface="Lato"/>
                <a:sym typeface="Lato"/>
              </a:endParaRPr>
            </a:p>
          </p:txBody>
        </p:sp>
        <p:sp>
          <p:nvSpPr>
            <p:cNvPr id="262" name="Google Shape;262;p28"/>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Lato"/>
                  <a:ea typeface="Lato"/>
                  <a:cs typeface="Lato"/>
                  <a:sym typeface="Lato"/>
                </a:rPr>
                <a:t>02 </a:t>
              </a:r>
              <a:endParaRPr sz="1600" b="1">
                <a:solidFill>
                  <a:srgbClr val="FFFFFF"/>
                </a:solidFill>
                <a:latin typeface="Lato"/>
                <a:ea typeface="Lato"/>
                <a:cs typeface="Lato"/>
                <a:sym typeface="Lato"/>
              </a:endParaRPr>
            </a:p>
          </p:txBody>
        </p:sp>
      </p:grpSp>
    </p:spTree>
    <p:extLst>
      <p:ext uri="{BB962C8B-B14F-4D97-AF65-F5344CB8AC3E}">
        <p14:creationId xmlns:p14="http://schemas.microsoft.com/office/powerpoint/2010/main" val="2079729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Global Schema</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C429F3-574F-F70A-033A-AE19D0FA830A}"/>
                  </a:ext>
                </a:extLst>
              </p:cNvPr>
              <p:cNvSpPr txBox="1"/>
              <p:nvPr/>
            </p:nvSpPr>
            <p:spPr>
              <a:xfrm>
                <a:off x="981073" y="1586292"/>
                <a:ext cx="6056466" cy="2154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b="0" i="1" smtClean="0">
                          <a:solidFill>
                            <a:srgbClr val="FF0000"/>
                          </a:solidFill>
                          <a:latin typeface="Cambria Math" panose="02040503050406030204" pitchFamily="18" charset="0"/>
                        </a:rPr>
                        <m:t>𝑆𝑜𝑛𝑔</m:t>
                      </m:r>
                      <m:r>
                        <a:rPr lang="it-IT" b="0" i="1" baseline="-12000" smtClean="0">
                          <a:solidFill>
                            <a:srgbClr val="FF0000"/>
                          </a:solidFill>
                          <a:latin typeface="Cambria Math" panose="02040503050406030204" pitchFamily="18" charset="0"/>
                        </a:rPr>
                        <m:t>/</m:t>
                      </m:r>
                      <m:r>
                        <a:rPr lang="it-IT" b="0" i="1" baseline="-25000" smtClean="0">
                          <a:solidFill>
                            <a:srgbClr val="FF0000"/>
                          </a:solidFill>
                          <a:latin typeface="Cambria Math" panose="02040503050406030204" pitchFamily="18" charset="0"/>
                        </a:rPr>
                        <m:t>7</m:t>
                      </m:r>
                      <m:r>
                        <a:rPr lang="it-IT" b="0" i="1" smtClean="0">
                          <a:latin typeface="Cambria Math" panose="02040503050406030204" pitchFamily="18" charset="0"/>
                        </a:rPr>
                        <m:t>(</m:t>
                      </m:r>
                      <m:r>
                        <a:rPr lang="it-IT" b="0" i="1" smtClean="0">
                          <a:latin typeface="Cambria Math" panose="02040503050406030204" pitchFamily="18" charset="0"/>
                        </a:rPr>
                        <m:t>𝑖𝑑</m:t>
                      </m:r>
                      <m:r>
                        <a:rPr lang="it-IT" b="0" i="1" smtClean="0">
                          <a:latin typeface="Cambria Math" panose="02040503050406030204" pitchFamily="18" charset="0"/>
                        </a:rPr>
                        <m:t>, </m:t>
                      </m:r>
                      <m:r>
                        <a:rPr lang="it-IT" b="0" i="1" smtClean="0">
                          <a:latin typeface="Cambria Math" panose="02040503050406030204" pitchFamily="18" charset="0"/>
                        </a:rPr>
                        <m:t>𝑛𝑎𝑚𝑒</m:t>
                      </m:r>
                      <m:r>
                        <a:rPr lang="it-IT" b="0" i="1" smtClean="0">
                          <a:latin typeface="Cambria Math" panose="02040503050406030204" pitchFamily="18" charset="0"/>
                        </a:rPr>
                        <m:t>, </m:t>
                      </m:r>
                      <m:r>
                        <a:rPr lang="it-IT" b="0" i="1" smtClean="0">
                          <a:latin typeface="Cambria Math" panose="02040503050406030204" pitchFamily="18" charset="0"/>
                        </a:rPr>
                        <m:t>𝑝𝑜𝑝𝑢𝑙𝑎𝑟𝑖𝑡𝑦</m:t>
                      </m:r>
                      <m:r>
                        <a:rPr lang="it-IT" b="0" i="1" smtClean="0">
                          <a:latin typeface="Cambria Math" panose="02040503050406030204" pitchFamily="18" charset="0"/>
                        </a:rPr>
                        <m:t>, </m:t>
                      </m:r>
                      <m:r>
                        <a:rPr lang="it-IT" b="0" i="1" smtClean="0">
                          <a:latin typeface="Cambria Math" panose="02040503050406030204" pitchFamily="18" charset="0"/>
                        </a:rPr>
                        <m:t>𝑡𝑟𝑎𝑐𝑘</m:t>
                      </m:r>
                      <m:r>
                        <a:rPr lang="it-IT" b="0" i="1" smtClean="0">
                          <a:latin typeface="Cambria Math" panose="02040503050406030204" pitchFamily="18" charset="0"/>
                        </a:rPr>
                        <m:t>_</m:t>
                      </m:r>
                      <m:r>
                        <a:rPr lang="it-IT" b="0" i="1" smtClean="0">
                          <a:latin typeface="Cambria Math" panose="02040503050406030204" pitchFamily="18" charset="0"/>
                        </a:rPr>
                        <m:t>𝑛𝑢𝑚𝑏𝑒𝑟</m:t>
                      </m:r>
                      <m:r>
                        <a:rPr lang="it-IT" b="0" i="1" smtClean="0">
                          <a:latin typeface="Cambria Math" panose="02040503050406030204" pitchFamily="18" charset="0"/>
                        </a:rPr>
                        <m:t>,</m:t>
                      </m:r>
                      <m:r>
                        <a:rPr lang="it-IT" b="0" i="1" smtClean="0">
                          <a:latin typeface="Cambria Math" panose="02040503050406030204" pitchFamily="18" charset="0"/>
                        </a:rPr>
                        <m:t>𝑑𝑢𝑟𝑎𝑡𝑖𝑜𝑛</m:t>
                      </m:r>
                      <m:r>
                        <a:rPr lang="it-IT" b="0" i="1" smtClean="0">
                          <a:latin typeface="Cambria Math" panose="02040503050406030204" pitchFamily="18" charset="0"/>
                        </a:rPr>
                        <m:t>,</m:t>
                      </m:r>
                      <m:r>
                        <a:rPr lang="it-IT" b="0" i="1" smtClean="0">
                          <a:latin typeface="Cambria Math" panose="02040503050406030204" pitchFamily="18" charset="0"/>
                        </a:rPr>
                        <m:t>𝑒𝑥𝑝𝑙𝑖𝑐𝑖𝑡</m:t>
                      </m:r>
                      <m:r>
                        <a:rPr lang="it-IT" b="0" i="1" smtClean="0">
                          <a:latin typeface="Cambria Math" panose="02040503050406030204" pitchFamily="18" charset="0"/>
                        </a:rPr>
                        <m:t>,</m:t>
                      </m:r>
                      <m:r>
                        <a:rPr lang="it-IT" b="0" i="1" smtClean="0">
                          <a:latin typeface="Cambria Math" panose="02040503050406030204" pitchFamily="18" charset="0"/>
                        </a:rPr>
                        <m:t>𝑝𝑟𝑒𝑣𝑖𝑒𝑤</m:t>
                      </m:r>
                      <m:r>
                        <a:rPr lang="it-IT" b="0" i="1" smtClean="0">
                          <a:latin typeface="Cambria Math" panose="02040503050406030204" pitchFamily="18" charset="0"/>
                        </a:rPr>
                        <m:t>_</m:t>
                      </m:r>
                      <m:r>
                        <a:rPr lang="it-IT" b="0" i="1" smtClean="0">
                          <a:latin typeface="Cambria Math" panose="02040503050406030204" pitchFamily="18" charset="0"/>
                        </a:rPr>
                        <m:t>𝑢𝑟𝑙</m:t>
                      </m:r>
                      <m:r>
                        <a:rPr lang="it-IT"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C1C429F3-574F-F70A-033A-AE19D0FA830A}"/>
                  </a:ext>
                </a:extLst>
              </p:cNvPr>
              <p:cNvSpPr txBox="1">
                <a:spLocks noRot="1" noChangeAspect="1" noMove="1" noResize="1" noEditPoints="1" noAdjustHandles="1" noChangeArrowheads="1" noChangeShapeType="1" noTextEdit="1"/>
              </p:cNvSpPr>
              <p:nvPr/>
            </p:nvSpPr>
            <p:spPr>
              <a:xfrm>
                <a:off x="981073" y="1586292"/>
                <a:ext cx="6056466" cy="215444"/>
              </a:xfrm>
              <a:prstGeom prst="rect">
                <a:avLst/>
              </a:prstGeom>
              <a:blipFill>
                <a:blip r:embed="rId3"/>
                <a:stretch>
                  <a:fillRect l="-130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FEE665-9EB3-00D1-7912-81A0053B5178}"/>
                  </a:ext>
                </a:extLst>
              </p:cNvPr>
              <p:cNvSpPr txBox="1"/>
              <p:nvPr/>
            </p:nvSpPr>
            <p:spPr>
              <a:xfrm>
                <a:off x="981073" y="2204213"/>
                <a:ext cx="3286156" cy="2154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b="0" i="1" smtClean="0">
                          <a:solidFill>
                            <a:srgbClr val="FF0000"/>
                          </a:solidFill>
                          <a:latin typeface="Cambria Math" panose="02040503050406030204" pitchFamily="18" charset="0"/>
                        </a:rPr>
                        <m:t>𝐴𝑟𝑡𝑖𝑠𝑡</m:t>
                      </m:r>
                      <m:r>
                        <a:rPr lang="it-IT" b="0" i="1" baseline="-12000" smtClean="0">
                          <a:solidFill>
                            <a:srgbClr val="FF0000"/>
                          </a:solidFill>
                          <a:latin typeface="Cambria Math" panose="02040503050406030204" pitchFamily="18" charset="0"/>
                        </a:rPr>
                        <m:t>/</m:t>
                      </m:r>
                      <m:r>
                        <a:rPr lang="it-IT" b="0" i="1" baseline="-25000" smtClean="0">
                          <a:solidFill>
                            <a:srgbClr val="FF0000"/>
                          </a:solidFill>
                          <a:latin typeface="Cambria Math" panose="02040503050406030204" pitchFamily="18" charset="0"/>
                        </a:rPr>
                        <m:t>4</m:t>
                      </m:r>
                      <m:r>
                        <a:rPr lang="it-IT" b="0" i="1" smtClean="0">
                          <a:latin typeface="Cambria Math" panose="02040503050406030204" pitchFamily="18" charset="0"/>
                        </a:rPr>
                        <m:t>(</m:t>
                      </m:r>
                      <m:r>
                        <a:rPr lang="it-IT" b="0" i="1" smtClean="0">
                          <a:latin typeface="Cambria Math" panose="02040503050406030204" pitchFamily="18" charset="0"/>
                        </a:rPr>
                        <m:t>𝑖𝑑</m:t>
                      </m:r>
                      <m:r>
                        <a:rPr lang="it-IT" b="0" i="1" smtClean="0">
                          <a:latin typeface="Cambria Math" panose="02040503050406030204" pitchFamily="18" charset="0"/>
                        </a:rPr>
                        <m:t>, </m:t>
                      </m:r>
                      <m:r>
                        <a:rPr lang="it-IT" b="0" i="1" smtClean="0">
                          <a:latin typeface="Cambria Math" panose="02040503050406030204" pitchFamily="18" charset="0"/>
                        </a:rPr>
                        <m:t>𝑛𝑎𝑚𝑒</m:t>
                      </m:r>
                      <m:r>
                        <a:rPr lang="it-IT" b="0" i="1" smtClean="0">
                          <a:latin typeface="Cambria Math" panose="02040503050406030204" pitchFamily="18" charset="0"/>
                        </a:rPr>
                        <m:t>, </m:t>
                      </m:r>
                      <m:r>
                        <a:rPr lang="it-IT" b="0" i="1" smtClean="0">
                          <a:latin typeface="Cambria Math" panose="02040503050406030204" pitchFamily="18" charset="0"/>
                        </a:rPr>
                        <m:t>𝑝𝑜𝑝𝑢𝑙𝑎𝑟𝑖𝑡𝑦</m:t>
                      </m:r>
                      <m:r>
                        <a:rPr lang="it-IT" b="0" i="1" smtClean="0">
                          <a:latin typeface="Cambria Math" panose="02040503050406030204" pitchFamily="18" charset="0"/>
                        </a:rPr>
                        <m:t>, </m:t>
                      </m:r>
                      <m:r>
                        <a:rPr lang="it-IT" b="0" i="1" smtClean="0">
                          <a:latin typeface="Cambria Math" panose="02040503050406030204" pitchFamily="18" charset="0"/>
                        </a:rPr>
                        <m:t>𝑓𝑜𝑙𝑙𝑜𝑤𝑒𝑟𝑠</m:t>
                      </m:r>
                      <m:r>
                        <a:rPr lang="it-IT"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9AFEE665-9EB3-00D1-7912-81A0053B5178}"/>
                  </a:ext>
                </a:extLst>
              </p:cNvPr>
              <p:cNvSpPr txBox="1">
                <a:spLocks noRot="1" noChangeAspect="1" noMove="1" noResize="1" noEditPoints="1" noAdjustHandles="1" noChangeArrowheads="1" noChangeShapeType="1" noTextEdit="1"/>
              </p:cNvSpPr>
              <p:nvPr/>
            </p:nvSpPr>
            <p:spPr>
              <a:xfrm>
                <a:off x="981073" y="2204213"/>
                <a:ext cx="3286156" cy="215444"/>
              </a:xfrm>
              <a:prstGeom prst="rect">
                <a:avLst/>
              </a:prstGeom>
              <a:blipFill>
                <a:blip r:embed="rId4"/>
                <a:stretch>
                  <a:fillRect l="-2041"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D2971C-7391-FA98-873D-95AE5DAA984D}"/>
                  </a:ext>
                </a:extLst>
              </p:cNvPr>
              <p:cNvSpPr txBox="1"/>
              <p:nvPr/>
            </p:nvSpPr>
            <p:spPr>
              <a:xfrm>
                <a:off x="981073" y="2822134"/>
                <a:ext cx="4565289" cy="2154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b="0" i="1" smtClean="0">
                          <a:solidFill>
                            <a:srgbClr val="FF0000"/>
                          </a:solidFill>
                          <a:latin typeface="Cambria Math" panose="02040503050406030204" pitchFamily="18" charset="0"/>
                        </a:rPr>
                        <m:t>𝐴𝑙𝑏𝑢𝑚</m:t>
                      </m:r>
                      <m:r>
                        <a:rPr lang="it-IT" b="0" i="1" baseline="-12000" smtClean="0">
                          <a:solidFill>
                            <a:srgbClr val="FF0000"/>
                          </a:solidFill>
                          <a:latin typeface="Cambria Math" panose="02040503050406030204" pitchFamily="18" charset="0"/>
                        </a:rPr>
                        <m:t>/6</m:t>
                      </m:r>
                      <m:r>
                        <a:rPr lang="it-IT" b="0" i="1" smtClean="0">
                          <a:latin typeface="Cambria Math" panose="02040503050406030204" pitchFamily="18" charset="0"/>
                        </a:rPr>
                        <m:t>(</m:t>
                      </m:r>
                      <m:r>
                        <a:rPr lang="it-IT" b="0" i="1" smtClean="0">
                          <a:latin typeface="Cambria Math" panose="02040503050406030204" pitchFamily="18" charset="0"/>
                        </a:rPr>
                        <m:t>𝑖𝑑</m:t>
                      </m:r>
                      <m:r>
                        <a:rPr lang="it-IT" b="0" i="1" smtClean="0">
                          <a:latin typeface="Cambria Math" panose="02040503050406030204" pitchFamily="18" charset="0"/>
                        </a:rPr>
                        <m:t>, </m:t>
                      </m:r>
                      <m:r>
                        <a:rPr lang="it-IT" b="0" i="1" smtClean="0">
                          <a:latin typeface="Cambria Math" panose="02040503050406030204" pitchFamily="18" charset="0"/>
                        </a:rPr>
                        <m:t>𝑛𝑎𝑚𝑒</m:t>
                      </m:r>
                      <m:r>
                        <a:rPr lang="it-IT" b="0" i="1" smtClean="0">
                          <a:latin typeface="Cambria Math" panose="02040503050406030204" pitchFamily="18" charset="0"/>
                        </a:rPr>
                        <m:t>, </m:t>
                      </m:r>
                      <m:r>
                        <a:rPr lang="it-IT" b="0" i="1" smtClean="0">
                          <a:latin typeface="Cambria Math" panose="02040503050406030204" pitchFamily="18" charset="0"/>
                        </a:rPr>
                        <m:t>𝑎𝑙𝑏𝑢𝑚</m:t>
                      </m:r>
                      <m:r>
                        <a:rPr lang="it-IT" b="0" i="1" smtClean="0">
                          <a:latin typeface="Cambria Math" panose="02040503050406030204" pitchFamily="18" charset="0"/>
                        </a:rPr>
                        <m:t>_</m:t>
                      </m:r>
                      <m:r>
                        <a:rPr lang="it-IT" b="0" i="1" smtClean="0">
                          <a:latin typeface="Cambria Math" panose="02040503050406030204" pitchFamily="18" charset="0"/>
                        </a:rPr>
                        <m:t>𝑡𝑦𝑝𝑒</m:t>
                      </m:r>
                      <m:r>
                        <a:rPr lang="it-IT" b="0" i="1" smtClean="0">
                          <a:latin typeface="Cambria Math" panose="02040503050406030204" pitchFamily="18" charset="0"/>
                        </a:rPr>
                        <m:t>, </m:t>
                      </m:r>
                      <m:r>
                        <a:rPr lang="it-IT" b="0" i="1" smtClean="0">
                          <a:latin typeface="Cambria Math" panose="02040503050406030204" pitchFamily="18" charset="0"/>
                        </a:rPr>
                        <m:t>𝑝𝑜𝑝𝑢𝑙𝑎𝑟𝑖𝑡𝑦</m:t>
                      </m:r>
                      <m:r>
                        <a:rPr lang="it-IT" b="0" i="1" smtClean="0">
                          <a:latin typeface="Cambria Math" panose="02040503050406030204" pitchFamily="18" charset="0"/>
                        </a:rPr>
                        <m:t>, </m:t>
                      </m:r>
                      <m:r>
                        <a:rPr lang="it-IT" b="0" i="1" smtClean="0">
                          <a:latin typeface="Cambria Math" panose="02040503050406030204" pitchFamily="18" charset="0"/>
                        </a:rPr>
                        <m:t>𝑟𝑒𝑙𝑒𝑎𝑠𝑒</m:t>
                      </m:r>
                      <m:r>
                        <a:rPr lang="it-IT" b="0" i="1" smtClean="0">
                          <a:latin typeface="Cambria Math" panose="02040503050406030204" pitchFamily="18" charset="0"/>
                        </a:rPr>
                        <m:t>_</m:t>
                      </m:r>
                      <m:r>
                        <a:rPr lang="it-IT" b="0" i="1" smtClean="0">
                          <a:latin typeface="Cambria Math" panose="02040503050406030204" pitchFamily="18" charset="0"/>
                        </a:rPr>
                        <m:t>𝑑𝑎𝑡𝑒</m:t>
                      </m:r>
                      <m:r>
                        <a:rPr lang="it-IT"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33D2971C-7391-FA98-873D-95AE5DAA984D}"/>
                  </a:ext>
                </a:extLst>
              </p:cNvPr>
              <p:cNvSpPr txBox="1">
                <a:spLocks noRot="1" noChangeAspect="1" noMove="1" noResize="1" noEditPoints="1" noAdjustHandles="1" noChangeArrowheads="1" noChangeShapeType="1" noTextEdit="1"/>
              </p:cNvSpPr>
              <p:nvPr/>
            </p:nvSpPr>
            <p:spPr>
              <a:xfrm>
                <a:off x="981073" y="2822134"/>
                <a:ext cx="4565289" cy="215444"/>
              </a:xfrm>
              <a:prstGeom prst="rect">
                <a:avLst/>
              </a:prstGeom>
              <a:blipFill>
                <a:blip r:embed="rId5"/>
                <a:stretch>
                  <a:fillRect l="-1469"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BE405F-24B3-65A2-FFDF-53F051B95FC4}"/>
                  </a:ext>
                </a:extLst>
              </p:cNvPr>
              <p:cNvSpPr txBox="1"/>
              <p:nvPr/>
            </p:nvSpPr>
            <p:spPr>
              <a:xfrm>
                <a:off x="981073" y="4019927"/>
                <a:ext cx="5767355" cy="64633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it-IT" b="0" i="1" smtClean="0">
                          <a:solidFill>
                            <a:srgbClr val="FF0000"/>
                          </a:solidFill>
                          <a:latin typeface="Cambria Math" panose="02040503050406030204" pitchFamily="18" charset="0"/>
                        </a:rPr>
                        <m:t>𝐴𝑢𝑑𝑖𝑜𝐹𝑒𝑎𝑡𝑢𝑟𝑒</m:t>
                      </m:r>
                      <m:r>
                        <a:rPr lang="it-IT" b="0" i="1" baseline="-12000" smtClean="0">
                          <a:solidFill>
                            <a:srgbClr val="FF0000"/>
                          </a:solidFill>
                          <a:latin typeface="Cambria Math" panose="02040503050406030204" pitchFamily="18" charset="0"/>
                        </a:rPr>
                        <m:t>/12</m:t>
                      </m:r>
                      <m:r>
                        <a:rPr lang="it-IT" b="0" i="1" smtClean="0">
                          <a:latin typeface="Cambria Math" panose="02040503050406030204" pitchFamily="18" charset="0"/>
                        </a:rPr>
                        <m:t>(</m:t>
                      </m:r>
                      <m:r>
                        <a:rPr lang="it-IT" b="0" i="1" smtClean="0">
                          <a:latin typeface="Cambria Math" panose="02040503050406030204" pitchFamily="18" charset="0"/>
                        </a:rPr>
                        <m:t>𝑠𝑜𝑛𝑔</m:t>
                      </m:r>
                      <m:r>
                        <a:rPr lang="it-IT" b="0" i="1" smtClean="0">
                          <a:latin typeface="Cambria Math" panose="02040503050406030204" pitchFamily="18" charset="0"/>
                        </a:rPr>
                        <m:t>_</m:t>
                      </m:r>
                      <m:r>
                        <a:rPr lang="it-IT" b="0" i="1" smtClean="0">
                          <a:latin typeface="Cambria Math" panose="02040503050406030204" pitchFamily="18" charset="0"/>
                        </a:rPr>
                        <m:t>𝑖𝑑</m:t>
                      </m:r>
                      <m:r>
                        <a:rPr lang="it-IT" b="0" i="1" smtClean="0">
                          <a:latin typeface="Cambria Math" panose="02040503050406030204" pitchFamily="18" charset="0"/>
                        </a:rPr>
                        <m:t>, </m:t>
                      </m:r>
                      <m:r>
                        <a:rPr lang="it-IT" b="0" i="1" smtClean="0">
                          <a:latin typeface="Cambria Math" panose="02040503050406030204" pitchFamily="18" charset="0"/>
                        </a:rPr>
                        <m:t>𝑎𝑐𝑜𝑢𝑠𝑡𝑖𝑐𝑛𝑒𝑠𝑠</m:t>
                      </m:r>
                      <m:r>
                        <a:rPr lang="it-IT" b="0" i="1" smtClean="0">
                          <a:latin typeface="Cambria Math" panose="02040503050406030204" pitchFamily="18" charset="0"/>
                        </a:rPr>
                        <m:t>, </m:t>
                      </m:r>
                      <m:r>
                        <a:rPr lang="it-IT" b="0" i="1" smtClean="0">
                          <a:latin typeface="Cambria Math" panose="02040503050406030204" pitchFamily="18" charset="0"/>
                        </a:rPr>
                        <m:t>𝑑𝑎𝑛𝑐𝑒𝑎𝑏𝑖𝑙𝑖𝑡𝑦</m:t>
                      </m:r>
                      <m:r>
                        <a:rPr lang="it-IT" b="0" i="1" smtClean="0">
                          <a:latin typeface="Cambria Math" panose="02040503050406030204" pitchFamily="18" charset="0"/>
                        </a:rPr>
                        <m:t>, </m:t>
                      </m:r>
                      <m:r>
                        <a:rPr lang="it-IT" b="0" i="1" smtClean="0">
                          <a:latin typeface="Cambria Math" panose="02040503050406030204" pitchFamily="18" charset="0"/>
                        </a:rPr>
                        <m:t>𝑒𝑛𝑒𝑟𝑔𝑦</m:t>
                      </m:r>
                      <m:r>
                        <a:rPr lang="it-IT" b="0" i="1" smtClean="0">
                          <a:latin typeface="Cambria Math" panose="02040503050406030204" pitchFamily="18" charset="0"/>
                        </a:rPr>
                        <m:t>, </m:t>
                      </m:r>
                    </m:oMath>
                  </m:oMathPara>
                </a14:m>
                <a:endParaRPr lang="it-IT"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𝑖𝑛𝑠𝑡𝑟𝑢𝑚𝑒𝑛𝑡𝑎𝑙𝑛𝑒𝑠𝑠</m:t>
                      </m:r>
                      <m:r>
                        <a:rPr lang="it-IT" b="0" i="1" smtClean="0">
                          <a:latin typeface="Cambria Math" panose="02040503050406030204" pitchFamily="18" charset="0"/>
                        </a:rPr>
                        <m:t>, </m:t>
                      </m:r>
                      <m:r>
                        <a:rPr lang="it-IT" b="0" i="1" smtClean="0">
                          <a:latin typeface="Cambria Math" panose="02040503050406030204" pitchFamily="18" charset="0"/>
                        </a:rPr>
                        <m:t>𝑘𝑒𝑦</m:t>
                      </m:r>
                      <m:r>
                        <a:rPr lang="it-IT" b="0" i="1" smtClean="0">
                          <a:latin typeface="Cambria Math" panose="02040503050406030204" pitchFamily="18" charset="0"/>
                        </a:rPr>
                        <m:t>, </m:t>
                      </m:r>
                      <m:r>
                        <a:rPr lang="it-IT" b="0" i="1" smtClean="0">
                          <a:latin typeface="Cambria Math" panose="02040503050406030204" pitchFamily="18" charset="0"/>
                        </a:rPr>
                        <m:t>𝑙𝑖𝑣𝑒𝑛𝑒𝑠𝑠</m:t>
                      </m:r>
                      <m:r>
                        <a:rPr lang="it-IT" b="0" i="1" smtClean="0">
                          <a:latin typeface="Cambria Math" panose="02040503050406030204" pitchFamily="18" charset="0"/>
                        </a:rPr>
                        <m:t>, </m:t>
                      </m:r>
                      <m:r>
                        <a:rPr lang="it-IT" b="0" i="1" smtClean="0">
                          <a:latin typeface="Cambria Math" panose="02040503050406030204" pitchFamily="18" charset="0"/>
                        </a:rPr>
                        <m:t>𝑙𝑜𝑢𝑑𝑛𝑒𝑠𝑠</m:t>
                      </m:r>
                      <m:r>
                        <a:rPr lang="it-IT" b="0" i="1" smtClean="0">
                          <a:latin typeface="Cambria Math" panose="02040503050406030204" pitchFamily="18" charset="0"/>
                        </a:rPr>
                        <m:t>, </m:t>
                      </m:r>
                      <m:r>
                        <a:rPr lang="it-IT" b="0" i="1" smtClean="0">
                          <a:latin typeface="Cambria Math" panose="02040503050406030204" pitchFamily="18" charset="0"/>
                        </a:rPr>
                        <m:t>𝑚𝑜𝑑𝑒</m:t>
                      </m:r>
                      <m:r>
                        <a:rPr lang="it-IT" b="0" i="1" smtClean="0">
                          <a:latin typeface="Cambria Math" panose="02040503050406030204" pitchFamily="18" charset="0"/>
                        </a:rPr>
                        <m:t>, </m:t>
                      </m:r>
                      <m:r>
                        <a:rPr lang="it-IT" b="0" i="1" smtClean="0">
                          <a:latin typeface="Cambria Math" panose="02040503050406030204" pitchFamily="18" charset="0"/>
                        </a:rPr>
                        <m:t>𝑠𝑝𝑒𝑒𝑐h𝑖𝑛𝑒𝑠𝑠</m:t>
                      </m:r>
                      <m:r>
                        <a:rPr lang="it-IT" b="0" i="1" smtClean="0">
                          <a:latin typeface="Cambria Math" panose="02040503050406030204" pitchFamily="18" charset="0"/>
                        </a:rPr>
                        <m:t>, </m:t>
                      </m:r>
                    </m:oMath>
                  </m:oMathPara>
                </a14:m>
                <a:endParaRPr lang="it-IT"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𝑡𝑒𝑚𝑝𝑜</m:t>
                      </m:r>
                      <m:r>
                        <a:rPr lang="it-IT" b="0" i="1" smtClean="0">
                          <a:latin typeface="Cambria Math" panose="02040503050406030204" pitchFamily="18" charset="0"/>
                        </a:rPr>
                        <m:t>, </m:t>
                      </m:r>
                      <m:r>
                        <a:rPr lang="it-IT" b="0" i="1" smtClean="0">
                          <a:latin typeface="Cambria Math" panose="02040503050406030204" pitchFamily="18" charset="0"/>
                        </a:rPr>
                        <m:t>𝑡𝑖𝑚𝑒</m:t>
                      </m:r>
                      <m:r>
                        <a:rPr lang="it-IT" b="0" i="1" smtClean="0">
                          <a:latin typeface="Cambria Math" panose="02040503050406030204" pitchFamily="18" charset="0"/>
                        </a:rPr>
                        <m:t>_</m:t>
                      </m:r>
                      <m:r>
                        <a:rPr lang="it-IT" b="0" i="1" smtClean="0">
                          <a:latin typeface="Cambria Math" panose="02040503050406030204" pitchFamily="18" charset="0"/>
                        </a:rPr>
                        <m:t>𝑠𝑖𝑔𝑛𝑎𝑡𝑢𝑟𝑒</m:t>
                      </m:r>
                      <m:r>
                        <a:rPr lang="it-IT"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CBBE405F-24B3-65A2-FFDF-53F051B95FC4}"/>
                  </a:ext>
                </a:extLst>
              </p:cNvPr>
              <p:cNvSpPr txBox="1">
                <a:spLocks noRot="1" noChangeAspect="1" noMove="1" noResize="1" noEditPoints="1" noAdjustHandles="1" noChangeArrowheads="1" noChangeShapeType="1" noTextEdit="1"/>
              </p:cNvSpPr>
              <p:nvPr/>
            </p:nvSpPr>
            <p:spPr>
              <a:xfrm>
                <a:off x="981073" y="4019927"/>
                <a:ext cx="5767355" cy="646331"/>
              </a:xfrm>
              <a:prstGeom prst="rect">
                <a:avLst/>
              </a:prstGeom>
              <a:blipFill>
                <a:blip r:embed="rId6"/>
                <a:stretch>
                  <a:fillRect l="-1374"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087163-90B4-3478-D69D-B8FDF1BB3E3D}"/>
                  </a:ext>
                </a:extLst>
              </p:cNvPr>
              <p:cNvSpPr txBox="1"/>
              <p:nvPr/>
            </p:nvSpPr>
            <p:spPr>
              <a:xfrm>
                <a:off x="981073" y="3421030"/>
                <a:ext cx="5878789" cy="2154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b="0" i="1" smtClean="0">
                          <a:solidFill>
                            <a:srgbClr val="FF0000"/>
                          </a:solidFill>
                          <a:latin typeface="Cambria Math" panose="02040503050406030204" pitchFamily="18" charset="0"/>
                        </a:rPr>
                        <m:t>𝐵𝑖𝑙𝑙𝑏𝑜𝑎𝑟𝑑𝐻𝑜𝑡</m:t>
                      </m:r>
                      <m:r>
                        <a:rPr lang="it-IT" b="0" i="1" smtClean="0">
                          <a:solidFill>
                            <a:srgbClr val="FF0000"/>
                          </a:solidFill>
                          <a:latin typeface="Cambria Math" panose="02040503050406030204" pitchFamily="18" charset="0"/>
                        </a:rPr>
                        <m:t>100</m:t>
                      </m:r>
                      <m:r>
                        <a:rPr lang="it-IT" b="0" i="1" smtClean="0">
                          <a:solidFill>
                            <a:srgbClr val="FF0000"/>
                          </a:solidFill>
                          <a:latin typeface="Cambria Math" panose="02040503050406030204" pitchFamily="18" charset="0"/>
                        </a:rPr>
                        <m:t>𝑆𝑜𝑛𝑔</m:t>
                      </m:r>
                      <m:r>
                        <a:rPr lang="it-IT" b="0" i="1" baseline="-12000" smtClean="0">
                          <a:solidFill>
                            <a:srgbClr val="FF0000"/>
                          </a:solidFill>
                          <a:latin typeface="Cambria Math" panose="02040503050406030204" pitchFamily="18" charset="0"/>
                        </a:rPr>
                        <m:t>/5</m:t>
                      </m:r>
                      <m:r>
                        <a:rPr lang="it-IT" b="0" i="1" smtClean="0">
                          <a:latin typeface="Cambria Math" panose="02040503050406030204" pitchFamily="18" charset="0"/>
                        </a:rPr>
                        <m:t>(</m:t>
                      </m:r>
                      <m:r>
                        <a:rPr lang="it-IT" b="0" i="1" smtClean="0">
                          <a:latin typeface="Cambria Math" panose="02040503050406030204" pitchFamily="18" charset="0"/>
                        </a:rPr>
                        <m:t>𝑠𝑜𝑛𝑔</m:t>
                      </m:r>
                      <m:r>
                        <a:rPr lang="it-IT" b="0" i="1" smtClean="0">
                          <a:latin typeface="Cambria Math" panose="02040503050406030204" pitchFamily="18" charset="0"/>
                        </a:rPr>
                        <m:t>_</m:t>
                      </m:r>
                      <m:r>
                        <a:rPr lang="it-IT" b="0" i="1" smtClean="0">
                          <a:latin typeface="Cambria Math" panose="02040503050406030204" pitchFamily="18" charset="0"/>
                        </a:rPr>
                        <m:t>𝑖𝑑</m:t>
                      </m:r>
                      <m:r>
                        <a:rPr lang="it-IT" b="0" i="1" smtClean="0">
                          <a:latin typeface="Cambria Math" panose="02040503050406030204" pitchFamily="18" charset="0"/>
                        </a:rPr>
                        <m:t>, </m:t>
                      </m:r>
                      <m:r>
                        <a:rPr lang="it-IT" b="0" i="1" smtClean="0">
                          <a:latin typeface="Cambria Math" panose="02040503050406030204" pitchFamily="18" charset="0"/>
                        </a:rPr>
                        <m:t>𝑟𝑎𝑛𝑘</m:t>
                      </m:r>
                      <m:r>
                        <a:rPr lang="it-IT" b="0" i="1" smtClean="0">
                          <a:latin typeface="Cambria Math" panose="02040503050406030204" pitchFamily="18" charset="0"/>
                        </a:rPr>
                        <m:t>, </m:t>
                      </m:r>
                      <m:r>
                        <a:rPr lang="it-IT" b="0" i="1" smtClean="0">
                          <a:latin typeface="Cambria Math" panose="02040503050406030204" pitchFamily="18" charset="0"/>
                        </a:rPr>
                        <m:t>𝑑𝑎𝑡𝑒</m:t>
                      </m:r>
                      <m:r>
                        <a:rPr lang="it-IT" b="0" i="1" smtClean="0">
                          <a:latin typeface="Cambria Math" panose="02040503050406030204" pitchFamily="18" charset="0"/>
                        </a:rPr>
                        <m:t>, </m:t>
                      </m:r>
                      <m:r>
                        <a:rPr lang="it-IT" b="0" i="1" smtClean="0">
                          <a:latin typeface="Cambria Math" panose="02040503050406030204" pitchFamily="18" charset="0"/>
                        </a:rPr>
                        <m:t>𝑤𝑒𝑒𝑘𝑠</m:t>
                      </m:r>
                      <m:r>
                        <a:rPr lang="it-IT" b="0" i="1" smtClean="0">
                          <a:latin typeface="Cambria Math" panose="02040503050406030204" pitchFamily="18" charset="0"/>
                        </a:rPr>
                        <m:t>_</m:t>
                      </m:r>
                      <m:r>
                        <a:rPr lang="it-IT" b="0" i="1" smtClean="0">
                          <a:latin typeface="Cambria Math" panose="02040503050406030204" pitchFamily="18" charset="0"/>
                        </a:rPr>
                        <m:t>𝑜𝑛</m:t>
                      </m:r>
                      <m:r>
                        <a:rPr lang="it-IT" b="0" i="1" smtClean="0">
                          <a:latin typeface="Cambria Math" panose="02040503050406030204" pitchFamily="18" charset="0"/>
                        </a:rPr>
                        <m:t>_</m:t>
                      </m:r>
                      <m:r>
                        <a:rPr lang="it-IT" b="0" i="1" smtClean="0">
                          <a:latin typeface="Cambria Math" panose="02040503050406030204" pitchFamily="18" charset="0"/>
                        </a:rPr>
                        <m:t>𝑐h𝑎𝑟𝑡</m:t>
                      </m:r>
                      <m:r>
                        <a:rPr lang="it-IT" b="0" i="1" smtClean="0">
                          <a:latin typeface="Cambria Math" panose="02040503050406030204" pitchFamily="18" charset="0"/>
                        </a:rPr>
                        <m:t>, </m:t>
                      </m:r>
                      <m:r>
                        <a:rPr lang="it-IT" b="0" i="1" smtClean="0">
                          <a:latin typeface="Cambria Math" panose="02040503050406030204" pitchFamily="18" charset="0"/>
                        </a:rPr>
                        <m:t>𝑝𝑒𝑎𝑘</m:t>
                      </m:r>
                      <m:r>
                        <a:rPr lang="it-IT" b="0" i="1" smtClean="0">
                          <a:latin typeface="Cambria Math" panose="02040503050406030204" pitchFamily="18" charset="0"/>
                        </a:rPr>
                        <m:t>_</m:t>
                      </m:r>
                      <m:r>
                        <a:rPr lang="it-IT" b="0" i="1" smtClean="0">
                          <a:latin typeface="Cambria Math" panose="02040503050406030204" pitchFamily="18" charset="0"/>
                        </a:rPr>
                        <m:t>𝑟𝑎𝑛𝑘</m:t>
                      </m:r>
                      <m:r>
                        <a:rPr lang="it-IT"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59087163-90B4-3478-D69D-B8FDF1BB3E3D}"/>
                  </a:ext>
                </a:extLst>
              </p:cNvPr>
              <p:cNvSpPr txBox="1">
                <a:spLocks noRot="1" noChangeAspect="1" noMove="1" noResize="1" noEditPoints="1" noAdjustHandles="1" noChangeArrowheads="1" noChangeShapeType="1" noTextEdit="1"/>
              </p:cNvSpPr>
              <p:nvPr/>
            </p:nvSpPr>
            <p:spPr>
              <a:xfrm>
                <a:off x="981073" y="3421030"/>
                <a:ext cx="5878789" cy="215444"/>
              </a:xfrm>
              <a:prstGeom prst="rect">
                <a:avLst/>
              </a:prstGeom>
              <a:blipFill>
                <a:blip r:embed="rId7"/>
                <a:stretch>
                  <a:fillRect l="-1141" b="-33333"/>
                </a:stretch>
              </a:blipFill>
            </p:spPr>
            <p:txBody>
              <a:bodyPr/>
              <a:lstStyle/>
              <a:p>
                <a:r>
                  <a:rPr lang="en-US">
                    <a:noFill/>
                  </a:rPr>
                  <a:t> </a:t>
                </a:r>
              </a:p>
            </p:txBody>
          </p:sp>
        </mc:Fallback>
      </mc:AlternateContent>
    </p:spTree>
    <p:extLst>
      <p:ext uri="{BB962C8B-B14F-4D97-AF65-F5344CB8AC3E}">
        <p14:creationId xmlns:p14="http://schemas.microsoft.com/office/powerpoint/2010/main" val="2082126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Global Schema (2)</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A46DD3-71A2-FCD6-710B-6304275D79E4}"/>
                  </a:ext>
                </a:extLst>
              </p:cNvPr>
              <p:cNvSpPr txBox="1"/>
              <p:nvPr/>
            </p:nvSpPr>
            <p:spPr>
              <a:xfrm>
                <a:off x="1063002" y="1737568"/>
                <a:ext cx="2844625"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𝑖𝑠𝑆𝑜𝑛𝑔𝑂𝑓</m:t>
                      </m:r>
                      <m:r>
                        <a:rPr lang="it-IT" sz="1600" b="0" i="1" baseline="-12000" smtClean="0">
                          <a:solidFill>
                            <a:srgbClr val="FF0000"/>
                          </a:solidFill>
                          <a:latin typeface="Cambria Math" panose="02040503050406030204" pitchFamily="18" charset="0"/>
                        </a:rPr>
                        <m:t>/2</m:t>
                      </m:r>
                      <m:r>
                        <a:rPr lang="it-IT" sz="1600" b="0" i="1" smtClean="0">
                          <a:latin typeface="Cambria Math" panose="02040503050406030204" pitchFamily="18" charset="0"/>
                        </a:rPr>
                        <m:t>(</m:t>
                      </m:r>
                      <m:r>
                        <a:rPr lang="it-IT" sz="1600" b="0" i="1" smtClean="0">
                          <a:latin typeface="Cambria Math" panose="02040503050406030204" pitchFamily="18" charset="0"/>
                        </a:rPr>
                        <m:t>𝑠𝑜𝑛𝑔</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oMath>
                  </m:oMathPara>
                </a14:m>
                <a:endParaRPr lang="en-US" sz="1600" dirty="0"/>
              </a:p>
            </p:txBody>
          </p:sp>
        </mc:Choice>
        <mc:Fallback xmlns="">
          <p:sp>
            <p:nvSpPr>
              <p:cNvPr id="4" name="TextBox 3">
                <a:extLst>
                  <a:ext uri="{FF2B5EF4-FFF2-40B4-BE49-F238E27FC236}">
                    <a16:creationId xmlns:a16="http://schemas.microsoft.com/office/drawing/2014/main" id="{09A46DD3-71A2-FCD6-710B-6304275D79E4}"/>
                  </a:ext>
                </a:extLst>
              </p:cNvPr>
              <p:cNvSpPr txBox="1">
                <a:spLocks noRot="1" noChangeAspect="1" noMove="1" noResize="1" noEditPoints="1" noAdjustHandles="1" noChangeArrowheads="1" noChangeShapeType="1" noTextEdit="1"/>
              </p:cNvSpPr>
              <p:nvPr/>
            </p:nvSpPr>
            <p:spPr>
              <a:xfrm>
                <a:off x="1063002" y="1737568"/>
                <a:ext cx="2844625" cy="246221"/>
              </a:xfrm>
              <a:prstGeom prst="rect">
                <a:avLst/>
              </a:prstGeom>
              <a:blipFill>
                <a:blip r:embed="rId3"/>
                <a:stretch>
                  <a:fillRect l="-3212" r="-428"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F536FED-FA6F-17EB-FBD8-4B31E696E562}"/>
                  </a:ext>
                </a:extLst>
              </p:cNvPr>
              <p:cNvSpPr txBox="1"/>
              <p:nvPr/>
            </p:nvSpPr>
            <p:spPr>
              <a:xfrm>
                <a:off x="1063002" y="2724661"/>
                <a:ext cx="3420936"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𝑖𝑠𝑆𝑜𝑛𝑔𝐼𝑛𝐴𝑙𝑏𝑢𝑚</m:t>
                      </m:r>
                      <m:r>
                        <a:rPr lang="it-IT" sz="1600" b="0" i="1" baseline="-12000" smtClean="0">
                          <a:solidFill>
                            <a:srgbClr val="FF0000"/>
                          </a:solidFill>
                          <a:latin typeface="Cambria Math" panose="02040503050406030204" pitchFamily="18" charset="0"/>
                        </a:rPr>
                        <m:t>/2</m:t>
                      </m:r>
                      <m:r>
                        <a:rPr lang="it-IT" sz="1600" b="0" i="1" smtClean="0">
                          <a:latin typeface="Cambria Math" panose="02040503050406030204" pitchFamily="18" charset="0"/>
                        </a:rPr>
                        <m:t>(</m:t>
                      </m:r>
                      <m:r>
                        <a:rPr lang="it-IT" sz="1600" b="0" i="1" smtClean="0">
                          <a:latin typeface="Cambria Math" panose="02040503050406030204" pitchFamily="18" charset="0"/>
                        </a:rPr>
                        <m:t>𝑠𝑜𝑛𝑔</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𝑎𝑙𝑏𝑢𝑚</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oMath>
                  </m:oMathPara>
                </a14:m>
                <a:endParaRPr lang="en-US" sz="1600" dirty="0"/>
              </a:p>
            </p:txBody>
          </p:sp>
        </mc:Choice>
        <mc:Fallback xmlns="">
          <p:sp>
            <p:nvSpPr>
              <p:cNvPr id="5" name="TextBox 4">
                <a:extLst>
                  <a:ext uri="{FF2B5EF4-FFF2-40B4-BE49-F238E27FC236}">
                    <a16:creationId xmlns:a16="http://schemas.microsoft.com/office/drawing/2014/main" id="{1F536FED-FA6F-17EB-FBD8-4B31E696E562}"/>
                  </a:ext>
                </a:extLst>
              </p:cNvPr>
              <p:cNvSpPr txBox="1">
                <a:spLocks noRot="1" noChangeAspect="1" noMove="1" noResize="1" noEditPoints="1" noAdjustHandles="1" noChangeArrowheads="1" noChangeShapeType="1" noTextEdit="1"/>
              </p:cNvSpPr>
              <p:nvPr/>
            </p:nvSpPr>
            <p:spPr>
              <a:xfrm>
                <a:off x="1063002" y="2724661"/>
                <a:ext cx="3420936" cy="246221"/>
              </a:xfrm>
              <a:prstGeom prst="rect">
                <a:avLst/>
              </a:prstGeom>
              <a:blipFill>
                <a:blip r:embed="rId4"/>
                <a:stretch>
                  <a:fillRect l="-2669" r="-17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B5A9E23-6710-2289-0CB9-CF29035F8695}"/>
                  </a:ext>
                </a:extLst>
              </p:cNvPr>
              <p:cNvSpPr txBox="1"/>
              <p:nvPr/>
            </p:nvSpPr>
            <p:spPr>
              <a:xfrm>
                <a:off x="1063002" y="3711754"/>
                <a:ext cx="3109121"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𝑖𝑠𝐴𝑙𝑏𝑢𝑚𝑂𝑓</m:t>
                      </m:r>
                      <m:r>
                        <a:rPr lang="it-IT" sz="1600" b="0" i="1" baseline="-12000" smtClean="0">
                          <a:solidFill>
                            <a:srgbClr val="FF0000"/>
                          </a:solidFill>
                          <a:latin typeface="Cambria Math" panose="02040503050406030204" pitchFamily="18" charset="0"/>
                        </a:rPr>
                        <m:t>/2</m:t>
                      </m:r>
                      <m:r>
                        <a:rPr lang="it-IT" sz="1600" b="0" i="1" smtClean="0">
                          <a:latin typeface="Cambria Math" panose="02040503050406030204" pitchFamily="18" charset="0"/>
                        </a:rPr>
                        <m:t>(</m:t>
                      </m:r>
                      <m:r>
                        <a:rPr lang="it-IT" sz="1600" b="0" i="1" smtClean="0">
                          <a:latin typeface="Cambria Math" panose="02040503050406030204" pitchFamily="18" charset="0"/>
                        </a:rPr>
                        <m:t>𝑎𝑙𝑏𝑢𝑚</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oMath>
                  </m:oMathPara>
                </a14:m>
                <a:endParaRPr lang="en-US" sz="1600" dirty="0"/>
              </a:p>
            </p:txBody>
          </p:sp>
        </mc:Choice>
        <mc:Fallback xmlns="">
          <p:sp>
            <p:nvSpPr>
              <p:cNvPr id="6" name="TextBox 5">
                <a:extLst>
                  <a:ext uri="{FF2B5EF4-FFF2-40B4-BE49-F238E27FC236}">
                    <a16:creationId xmlns:a16="http://schemas.microsoft.com/office/drawing/2014/main" id="{4B5A9E23-6710-2289-0CB9-CF29035F8695}"/>
                  </a:ext>
                </a:extLst>
              </p:cNvPr>
              <p:cNvSpPr txBox="1">
                <a:spLocks noRot="1" noChangeAspect="1" noMove="1" noResize="1" noEditPoints="1" noAdjustHandles="1" noChangeArrowheads="1" noChangeShapeType="1" noTextEdit="1"/>
              </p:cNvSpPr>
              <p:nvPr/>
            </p:nvSpPr>
            <p:spPr>
              <a:xfrm>
                <a:off x="1063002" y="3711754"/>
                <a:ext cx="3109121" cy="246221"/>
              </a:xfrm>
              <a:prstGeom prst="rect">
                <a:avLst/>
              </a:prstGeom>
              <a:blipFill>
                <a:blip r:embed="rId5"/>
                <a:stretch>
                  <a:fillRect l="-2941" r="-392" b="-35000"/>
                </a:stretch>
              </a:blipFill>
            </p:spPr>
            <p:txBody>
              <a:bodyPr/>
              <a:lstStyle/>
              <a:p>
                <a:r>
                  <a:rPr lang="en-US">
                    <a:noFill/>
                  </a:rPr>
                  <a:t> </a:t>
                </a:r>
              </a:p>
            </p:txBody>
          </p:sp>
        </mc:Fallback>
      </mc:AlternateContent>
      <p:sp>
        <p:nvSpPr>
          <p:cNvPr id="2" name="Google Shape;348;p35">
            <a:extLst>
              <a:ext uri="{FF2B5EF4-FFF2-40B4-BE49-F238E27FC236}">
                <a16:creationId xmlns:a16="http://schemas.microsoft.com/office/drawing/2014/main" id="{43EF8CC6-A91A-BD9A-98A8-BA59A118A1F8}"/>
              </a:ext>
            </a:extLst>
          </p:cNvPr>
          <p:cNvSpPr txBox="1">
            <a:spLocks/>
          </p:cNvSpPr>
          <p:nvPr/>
        </p:nvSpPr>
        <p:spPr>
          <a:xfrm>
            <a:off x="1511473" y="2005806"/>
            <a:ext cx="5499100" cy="3489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200" dirty="0"/>
              <a:t>Song with «</a:t>
            </a:r>
            <a:r>
              <a:rPr lang="it-IT" sz="1200" i="1" dirty="0" err="1"/>
              <a:t>song_id</a:t>
            </a:r>
            <a:r>
              <a:rPr lang="it-IT" sz="1200" i="1" dirty="0"/>
              <a:t>»</a:t>
            </a:r>
            <a:r>
              <a:rPr lang="it-IT" sz="1200" dirty="0"/>
              <a:t> </a:t>
            </a:r>
            <a:r>
              <a:rPr lang="it-IT" sz="1200" dirty="0" err="1"/>
              <a:t>is</a:t>
            </a:r>
            <a:r>
              <a:rPr lang="it-IT" sz="1200" dirty="0"/>
              <a:t> </a:t>
            </a:r>
            <a:r>
              <a:rPr lang="it-IT" sz="1200" dirty="0" err="1"/>
              <a:t>performed</a:t>
            </a:r>
            <a:r>
              <a:rPr lang="it-IT" sz="1200" dirty="0"/>
              <a:t> by Artist with «</a:t>
            </a:r>
            <a:r>
              <a:rPr lang="it-IT" sz="1200" i="1" dirty="0" err="1"/>
              <a:t>artist_id</a:t>
            </a:r>
            <a:r>
              <a:rPr lang="it-IT" sz="1200" i="1" dirty="0"/>
              <a:t>»</a:t>
            </a:r>
            <a:endParaRPr lang="it-IT" sz="1200" dirty="0"/>
          </a:p>
        </p:txBody>
      </p:sp>
      <p:sp>
        <p:nvSpPr>
          <p:cNvPr id="3" name="Google Shape;348;p35">
            <a:extLst>
              <a:ext uri="{FF2B5EF4-FFF2-40B4-BE49-F238E27FC236}">
                <a16:creationId xmlns:a16="http://schemas.microsoft.com/office/drawing/2014/main" id="{39E1A937-C2BE-D393-9F24-101F7A2B42EC}"/>
              </a:ext>
            </a:extLst>
          </p:cNvPr>
          <p:cNvSpPr txBox="1">
            <a:spLocks/>
          </p:cNvSpPr>
          <p:nvPr/>
        </p:nvSpPr>
        <p:spPr>
          <a:xfrm>
            <a:off x="1511473" y="2991835"/>
            <a:ext cx="5499100" cy="3489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200" dirty="0"/>
              <a:t>Song with «</a:t>
            </a:r>
            <a:r>
              <a:rPr lang="it-IT" sz="1200" i="1" dirty="0" err="1"/>
              <a:t>song_id</a:t>
            </a:r>
            <a:r>
              <a:rPr lang="it-IT" sz="1200" i="1" dirty="0"/>
              <a:t>»</a:t>
            </a:r>
            <a:r>
              <a:rPr lang="it-IT" sz="1200" dirty="0"/>
              <a:t> </a:t>
            </a:r>
            <a:r>
              <a:rPr lang="it-IT" sz="1200" dirty="0" err="1"/>
              <a:t>is</a:t>
            </a:r>
            <a:r>
              <a:rPr lang="it-IT" sz="1200" dirty="0"/>
              <a:t> in Album with «</a:t>
            </a:r>
            <a:r>
              <a:rPr lang="it-IT" sz="1200" i="1" dirty="0" err="1"/>
              <a:t>album_id</a:t>
            </a:r>
            <a:r>
              <a:rPr lang="it-IT" sz="1200" i="1" dirty="0"/>
              <a:t>»</a:t>
            </a:r>
            <a:endParaRPr lang="it-IT" sz="1200" dirty="0"/>
          </a:p>
        </p:txBody>
      </p:sp>
      <p:sp>
        <p:nvSpPr>
          <p:cNvPr id="7" name="Google Shape;348;p35">
            <a:extLst>
              <a:ext uri="{FF2B5EF4-FFF2-40B4-BE49-F238E27FC236}">
                <a16:creationId xmlns:a16="http://schemas.microsoft.com/office/drawing/2014/main" id="{9E107F06-050C-7784-F286-FEC197F70B99}"/>
              </a:ext>
            </a:extLst>
          </p:cNvPr>
          <p:cNvSpPr txBox="1">
            <a:spLocks/>
          </p:cNvSpPr>
          <p:nvPr/>
        </p:nvSpPr>
        <p:spPr>
          <a:xfrm>
            <a:off x="1511473" y="4007683"/>
            <a:ext cx="5499100" cy="3489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200" dirty="0"/>
              <a:t>Album with «</a:t>
            </a:r>
            <a:r>
              <a:rPr lang="it-IT" sz="1200" i="1" dirty="0" err="1"/>
              <a:t>album_id</a:t>
            </a:r>
            <a:r>
              <a:rPr lang="it-IT" sz="1200" i="1" dirty="0"/>
              <a:t>»</a:t>
            </a:r>
            <a:r>
              <a:rPr lang="it-IT" sz="1200" dirty="0"/>
              <a:t> </a:t>
            </a:r>
            <a:r>
              <a:rPr lang="it-IT" sz="1200" dirty="0" err="1"/>
              <a:t>is</a:t>
            </a:r>
            <a:r>
              <a:rPr lang="it-IT" sz="1200" dirty="0"/>
              <a:t> of Artist with «</a:t>
            </a:r>
            <a:r>
              <a:rPr lang="it-IT" sz="1200" i="1" dirty="0" err="1"/>
              <a:t>artist_id</a:t>
            </a:r>
            <a:r>
              <a:rPr lang="it-IT" sz="1200" i="1" dirty="0"/>
              <a:t>»</a:t>
            </a:r>
            <a:endParaRPr lang="it-IT" sz="1200" dirty="0"/>
          </a:p>
        </p:txBody>
      </p:sp>
    </p:spTree>
    <p:extLst>
      <p:ext uri="{BB962C8B-B14F-4D97-AF65-F5344CB8AC3E}">
        <p14:creationId xmlns:p14="http://schemas.microsoft.com/office/powerpoint/2010/main" val="3254547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Global Schema (3)</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A1D626-8E9B-0ECD-6575-92579DB59022}"/>
                  </a:ext>
                </a:extLst>
              </p:cNvPr>
              <p:cNvSpPr txBox="1"/>
              <p:nvPr/>
            </p:nvSpPr>
            <p:spPr>
              <a:xfrm>
                <a:off x="1193077" y="3202051"/>
                <a:ext cx="3620607"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it-IT" sz="1600" i="1">
                          <a:solidFill>
                            <a:srgbClr val="FF0000"/>
                          </a:solidFill>
                          <a:latin typeface="Cambria Math" panose="02040503050406030204" pitchFamily="18" charset="0"/>
                        </a:rPr>
                        <m:t>h</m:t>
                      </m:r>
                      <m:r>
                        <a:rPr lang="it-IT" sz="1600" b="0" i="1" smtClean="0">
                          <a:solidFill>
                            <a:srgbClr val="FF0000"/>
                          </a:solidFill>
                          <a:latin typeface="Cambria Math" panose="02040503050406030204" pitchFamily="18" charset="0"/>
                        </a:rPr>
                        <m:t>𝑎𝑠𝐼𝑛𝑓𝑙𝑢𝑒𝑛𝑐𝑒𝑑</m:t>
                      </m:r>
                      <m:r>
                        <a:rPr lang="it-IT" sz="1600" b="0" i="1" baseline="-12000" smtClean="0">
                          <a:solidFill>
                            <a:srgbClr val="FF0000"/>
                          </a:solidFill>
                          <a:latin typeface="Cambria Math" panose="02040503050406030204" pitchFamily="18" charset="0"/>
                        </a:rPr>
                        <m:t>/2</m:t>
                      </m:r>
                      <m:r>
                        <a:rPr lang="it-IT" sz="1600" b="0" i="1" smtClean="0">
                          <a:latin typeface="Cambria Math" panose="02040503050406030204" pitchFamily="18" charset="0"/>
                        </a:rPr>
                        <m:t>(</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1, </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2)</m:t>
                      </m:r>
                    </m:oMath>
                  </m:oMathPara>
                </a14:m>
                <a:endParaRPr lang="en-US" sz="1600" dirty="0"/>
              </a:p>
            </p:txBody>
          </p:sp>
        </mc:Choice>
        <mc:Fallback xmlns="">
          <p:sp>
            <p:nvSpPr>
              <p:cNvPr id="12" name="TextBox 11">
                <a:extLst>
                  <a:ext uri="{FF2B5EF4-FFF2-40B4-BE49-F238E27FC236}">
                    <a16:creationId xmlns:a16="http://schemas.microsoft.com/office/drawing/2014/main" id="{4BA1D626-8E9B-0ECD-6575-92579DB59022}"/>
                  </a:ext>
                </a:extLst>
              </p:cNvPr>
              <p:cNvSpPr txBox="1">
                <a:spLocks noRot="1" noChangeAspect="1" noMove="1" noResize="1" noEditPoints="1" noAdjustHandles="1" noChangeArrowheads="1" noChangeShapeType="1" noTextEdit="1"/>
              </p:cNvSpPr>
              <p:nvPr/>
            </p:nvSpPr>
            <p:spPr>
              <a:xfrm>
                <a:off x="1193077" y="3202051"/>
                <a:ext cx="3620607" cy="246221"/>
              </a:xfrm>
              <a:prstGeom prst="rect">
                <a:avLst/>
              </a:prstGeom>
              <a:blipFill>
                <a:blip r:embed="rId3"/>
                <a:stretch>
                  <a:fillRect l="-2020" r="-168" b="-341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88F47A-2F22-C6BF-9615-8DC44ECDBE2C}"/>
                  </a:ext>
                </a:extLst>
              </p:cNvPr>
              <p:cNvSpPr txBox="1"/>
              <p:nvPr/>
            </p:nvSpPr>
            <p:spPr>
              <a:xfrm>
                <a:off x="1193077" y="4071299"/>
                <a:ext cx="288441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h𝑎𝑠</m:t>
                      </m:r>
                      <m:r>
                        <m:rPr>
                          <m:sty m:val="p"/>
                        </m:rPr>
                        <a:rPr lang="it-IT" sz="1600" i="1" smtClean="0">
                          <a:solidFill>
                            <a:srgbClr val="FF0000"/>
                          </a:solidFill>
                          <a:latin typeface="Cambria Math" panose="02040503050406030204" pitchFamily="18" charset="0"/>
                        </a:rPr>
                        <m:t>L</m:t>
                      </m:r>
                      <m:r>
                        <a:rPr lang="it-IT" sz="1600" b="0" i="1" smtClean="0">
                          <a:solidFill>
                            <a:srgbClr val="FF0000"/>
                          </a:solidFill>
                          <a:latin typeface="Cambria Math" panose="02040503050406030204" pitchFamily="18" charset="0"/>
                        </a:rPr>
                        <m:t>𝑦𝑟𝑖𝑐𝑠</m:t>
                      </m:r>
                      <m:r>
                        <a:rPr lang="it-IT" sz="1600" b="0" i="1" baseline="-12000" smtClean="0">
                          <a:solidFill>
                            <a:srgbClr val="FF0000"/>
                          </a:solidFill>
                          <a:latin typeface="Cambria Math" panose="02040503050406030204" pitchFamily="18" charset="0"/>
                        </a:rPr>
                        <m:t>/2</m:t>
                      </m:r>
                      <m:r>
                        <a:rPr lang="it-IT" sz="1600" b="0" i="1" smtClean="0">
                          <a:latin typeface="Cambria Math" panose="02040503050406030204" pitchFamily="18" charset="0"/>
                        </a:rPr>
                        <m:t>(</m:t>
                      </m:r>
                      <m:r>
                        <a:rPr lang="it-IT" sz="1600" b="0" i="1" smtClean="0">
                          <a:latin typeface="Cambria Math" panose="02040503050406030204" pitchFamily="18" charset="0"/>
                        </a:rPr>
                        <m:t>𝑠𝑜𝑛𝑔</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𝑙𝑦𝑟𝑖𝑐𝑠</m:t>
                      </m:r>
                      <m:r>
                        <a:rPr lang="it-IT" sz="1600" b="0" i="1" smtClean="0">
                          <a:latin typeface="Cambria Math" panose="02040503050406030204" pitchFamily="18" charset="0"/>
                        </a:rPr>
                        <m:t>)</m:t>
                      </m:r>
                    </m:oMath>
                  </m:oMathPara>
                </a14:m>
                <a:endParaRPr lang="en-US" sz="1600" dirty="0"/>
              </a:p>
            </p:txBody>
          </p:sp>
        </mc:Choice>
        <mc:Fallback xmlns="">
          <p:sp>
            <p:nvSpPr>
              <p:cNvPr id="14" name="TextBox 13">
                <a:extLst>
                  <a:ext uri="{FF2B5EF4-FFF2-40B4-BE49-F238E27FC236}">
                    <a16:creationId xmlns:a16="http://schemas.microsoft.com/office/drawing/2014/main" id="{1888F47A-2F22-C6BF-9615-8DC44ECDBE2C}"/>
                  </a:ext>
                </a:extLst>
              </p:cNvPr>
              <p:cNvSpPr txBox="1">
                <a:spLocks noRot="1" noChangeAspect="1" noMove="1" noResize="1" noEditPoints="1" noAdjustHandles="1" noChangeArrowheads="1" noChangeShapeType="1" noTextEdit="1"/>
              </p:cNvSpPr>
              <p:nvPr/>
            </p:nvSpPr>
            <p:spPr>
              <a:xfrm>
                <a:off x="1193077" y="4071299"/>
                <a:ext cx="2884412" cy="246221"/>
              </a:xfrm>
              <a:prstGeom prst="rect">
                <a:avLst/>
              </a:prstGeom>
              <a:blipFill>
                <a:blip r:embed="rId4"/>
                <a:stretch>
                  <a:fillRect l="-3383" b="-35000"/>
                </a:stretch>
              </a:blipFill>
            </p:spPr>
            <p:txBody>
              <a:bodyPr/>
              <a:lstStyle/>
              <a:p>
                <a:r>
                  <a:rPr lang="en-US">
                    <a:noFill/>
                  </a:rPr>
                  <a:t> </a:t>
                </a:r>
              </a:p>
            </p:txBody>
          </p:sp>
        </mc:Fallback>
      </mc:AlternateContent>
      <p:sp>
        <p:nvSpPr>
          <p:cNvPr id="2" name="Google Shape;348;p35">
            <a:extLst>
              <a:ext uri="{FF2B5EF4-FFF2-40B4-BE49-F238E27FC236}">
                <a16:creationId xmlns:a16="http://schemas.microsoft.com/office/drawing/2014/main" id="{43EF8CC6-A91A-BD9A-98A8-BA59A118A1F8}"/>
              </a:ext>
            </a:extLst>
          </p:cNvPr>
          <p:cNvSpPr txBox="1">
            <a:spLocks/>
          </p:cNvSpPr>
          <p:nvPr/>
        </p:nvSpPr>
        <p:spPr>
          <a:xfrm>
            <a:off x="1681335" y="2631942"/>
            <a:ext cx="5499100" cy="3489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200" dirty="0"/>
              <a:t>Artist with «</a:t>
            </a:r>
            <a:r>
              <a:rPr lang="it-IT" sz="1200" dirty="0" err="1"/>
              <a:t>artist</a:t>
            </a:r>
            <a:r>
              <a:rPr lang="it-IT" sz="1200" i="1" dirty="0" err="1"/>
              <a:t>_id</a:t>
            </a:r>
            <a:r>
              <a:rPr lang="it-IT" sz="1200" i="1" dirty="0"/>
              <a:t>»</a:t>
            </a:r>
            <a:r>
              <a:rPr lang="it-IT" sz="1200" dirty="0"/>
              <a:t> </a:t>
            </a:r>
            <a:r>
              <a:rPr lang="it-IT" sz="1200" dirty="0" err="1"/>
              <a:t>does</a:t>
            </a:r>
            <a:r>
              <a:rPr lang="it-IT" sz="1200" dirty="0"/>
              <a:t> the music </a:t>
            </a:r>
            <a:r>
              <a:rPr lang="it-IT" sz="1200" dirty="0" err="1"/>
              <a:t>Genre</a:t>
            </a:r>
            <a:r>
              <a:rPr lang="it-IT" sz="1200" dirty="0"/>
              <a:t> «</a:t>
            </a:r>
            <a:r>
              <a:rPr lang="it-IT" sz="1200" dirty="0" err="1"/>
              <a:t>genre_name</a:t>
            </a:r>
            <a:r>
              <a:rPr lang="it-IT" sz="1200" dirty="0"/>
              <a:t>»</a:t>
            </a:r>
          </a:p>
        </p:txBody>
      </p:sp>
      <p:sp>
        <p:nvSpPr>
          <p:cNvPr id="3" name="Google Shape;348;p35">
            <a:extLst>
              <a:ext uri="{FF2B5EF4-FFF2-40B4-BE49-F238E27FC236}">
                <a16:creationId xmlns:a16="http://schemas.microsoft.com/office/drawing/2014/main" id="{39E1A937-C2BE-D393-9F24-101F7A2B42EC}"/>
              </a:ext>
            </a:extLst>
          </p:cNvPr>
          <p:cNvSpPr txBox="1">
            <a:spLocks/>
          </p:cNvSpPr>
          <p:nvPr/>
        </p:nvSpPr>
        <p:spPr>
          <a:xfrm>
            <a:off x="1681335" y="3504660"/>
            <a:ext cx="5499100" cy="3489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200" dirty="0"/>
              <a:t>Artist with «</a:t>
            </a:r>
            <a:r>
              <a:rPr lang="it-IT" sz="1200" i="1" dirty="0"/>
              <a:t>artist_id1»</a:t>
            </a:r>
            <a:r>
              <a:rPr lang="it-IT" sz="1200" dirty="0"/>
              <a:t> </a:t>
            </a:r>
            <a:r>
              <a:rPr lang="it-IT" sz="1200" dirty="0" err="1"/>
              <a:t>has</a:t>
            </a:r>
            <a:r>
              <a:rPr lang="it-IT" sz="1200" dirty="0"/>
              <a:t> </a:t>
            </a:r>
            <a:r>
              <a:rPr lang="it-IT" sz="1200" dirty="0" err="1"/>
              <a:t>influenced</a:t>
            </a:r>
            <a:r>
              <a:rPr lang="it-IT" sz="1200" dirty="0"/>
              <a:t> Artist with «</a:t>
            </a:r>
            <a:r>
              <a:rPr lang="it-IT" sz="1200" i="1" dirty="0"/>
              <a:t>artist_id2»</a:t>
            </a:r>
            <a:endParaRPr lang="it-IT" sz="1200" dirty="0"/>
          </a:p>
        </p:txBody>
      </p:sp>
      <p:sp>
        <p:nvSpPr>
          <p:cNvPr id="7" name="Google Shape;348;p35">
            <a:extLst>
              <a:ext uri="{FF2B5EF4-FFF2-40B4-BE49-F238E27FC236}">
                <a16:creationId xmlns:a16="http://schemas.microsoft.com/office/drawing/2014/main" id="{9E107F06-050C-7784-F286-FEC197F70B99}"/>
              </a:ext>
            </a:extLst>
          </p:cNvPr>
          <p:cNvSpPr txBox="1">
            <a:spLocks/>
          </p:cNvSpPr>
          <p:nvPr/>
        </p:nvSpPr>
        <p:spPr>
          <a:xfrm>
            <a:off x="1681335" y="4377378"/>
            <a:ext cx="5499100" cy="3489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200" dirty="0"/>
              <a:t>Song with «</a:t>
            </a:r>
            <a:r>
              <a:rPr lang="it-IT" sz="1200" i="1" dirty="0" err="1"/>
              <a:t>song_id</a:t>
            </a:r>
            <a:r>
              <a:rPr lang="it-IT" sz="1200" i="1" dirty="0"/>
              <a:t>»</a:t>
            </a:r>
            <a:r>
              <a:rPr lang="it-IT" sz="1200" dirty="0"/>
              <a:t> </a:t>
            </a:r>
            <a:r>
              <a:rPr lang="it-IT" sz="1200" dirty="0" err="1"/>
              <a:t>has</a:t>
            </a:r>
            <a:r>
              <a:rPr lang="it-IT" sz="1200" dirty="0"/>
              <a:t> </a:t>
            </a:r>
            <a:r>
              <a:rPr lang="it-IT" sz="1200" dirty="0" err="1"/>
              <a:t>Lyrics</a:t>
            </a:r>
            <a:r>
              <a:rPr lang="it-IT" sz="1200" dirty="0"/>
              <a:t> «</a:t>
            </a:r>
            <a:r>
              <a:rPr lang="it-IT" sz="1200" dirty="0" err="1"/>
              <a:t>lyrics</a:t>
            </a:r>
            <a:r>
              <a:rPr lang="it-IT" sz="1200" dirty="0"/>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C0272F-91B9-C0AB-14CA-5394DE72FA48}"/>
                  </a:ext>
                </a:extLst>
              </p:cNvPr>
              <p:cNvSpPr txBox="1"/>
              <p:nvPr/>
            </p:nvSpPr>
            <p:spPr>
              <a:xfrm>
                <a:off x="1195948" y="2332803"/>
                <a:ext cx="3366178"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𝑑𝑜𝑒𝑠𝐺𝑒𝑛𝑟𝑒</m:t>
                      </m:r>
                      <m:r>
                        <a:rPr lang="it-IT" sz="1600" b="0" i="1" baseline="-12000" smtClean="0">
                          <a:solidFill>
                            <a:srgbClr val="FF0000"/>
                          </a:solidFill>
                          <a:latin typeface="Cambria Math" panose="02040503050406030204" pitchFamily="18" charset="0"/>
                        </a:rPr>
                        <m:t>/2</m:t>
                      </m:r>
                      <m:r>
                        <a:rPr lang="it-IT" sz="1600" b="0" i="1" smtClean="0">
                          <a:latin typeface="Cambria Math" panose="02040503050406030204" pitchFamily="18" charset="0"/>
                        </a:rPr>
                        <m:t>(</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 </m:t>
                      </m:r>
                      <m:r>
                        <a:rPr lang="it-IT" sz="1600" b="0" i="1" smtClean="0">
                          <a:latin typeface="Cambria Math" panose="02040503050406030204" pitchFamily="18" charset="0"/>
                        </a:rPr>
                        <m:t>𝑔𝑒𝑛𝑟𝑒</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oMath>
                  </m:oMathPara>
                </a14:m>
                <a:endParaRPr lang="en-US" sz="1600" dirty="0"/>
              </a:p>
            </p:txBody>
          </p:sp>
        </mc:Choice>
        <mc:Fallback xmlns="">
          <p:sp>
            <p:nvSpPr>
              <p:cNvPr id="8" name="TextBox 7">
                <a:extLst>
                  <a:ext uri="{FF2B5EF4-FFF2-40B4-BE49-F238E27FC236}">
                    <a16:creationId xmlns:a16="http://schemas.microsoft.com/office/drawing/2014/main" id="{5FC0272F-91B9-C0AB-14CA-5394DE72FA48}"/>
                  </a:ext>
                </a:extLst>
              </p:cNvPr>
              <p:cNvSpPr txBox="1">
                <a:spLocks noRot="1" noChangeAspect="1" noMove="1" noResize="1" noEditPoints="1" noAdjustHandles="1" noChangeArrowheads="1" noChangeShapeType="1" noTextEdit="1"/>
              </p:cNvSpPr>
              <p:nvPr/>
            </p:nvSpPr>
            <p:spPr>
              <a:xfrm>
                <a:off x="1195948" y="2332803"/>
                <a:ext cx="3366178" cy="246221"/>
              </a:xfrm>
              <a:prstGeom prst="rect">
                <a:avLst/>
              </a:prstGeom>
              <a:blipFill>
                <a:blip r:embed="rId5"/>
                <a:stretch>
                  <a:fillRect l="-2174" r="-36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A041F0-6507-379A-6308-23F760DF761E}"/>
                  </a:ext>
                </a:extLst>
              </p:cNvPr>
              <p:cNvSpPr txBox="1"/>
              <p:nvPr/>
            </p:nvSpPr>
            <p:spPr>
              <a:xfrm>
                <a:off x="1193077" y="1680963"/>
                <a:ext cx="2131033"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𝐺𝑒𝑛𝑟𝑒</m:t>
                      </m:r>
                      <m:r>
                        <a:rPr lang="it-IT" sz="1600" b="0" i="1" baseline="-10000" smtClean="0">
                          <a:solidFill>
                            <a:srgbClr val="FF0000"/>
                          </a:solidFill>
                          <a:latin typeface="Cambria Math" panose="02040503050406030204" pitchFamily="18" charset="0"/>
                        </a:rPr>
                        <m:t>/</m:t>
                      </m:r>
                      <m:r>
                        <a:rPr lang="it-IT" sz="1600" b="0" i="1" baseline="-25000" smtClean="0">
                          <a:solidFill>
                            <a:srgbClr val="FF0000"/>
                          </a:solidFill>
                          <a:latin typeface="Cambria Math" panose="02040503050406030204" pitchFamily="18" charset="0"/>
                        </a:rPr>
                        <m:t>1</m:t>
                      </m:r>
                      <m:r>
                        <a:rPr lang="it-IT" sz="1600" b="0" i="1" smtClean="0">
                          <a:solidFill>
                            <a:schemeClr val="tx1"/>
                          </a:solidFill>
                          <a:latin typeface="Cambria Math" panose="02040503050406030204" pitchFamily="18" charset="0"/>
                        </a:rPr>
                        <m:t>(</m:t>
                      </m:r>
                      <m:r>
                        <a:rPr lang="it-IT" sz="1600" b="0" i="1" smtClean="0">
                          <a:latin typeface="Cambria Math" panose="02040503050406030204" pitchFamily="18" charset="0"/>
                        </a:rPr>
                        <m:t>𝑔𝑒𝑛𝑟𝑒</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oMath>
                  </m:oMathPara>
                </a14:m>
                <a:endParaRPr lang="en-US" sz="1600" dirty="0"/>
              </a:p>
            </p:txBody>
          </p:sp>
        </mc:Choice>
        <mc:Fallback xmlns="">
          <p:sp>
            <p:nvSpPr>
              <p:cNvPr id="9" name="TextBox 8">
                <a:extLst>
                  <a:ext uri="{FF2B5EF4-FFF2-40B4-BE49-F238E27FC236}">
                    <a16:creationId xmlns:a16="http://schemas.microsoft.com/office/drawing/2014/main" id="{68A041F0-6507-379A-6308-23F760DF761E}"/>
                  </a:ext>
                </a:extLst>
              </p:cNvPr>
              <p:cNvSpPr txBox="1">
                <a:spLocks noRot="1" noChangeAspect="1" noMove="1" noResize="1" noEditPoints="1" noAdjustHandles="1" noChangeArrowheads="1" noChangeShapeType="1" noTextEdit="1"/>
              </p:cNvSpPr>
              <p:nvPr/>
            </p:nvSpPr>
            <p:spPr>
              <a:xfrm>
                <a:off x="1193077" y="1680963"/>
                <a:ext cx="2131033" cy="246221"/>
              </a:xfrm>
              <a:prstGeom prst="rect">
                <a:avLst/>
              </a:prstGeom>
              <a:blipFill>
                <a:blip r:embed="rId6"/>
                <a:stretch>
                  <a:fillRect l="-3438" b="-35000"/>
                </a:stretch>
              </a:blipFill>
            </p:spPr>
            <p:txBody>
              <a:bodyPr/>
              <a:lstStyle/>
              <a:p>
                <a:r>
                  <a:rPr lang="en-US">
                    <a:noFill/>
                  </a:rPr>
                  <a:t> </a:t>
                </a:r>
              </a:p>
            </p:txBody>
          </p:sp>
        </mc:Fallback>
      </mc:AlternateContent>
    </p:spTree>
    <p:extLst>
      <p:ext uri="{BB962C8B-B14F-4D97-AF65-F5344CB8AC3E}">
        <p14:creationId xmlns:p14="http://schemas.microsoft.com/office/powerpoint/2010/main" val="1141028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Global Schema (4)</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A46DD3-71A2-FCD6-710B-6304275D79E4}"/>
                  </a:ext>
                </a:extLst>
              </p:cNvPr>
              <p:cNvSpPr txBox="1"/>
              <p:nvPr/>
            </p:nvSpPr>
            <p:spPr>
              <a:xfrm>
                <a:off x="1215302" y="2438101"/>
                <a:ext cx="2662460"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𝐿𝑎𝑏𝑒𝑙𝐺𝑟𝑜𝑢𝑝</m:t>
                      </m:r>
                      <m:r>
                        <a:rPr lang="it-IT" sz="1600" b="0" i="1" baseline="-12000" smtClean="0">
                          <a:solidFill>
                            <a:srgbClr val="FF0000"/>
                          </a:solidFill>
                          <a:latin typeface="Cambria Math" panose="02040503050406030204" pitchFamily="18" charset="0"/>
                        </a:rPr>
                        <m:t>/</m:t>
                      </m:r>
                      <m:r>
                        <a:rPr lang="it-IT" sz="1600" b="0" i="1" baseline="-25000" smtClean="0">
                          <a:solidFill>
                            <a:srgbClr val="FF0000"/>
                          </a:solidFill>
                          <a:latin typeface="Cambria Math" panose="02040503050406030204" pitchFamily="18" charset="0"/>
                        </a:rPr>
                        <m:t>1</m:t>
                      </m:r>
                      <m:r>
                        <a:rPr lang="it-IT" sz="1600" b="0" i="1" smtClean="0">
                          <a:solidFill>
                            <a:schemeClr val="tx1"/>
                          </a:solidFill>
                          <a:latin typeface="Cambria Math" panose="02040503050406030204" pitchFamily="18" charset="0"/>
                        </a:rPr>
                        <m:t>(</m:t>
                      </m:r>
                      <m:r>
                        <a:rPr lang="it-IT" sz="1600" b="0" i="1" smtClean="0">
                          <a:latin typeface="Cambria Math" panose="02040503050406030204" pitchFamily="18" charset="0"/>
                        </a:rPr>
                        <m:t>𝑔𝑟𝑜𝑢𝑝</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oMath>
                  </m:oMathPara>
                </a14:m>
                <a:endParaRPr lang="en-US" sz="1600" dirty="0"/>
              </a:p>
            </p:txBody>
          </p:sp>
        </mc:Choice>
        <mc:Fallback xmlns="">
          <p:sp>
            <p:nvSpPr>
              <p:cNvPr id="4" name="TextBox 3">
                <a:extLst>
                  <a:ext uri="{FF2B5EF4-FFF2-40B4-BE49-F238E27FC236}">
                    <a16:creationId xmlns:a16="http://schemas.microsoft.com/office/drawing/2014/main" id="{09A46DD3-71A2-FCD6-710B-6304275D79E4}"/>
                  </a:ext>
                </a:extLst>
              </p:cNvPr>
              <p:cNvSpPr txBox="1">
                <a:spLocks noRot="1" noChangeAspect="1" noMove="1" noResize="1" noEditPoints="1" noAdjustHandles="1" noChangeArrowheads="1" noChangeShapeType="1" noTextEdit="1"/>
              </p:cNvSpPr>
              <p:nvPr/>
            </p:nvSpPr>
            <p:spPr>
              <a:xfrm>
                <a:off x="1215302" y="2438101"/>
                <a:ext cx="2662460" cy="246221"/>
              </a:xfrm>
              <a:prstGeom prst="rect">
                <a:avLst/>
              </a:prstGeom>
              <a:blipFill>
                <a:blip r:embed="rId3"/>
                <a:stretch>
                  <a:fillRect l="-343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F536FED-FA6F-17EB-FBD8-4B31E696E562}"/>
                  </a:ext>
                </a:extLst>
              </p:cNvPr>
              <p:cNvSpPr txBox="1"/>
              <p:nvPr/>
            </p:nvSpPr>
            <p:spPr>
              <a:xfrm>
                <a:off x="1215302" y="1780158"/>
                <a:ext cx="1995675"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𝐿𝑎𝑏𝑒𝑙</m:t>
                      </m:r>
                      <m:r>
                        <a:rPr lang="it-IT" sz="1600" b="0" i="1" baseline="-12000" smtClean="0">
                          <a:solidFill>
                            <a:srgbClr val="FF0000"/>
                          </a:solidFill>
                          <a:latin typeface="Cambria Math" panose="02040503050406030204" pitchFamily="18" charset="0"/>
                        </a:rPr>
                        <m:t>/</m:t>
                      </m:r>
                      <m:r>
                        <a:rPr lang="it-IT" sz="1600" b="0" i="1" baseline="-25000" smtClean="0">
                          <a:solidFill>
                            <a:srgbClr val="FF0000"/>
                          </a:solidFill>
                          <a:latin typeface="Cambria Math" panose="02040503050406030204" pitchFamily="18" charset="0"/>
                        </a:rPr>
                        <m:t>1</m:t>
                      </m:r>
                      <m:r>
                        <a:rPr lang="it-IT" sz="1600" b="0" i="1" smtClean="0">
                          <a:solidFill>
                            <a:schemeClr val="tx1"/>
                          </a:solidFill>
                          <a:latin typeface="Cambria Math" panose="02040503050406030204" pitchFamily="18" charset="0"/>
                        </a:rPr>
                        <m:t>(</m:t>
                      </m:r>
                      <m:r>
                        <a:rPr lang="it-IT" sz="1600" b="0" i="1" smtClean="0">
                          <a:latin typeface="Cambria Math" panose="02040503050406030204" pitchFamily="18" charset="0"/>
                        </a:rPr>
                        <m:t>𝑙𝑎𝑏𝑒𝑙</m:t>
                      </m:r>
                      <m:r>
                        <a:rPr lang="it-IT" sz="1600" b="0" i="1" smtClean="0">
                          <a:latin typeface="Cambria Math" panose="02040503050406030204" pitchFamily="18" charset="0"/>
                        </a:rPr>
                        <m:t>_</m:t>
                      </m:r>
                      <m:r>
                        <a:rPr lang="it-IT" sz="1600" b="0" i="1" smtClean="0">
                          <a:latin typeface="Cambria Math" panose="02040503050406030204" pitchFamily="18" charset="0"/>
                        </a:rPr>
                        <m:t>𝑛𝑎𝑚𝑒</m:t>
                      </m:r>
                      <m:r>
                        <a:rPr lang="it-IT" sz="1600" b="0" i="1" smtClean="0">
                          <a:latin typeface="Cambria Math" panose="02040503050406030204" pitchFamily="18" charset="0"/>
                        </a:rPr>
                        <m:t>)</m:t>
                      </m:r>
                    </m:oMath>
                  </m:oMathPara>
                </a14:m>
                <a:endParaRPr lang="en-US" sz="1600" dirty="0"/>
              </a:p>
            </p:txBody>
          </p:sp>
        </mc:Choice>
        <mc:Fallback xmlns="">
          <p:sp>
            <p:nvSpPr>
              <p:cNvPr id="5" name="TextBox 4">
                <a:extLst>
                  <a:ext uri="{FF2B5EF4-FFF2-40B4-BE49-F238E27FC236}">
                    <a16:creationId xmlns:a16="http://schemas.microsoft.com/office/drawing/2014/main" id="{1F536FED-FA6F-17EB-FBD8-4B31E696E562}"/>
                  </a:ext>
                </a:extLst>
              </p:cNvPr>
              <p:cNvSpPr txBox="1">
                <a:spLocks noRot="1" noChangeAspect="1" noMove="1" noResize="1" noEditPoints="1" noAdjustHandles="1" noChangeArrowheads="1" noChangeShapeType="1" noTextEdit="1"/>
              </p:cNvSpPr>
              <p:nvPr/>
            </p:nvSpPr>
            <p:spPr>
              <a:xfrm>
                <a:off x="1215302" y="1780158"/>
                <a:ext cx="1995675" cy="246221"/>
              </a:xfrm>
              <a:prstGeom prst="rect">
                <a:avLst/>
              </a:prstGeom>
              <a:blipFill>
                <a:blip r:embed="rId4"/>
                <a:stretch>
                  <a:fillRect l="-3659"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665288-6C7E-B163-42E6-61BD0784C7BB}"/>
                  </a:ext>
                </a:extLst>
              </p:cNvPr>
              <p:cNvSpPr txBox="1"/>
              <p:nvPr/>
            </p:nvSpPr>
            <p:spPr>
              <a:xfrm>
                <a:off x="1215302" y="3926316"/>
                <a:ext cx="2895857"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𝑖𝑠𝐿𝑎𝑏𝑒𝑙𝐼𝑛𝐺𝑟𝑜𝑢𝑝</m:t>
                      </m:r>
                      <m:r>
                        <a:rPr lang="it-IT" sz="1600" b="0" i="1" baseline="-12000" smtClean="0">
                          <a:solidFill>
                            <a:srgbClr val="FF0000"/>
                          </a:solidFill>
                          <a:latin typeface="Cambria Math" panose="02040503050406030204" pitchFamily="18" charset="0"/>
                        </a:rPr>
                        <m:t>/2</m:t>
                      </m:r>
                      <m:r>
                        <a:rPr lang="it-IT" sz="1600" b="0" i="1" smtClean="0">
                          <a:latin typeface="Cambria Math" panose="02040503050406030204" pitchFamily="18" charset="0"/>
                        </a:rPr>
                        <m:t>(</m:t>
                      </m:r>
                      <m:r>
                        <a:rPr lang="it-IT" sz="1600" b="0" i="1" smtClean="0">
                          <a:latin typeface="Cambria Math" panose="02040503050406030204" pitchFamily="18" charset="0"/>
                        </a:rPr>
                        <m:t>𝑙𝑎𝑏𝑒𝑙</m:t>
                      </m:r>
                      <m:r>
                        <a:rPr lang="it-IT" sz="1600" b="0" i="1" smtClean="0">
                          <a:latin typeface="Cambria Math" panose="02040503050406030204" pitchFamily="18" charset="0"/>
                        </a:rPr>
                        <m:t>, </m:t>
                      </m:r>
                      <m:r>
                        <a:rPr lang="it-IT" sz="1600" b="0" i="1" smtClean="0">
                          <a:latin typeface="Cambria Math" panose="02040503050406030204" pitchFamily="18" charset="0"/>
                        </a:rPr>
                        <m:t>𝑔𝑟𝑜𝑢𝑝</m:t>
                      </m:r>
                      <m:r>
                        <a:rPr lang="it-IT" sz="1600" b="0" i="1" smtClean="0">
                          <a:latin typeface="Cambria Math" panose="02040503050406030204" pitchFamily="18" charset="0"/>
                        </a:rPr>
                        <m:t>)</m:t>
                      </m:r>
                    </m:oMath>
                  </m:oMathPara>
                </a14:m>
                <a:endParaRPr lang="en-US" sz="1600" dirty="0"/>
              </a:p>
            </p:txBody>
          </p:sp>
        </mc:Choice>
        <mc:Fallback xmlns="">
          <p:sp>
            <p:nvSpPr>
              <p:cNvPr id="8" name="TextBox 7">
                <a:extLst>
                  <a:ext uri="{FF2B5EF4-FFF2-40B4-BE49-F238E27FC236}">
                    <a16:creationId xmlns:a16="http://schemas.microsoft.com/office/drawing/2014/main" id="{E4665288-6C7E-B163-42E6-61BD0784C7BB}"/>
                  </a:ext>
                </a:extLst>
              </p:cNvPr>
              <p:cNvSpPr txBox="1">
                <a:spLocks noRot="1" noChangeAspect="1" noMove="1" noResize="1" noEditPoints="1" noAdjustHandles="1" noChangeArrowheads="1" noChangeShapeType="1" noTextEdit="1"/>
              </p:cNvSpPr>
              <p:nvPr/>
            </p:nvSpPr>
            <p:spPr>
              <a:xfrm>
                <a:off x="1215302" y="3926316"/>
                <a:ext cx="2895857" cy="246221"/>
              </a:xfrm>
              <a:prstGeom prst="rect">
                <a:avLst/>
              </a:prstGeom>
              <a:blipFill>
                <a:blip r:embed="rId5"/>
                <a:stretch>
                  <a:fillRect l="-3158" r="-632"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61F1DA-F32D-5B01-70EE-895AEDADE714}"/>
                  </a:ext>
                </a:extLst>
              </p:cNvPr>
              <p:cNvSpPr txBox="1"/>
              <p:nvPr/>
            </p:nvSpPr>
            <p:spPr>
              <a:xfrm>
                <a:off x="1215302" y="3100002"/>
                <a:ext cx="2543453"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600" b="0" i="1" smtClean="0">
                          <a:solidFill>
                            <a:srgbClr val="FF0000"/>
                          </a:solidFill>
                          <a:latin typeface="Cambria Math" panose="02040503050406030204" pitchFamily="18" charset="0"/>
                        </a:rPr>
                        <m:t>h𝑎𝑠𝐿𝑎𝑏𝑒𝑙</m:t>
                      </m:r>
                      <m:r>
                        <a:rPr lang="it-IT" sz="1600" b="0" i="1" baseline="-12000" smtClean="0">
                          <a:solidFill>
                            <a:srgbClr val="FF0000"/>
                          </a:solidFill>
                          <a:latin typeface="Cambria Math" panose="02040503050406030204" pitchFamily="18" charset="0"/>
                        </a:rPr>
                        <m:t>/2</m:t>
                      </m:r>
                      <m:r>
                        <a:rPr lang="it-IT" sz="1600" b="0" i="1" smtClean="0">
                          <a:latin typeface="Cambria Math" panose="02040503050406030204" pitchFamily="18" charset="0"/>
                        </a:rPr>
                        <m:t>(</m:t>
                      </m:r>
                      <m:r>
                        <a:rPr lang="it-IT" sz="1600" b="0" i="1" smtClean="0">
                          <a:latin typeface="Cambria Math" panose="02040503050406030204" pitchFamily="18" charset="0"/>
                        </a:rPr>
                        <m:t>𝑎𝑟𝑡𝑖𝑠𝑡</m:t>
                      </m:r>
                      <m:r>
                        <a:rPr lang="it-IT" sz="1600" b="0" i="1" smtClean="0">
                          <a:latin typeface="Cambria Math" panose="02040503050406030204" pitchFamily="18" charset="0"/>
                        </a:rPr>
                        <m:t>_</m:t>
                      </m:r>
                      <m:r>
                        <a:rPr lang="it-IT" sz="1600" b="0" i="1" smtClean="0">
                          <a:latin typeface="Cambria Math" panose="02040503050406030204" pitchFamily="18" charset="0"/>
                        </a:rPr>
                        <m:t>𝑖𝑑</m:t>
                      </m:r>
                      <m:r>
                        <a:rPr lang="it-IT" sz="1600" b="0" i="1" smtClean="0">
                          <a:latin typeface="Cambria Math" panose="02040503050406030204" pitchFamily="18" charset="0"/>
                        </a:rPr>
                        <m:t>,</m:t>
                      </m:r>
                      <m:r>
                        <a:rPr lang="it-IT" sz="1600" b="0" i="1" smtClean="0">
                          <a:latin typeface="Cambria Math" panose="02040503050406030204" pitchFamily="18" charset="0"/>
                        </a:rPr>
                        <m:t>𝑙𝑎𝑏𝑒𝑙</m:t>
                      </m:r>
                      <m:r>
                        <a:rPr lang="it-IT" sz="1600" b="0" i="1" smtClean="0">
                          <a:latin typeface="Cambria Math" panose="02040503050406030204" pitchFamily="18" charset="0"/>
                        </a:rPr>
                        <m:t>)</m:t>
                      </m:r>
                    </m:oMath>
                  </m:oMathPara>
                </a14:m>
                <a:endParaRPr lang="en-US" sz="1600" dirty="0"/>
              </a:p>
            </p:txBody>
          </p:sp>
        </mc:Choice>
        <mc:Fallback xmlns="">
          <p:sp>
            <p:nvSpPr>
              <p:cNvPr id="9" name="TextBox 8">
                <a:extLst>
                  <a:ext uri="{FF2B5EF4-FFF2-40B4-BE49-F238E27FC236}">
                    <a16:creationId xmlns:a16="http://schemas.microsoft.com/office/drawing/2014/main" id="{9561F1DA-F32D-5B01-70EE-895AEDADE714}"/>
                  </a:ext>
                </a:extLst>
              </p:cNvPr>
              <p:cNvSpPr txBox="1">
                <a:spLocks noRot="1" noChangeAspect="1" noMove="1" noResize="1" noEditPoints="1" noAdjustHandles="1" noChangeArrowheads="1" noChangeShapeType="1" noTextEdit="1"/>
              </p:cNvSpPr>
              <p:nvPr/>
            </p:nvSpPr>
            <p:spPr>
              <a:xfrm>
                <a:off x="1215302" y="3100002"/>
                <a:ext cx="2543453" cy="246221"/>
              </a:xfrm>
              <a:prstGeom prst="rect">
                <a:avLst/>
              </a:prstGeom>
              <a:blipFill>
                <a:blip r:embed="rId6"/>
                <a:stretch>
                  <a:fillRect l="-2871" r="-478" b="-35000"/>
                </a:stretch>
              </a:blipFill>
            </p:spPr>
            <p:txBody>
              <a:bodyPr/>
              <a:lstStyle/>
              <a:p>
                <a:r>
                  <a:rPr lang="en-US">
                    <a:noFill/>
                  </a:rPr>
                  <a:t> </a:t>
                </a:r>
              </a:p>
            </p:txBody>
          </p:sp>
        </mc:Fallback>
      </mc:AlternateContent>
      <p:sp>
        <p:nvSpPr>
          <p:cNvPr id="6" name="Google Shape;348;p35">
            <a:extLst>
              <a:ext uri="{FF2B5EF4-FFF2-40B4-BE49-F238E27FC236}">
                <a16:creationId xmlns:a16="http://schemas.microsoft.com/office/drawing/2014/main" id="{A68C42C6-DB33-1090-116D-7C43B2329E21}"/>
              </a:ext>
            </a:extLst>
          </p:cNvPr>
          <p:cNvSpPr txBox="1">
            <a:spLocks/>
          </p:cNvSpPr>
          <p:nvPr/>
        </p:nvSpPr>
        <p:spPr>
          <a:xfrm>
            <a:off x="1748010" y="4205637"/>
            <a:ext cx="5499100" cy="3489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200" dirty="0"/>
              <a:t>Label «label» </a:t>
            </a:r>
            <a:r>
              <a:rPr lang="it-IT" sz="1200" dirty="0" err="1"/>
              <a:t>belongs</a:t>
            </a:r>
            <a:r>
              <a:rPr lang="it-IT" sz="1200" dirty="0"/>
              <a:t> to the Label Group «</a:t>
            </a:r>
            <a:r>
              <a:rPr lang="it-IT" sz="1200" i="1" dirty="0"/>
              <a:t>group»</a:t>
            </a:r>
            <a:endParaRPr lang="it-IT" sz="1200" dirty="0"/>
          </a:p>
        </p:txBody>
      </p:sp>
      <p:sp>
        <p:nvSpPr>
          <p:cNvPr id="11" name="Google Shape;348;p35">
            <a:extLst>
              <a:ext uri="{FF2B5EF4-FFF2-40B4-BE49-F238E27FC236}">
                <a16:creationId xmlns:a16="http://schemas.microsoft.com/office/drawing/2014/main" id="{09DDB026-A757-9959-2B6D-9F5A46304ADB}"/>
              </a:ext>
            </a:extLst>
          </p:cNvPr>
          <p:cNvSpPr txBox="1">
            <a:spLocks/>
          </p:cNvSpPr>
          <p:nvPr/>
        </p:nvSpPr>
        <p:spPr>
          <a:xfrm>
            <a:off x="1748010" y="3394154"/>
            <a:ext cx="4598092" cy="3489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200" dirty="0"/>
              <a:t>Artist «</a:t>
            </a:r>
            <a:r>
              <a:rPr lang="it-IT" sz="1200" i="1" dirty="0" err="1"/>
              <a:t>artist_id</a:t>
            </a:r>
            <a:r>
              <a:rPr lang="it-IT" sz="1200" i="1" dirty="0"/>
              <a:t>»</a:t>
            </a:r>
            <a:r>
              <a:rPr lang="it-IT" sz="1200" dirty="0"/>
              <a:t> </a:t>
            </a:r>
            <a:r>
              <a:rPr lang="it-IT" sz="1200" dirty="0" err="1"/>
              <a:t>has</a:t>
            </a:r>
            <a:r>
              <a:rPr lang="it-IT" sz="1200" dirty="0"/>
              <a:t> </a:t>
            </a:r>
            <a:r>
              <a:rPr lang="it-IT" sz="1200" dirty="0" err="1"/>
              <a:t>published</a:t>
            </a:r>
            <a:r>
              <a:rPr lang="it-IT" sz="1200" dirty="0"/>
              <a:t> a Song under the Label «</a:t>
            </a:r>
            <a:r>
              <a:rPr lang="it-IT" sz="1200" i="1" dirty="0"/>
              <a:t>label»</a:t>
            </a:r>
            <a:endParaRPr lang="it-IT" sz="1200" dirty="0"/>
          </a:p>
        </p:txBody>
      </p:sp>
    </p:spTree>
    <p:extLst>
      <p:ext uri="{BB962C8B-B14F-4D97-AF65-F5344CB8AC3E}">
        <p14:creationId xmlns:p14="http://schemas.microsoft.com/office/powerpoint/2010/main" val="206940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49" y="517525"/>
            <a:ext cx="6389527"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Conjunctive GAV Mapping</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3A5161C-8B9F-579A-D95F-E3766D677DD3}"/>
                  </a:ext>
                </a:extLst>
              </p:cNvPr>
              <p:cNvSpPr txBox="1"/>
              <p:nvPr/>
            </p:nvSpPr>
            <p:spPr>
              <a:xfrm>
                <a:off x="1191021" y="2024177"/>
                <a:ext cx="5898091" cy="1846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𝑓</m:t>
                      </m:r>
                      <m:r>
                        <a:rPr lang="it-IT" sz="1200" b="0" i="1" smtClean="0">
                          <a:latin typeface="Cambria Math" panose="02040503050406030204" pitchFamily="18" charset="0"/>
                          <a:ea typeface="Cambria Math" panose="02040503050406030204" pitchFamily="18" charset="0"/>
                        </a:rPr>
                        <m:t>.(</m:t>
                      </m:r>
                      <m:r>
                        <a:rPr lang="it-IT" sz="1200" b="0" i="1" smtClean="0">
                          <a:solidFill>
                            <a:srgbClr val="00B0F0"/>
                          </a:solidFill>
                          <a:latin typeface="Cambria Math" panose="02040503050406030204" pitchFamily="18" charset="0"/>
                          <a:ea typeface="Cambria Math" panose="02040503050406030204" pitchFamily="18" charset="0"/>
                        </a:rPr>
                        <m:t>𝐴𝑟𝑡𝑖𝑠𝑡</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e>
                      </m:d>
                      <m:r>
                        <a:rPr lang="it-IT" sz="1200" b="0" i="1" smtClean="0">
                          <a:latin typeface="Cambria Math" panose="02040503050406030204" pitchFamily="18" charset="0"/>
                          <a:ea typeface="Cambria Math" panose="02040503050406030204" pitchFamily="18" charset="0"/>
                        </a:rPr>
                        <m:t>  ⋀  (</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≥50))→</m:t>
                      </m:r>
                      <m:r>
                        <a:rPr lang="it-IT" sz="1200" b="0" i="1" smtClean="0">
                          <a:solidFill>
                            <a:srgbClr val="FF0000"/>
                          </a:solidFill>
                          <a:latin typeface="Cambria Math" panose="02040503050406030204" pitchFamily="18" charset="0"/>
                          <a:ea typeface="Cambria Math" panose="02040503050406030204" pitchFamily="18" charset="0"/>
                        </a:rPr>
                        <m:t>𝐴𝑟𝑡𝑖𝑠𝑡</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𝑖𝑑</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𝑛</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𝑝</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𝑓</m:t>
                      </m:r>
                      <m:r>
                        <a:rPr lang="it-IT"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2" name="TextBox 1">
                <a:extLst>
                  <a:ext uri="{FF2B5EF4-FFF2-40B4-BE49-F238E27FC236}">
                    <a16:creationId xmlns:a16="http://schemas.microsoft.com/office/drawing/2014/main" id="{23A5161C-8B9F-579A-D95F-E3766D677DD3}"/>
                  </a:ext>
                </a:extLst>
              </p:cNvPr>
              <p:cNvSpPr txBox="1">
                <a:spLocks noRot="1" noChangeAspect="1" noMove="1" noResize="1" noEditPoints="1" noAdjustHandles="1" noChangeArrowheads="1" noChangeShapeType="1" noTextEdit="1"/>
              </p:cNvSpPr>
              <p:nvPr/>
            </p:nvSpPr>
            <p:spPr>
              <a:xfrm>
                <a:off x="1191021" y="2024177"/>
                <a:ext cx="5898091" cy="184666"/>
              </a:xfrm>
              <a:prstGeom prst="rect">
                <a:avLst/>
              </a:prstGeom>
              <a:blipFill>
                <a:blip r:embed="rId3"/>
                <a:stretch>
                  <a:fillRect l="-826" b="-4333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0A80E55-9E60-BEB4-80E6-56064A3D31F0}"/>
              </a:ext>
            </a:extLst>
          </p:cNvPr>
          <p:cNvSpPr txBox="1"/>
          <p:nvPr/>
        </p:nvSpPr>
        <p:spPr>
          <a:xfrm>
            <a:off x="914400" y="1654845"/>
            <a:ext cx="667170" cy="292388"/>
          </a:xfrm>
          <a:prstGeom prst="rect">
            <a:avLst/>
          </a:prstGeom>
          <a:noFill/>
        </p:spPr>
        <p:txBody>
          <a:bodyPr wrap="none" rtlCol="0">
            <a:spAutoFit/>
          </a:bodyPr>
          <a:lstStyle/>
          <a:p>
            <a:r>
              <a:rPr lang="it-IT" sz="1300" b="1" dirty="0">
                <a:latin typeface="Lato Black" panose="020F0502020204030203" pitchFamily="34" charset="0"/>
                <a:ea typeface="Lato Black" panose="020F0502020204030203" pitchFamily="34" charset="0"/>
                <a:cs typeface="Lato Black" panose="020F0502020204030203" pitchFamily="34" charset="0"/>
              </a:rPr>
              <a:t>Artist</a:t>
            </a:r>
            <a:r>
              <a:rPr lang="it-IT" sz="1300" dirty="0">
                <a:latin typeface="Lato Black" panose="020F0502020204030203" pitchFamily="34" charset="0"/>
                <a:ea typeface="Lato Black" panose="020F0502020204030203" pitchFamily="34" charset="0"/>
                <a:cs typeface="Lato Black" panose="020F0502020204030203" pitchFamily="34" charset="0"/>
              </a:rPr>
              <a:t>:</a:t>
            </a:r>
            <a:endParaRPr lang="en-US" sz="1300"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E249C8E-E7AF-40FF-001F-05C6D0B3D35F}"/>
                  </a:ext>
                </a:extLst>
              </p:cNvPr>
              <p:cNvSpPr txBox="1"/>
              <p:nvPr/>
            </p:nvSpPr>
            <p:spPr>
              <a:xfrm>
                <a:off x="1191021" y="2945413"/>
                <a:ext cx="7838263" cy="369332"/>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𝑑𝑛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b="0" i="1" smtClean="0">
                          <a:latin typeface="Cambria Math" panose="02040503050406030204" pitchFamily="18" charset="0"/>
                          <a:ea typeface="Cambria Math" panose="02040503050406030204" pitchFamily="18" charset="0"/>
                        </a:rPr>
                        <m:t>.</m:t>
                      </m:r>
                      <m:r>
                        <a:rPr lang="it-IT" sz="1200" b="0" i="1" smtClean="0">
                          <a:solidFill>
                            <a:srgbClr val="00B0F0"/>
                          </a:solidFill>
                          <a:latin typeface="Cambria Math" panose="02040503050406030204" pitchFamily="18" charset="0"/>
                          <a:ea typeface="Cambria Math" panose="02040503050406030204" pitchFamily="18" charset="0"/>
                        </a:rPr>
                        <m:t>𝑆𝑜𝑛𝑔</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𝒊𝒅</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m:t>
                          </m:r>
                        </m:e>
                      </m:d>
                      <m:r>
                        <a:rPr lang="it-IT" sz="1200" b="0" i="1" smtClean="0">
                          <a:latin typeface="Cambria Math" panose="02040503050406030204" pitchFamily="18" charset="0"/>
                          <a:ea typeface="Cambria Math" panose="02040503050406030204" pitchFamily="18" charset="0"/>
                        </a:rPr>
                        <m:t> ⋀ </m:t>
                      </m:r>
                    </m:oMath>
                  </m:oMathPara>
                </a14:m>
                <a:endParaRPr lang="it-IT" sz="1200" b="0" i="1" dirty="0">
                  <a:latin typeface="Cambria Math" panose="02040503050406030204" pitchFamily="18" charset="0"/>
                  <a:ea typeface="Cambria Math" panose="02040503050406030204" pitchFamily="18" charset="0"/>
                </a:endParaRPr>
              </a:p>
              <a:p>
                <a14:m>
                  <m:oMath xmlns:m="http://schemas.openxmlformats.org/officeDocument/2006/math">
                    <m:r>
                      <a:rPr lang="it-IT" sz="1200" b="0" i="1" smtClean="0">
                        <a:solidFill>
                          <a:srgbClr val="00B0F0"/>
                        </a:solidFill>
                        <a:latin typeface="Cambria Math" panose="02040503050406030204" pitchFamily="18" charset="0"/>
                        <a:ea typeface="Cambria Math" panose="02040503050406030204" pitchFamily="18" charset="0"/>
                      </a:rPr>
                      <m:t>𝑇𝑟𝑎𝑐𝑘𝐴𝑟𝑡𝑖𝑠𝑡</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𝒊𝒅</m:t>
                        </m:r>
                        <m:r>
                          <a:rPr lang="it-IT" sz="1200" b="0" i="1" smtClean="0">
                            <a:latin typeface="Cambria Math" panose="02040503050406030204" pitchFamily="18" charset="0"/>
                            <a:ea typeface="Cambria Math" panose="02040503050406030204" pitchFamily="18" charset="0"/>
                          </a:rPr>
                          <m:t>, </m:t>
                        </m:r>
                        <m:r>
                          <a:rPr lang="it-IT" sz="1200" b="1" i="1" smtClean="0">
                            <a:latin typeface="Cambria Math" panose="02040503050406030204" pitchFamily="18" charset="0"/>
                            <a:ea typeface="Cambria Math" panose="02040503050406030204" pitchFamily="18" charset="0"/>
                          </a:rPr>
                          <m:t>𝒂𝒊𝒅</m:t>
                        </m:r>
                      </m:e>
                    </m:d>
                    <m:r>
                      <a:rPr lang="it-IT" sz="1200" b="0" i="1" smtClean="0">
                        <a:latin typeface="Cambria Math" panose="02040503050406030204" pitchFamily="18" charset="0"/>
                        <a:ea typeface="Cambria Math" panose="02040503050406030204" pitchFamily="18" charset="0"/>
                      </a:rPr>
                      <m:t>  </m:t>
                    </m:r>
                    <m:nary>
                      <m:naryPr>
                        <m:chr m:val="⋀"/>
                        <m:subHide m:val="on"/>
                        <m:supHide m:val="on"/>
                        <m:ctrlPr>
                          <a:rPr lang="it-IT" sz="1200" b="0" i="1" smtClean="0">
                            <a:latin typeface="Cambria Math" panose="02040503050406030204" pitchFamily="18" charset="0"/>
                            <a:ea typeface="Cambria Math" panose="02040503050406030204" pitchFamily="18" charset="0"/>
                          </a:rPr>
                        </m:ctrlPr>
                      </m:naryPr>
                      <m:sub/>
                      <m:sup/>
                      <m:e>
                        <m:r>
                          <a:rPr lang="it-IT" sz="1200" b="0" i="1" smtClean="0">
                            <a:latin typeface="Cambria Math" panose="02040503050406030204" pitchFamily="18" charset="0"/>
                            <a:ea typeface="Cambria Math" panose="02040503050406030204" pitchFamily="18" charset="0"/>
                          </a:rPr>
                          <m:t>  </m:t>
                        </m:r>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d>
                          <m:dPr>
                            <m:ctrlPr>
                              <a:rPr lang="it-IT" sz="1200" i="1">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𝑓</m:t>
                            </m:r>
                            <m:r>
                              <a:rPr lang="it-IT" sz="1200" i="1">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𝒂</m:t>
                            </m:r>
                            <m:r>
                              <a:rPr lang="it-IT" sz="1200" b="1" i="1">
                                <a:latin typeface="Cambria Math" panose="02040503050406030204" pitchFamily="18" charset="0"/>
                                <a:ea typeface="Cambria Math" panose="02040503050406030204" pitchFamily="18" charset="0"/>
                              </a:rPr>
                              <m:t>𝒊𝒅</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𝑛</m:t>
                            </m:r>
                          </m:e>
                        </m:d>
                        <m:r>
                          <a:rPr lang="it-IT" sz="1200" i="1">
                            <a:latin typeface="Cambria Math" panose="02040503050406030204" pitchFamily="18" charset="0"/>
                            <a:ea typeface="Cambria Math" panose="02040503050406030204" pitchFamily="18" charset="0"/>
                          </a:rPr>
                          <m:t>  ⋀  (</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≥50)</m:t>
                        </m:r>
                      </m:e>
                    </m:nary>
                    <m:r>
                      <a:rPr lang="it-IT" sz="1200" b="0" i="1" smtClean="0">
                        <a:latin typeface="Cambria Math" panose="02040503050406030204" pitchFamily="18" charset="0"/>
                        <a:ea typeface="Cambria Math" panose="02040503050406030204" pitchFamily="18" charset="0"/>
                      </a:rPr>
                      <m:t>) → </m:t>
                    </m:r>
                    <m:r>
                      <a:rPr lang="it-IT" sz="1200" b="0" i="1" smtClean="0">
                        <a:solidFill>
                          <a:srgbClr val="FF0000"/>
                        </a:solidFill>
                        <a:latin typeface="Cambria Math" panose="02040503050406030204" pitchFamily="18" charset="0"/>
                        <a:ea typeface="Cambria Math" panose="02040503050406030204" pitchFamily="18" charset="0"/>
                      </a:rPr>
                      <m:t>𝑆𝑜𝑛𝑔</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𝑝𝑢</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7" name="TextBox 6">
                <a:extLst>
                  <a:ext uri="{FF2B5EF4-FFF2-40B4-BE49-F238E27FC236}">
                    <a16:creationId xmlns:a16="http://schemas.microsoft.com/office/drawing/2014/main" id="{0E249C8E-E7AF-40FF-001F-05C6D0B3D35F}"/>
                  </a:ext>
                </a:extLst>
              </p:cNvPr>
              <p:cNvSpPr txBox="1">
                <a:spLocks noRot="1" noChangeAspect="1" noMove="1" noResize="1" noEditPoints="1" noAdjustHandles="1" noChangeArrowheads="1" noChangeShapeType="1" noTextEdit="1"/>
              </p:cNvSpPr>
              <p:nvPr/>
            </p:nvSpPr>
            <p:spPr>
              <a:xfrm>
                <a:off x="1191021" y="2945413"/>
                <a:ext cx="7838263" cy="369332"/>
              </a:xfrm>
              <a:prstGeom prst="rect">
                <a:avLst/>
              </a:prstGeom>
              <a:blipFill>
                <a:blip r:embed="rId4"/>
                <a:stretch>
                  <a:fillRect l="-700" t="-14754" b="-1049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5E5A28B-24EF-A970-F16A-B07BE6AA4A4C}"/>
              </a:ext>
            </a:extLst>
          </p:cNvPr>
          <p:cNvSpPr txBox="1"/>
          <p:nvPr/>
        </p:nvSpPr>
        <p:spPr>
          <a:xfrm>
            <a:off x="914400" y="2552742"/>
            <a:ext cx="598241" cy="292388"/>
          </a:xfrm>
          <a:prstGeom prst="rect">
            <a:avLst/>
          </a:prstGeom>
          <a:noFill/>
        </p:spPr>
        <p:txBody>
          <a:bodyPr wrap="none" rtlCol="0">
            <a:spAutoFit/>
          </a:bodyPr>
          <a:lstStyle/>
          <a:p>
            <a:r>
              <a:rPr lang="it-IT" sz="1300" b="1" dirty="0">
                <a:latin typeface="Lato Black" panose="020F0502020204030203" pitchFamily="34" charset="0"/>
                <a:ea typeface="Lato Black" panose="020F0502020204030203" pitchFamily="34" charset="0"/>
                <a:cs typeface="Lato Black" panose="020F0502020204030203" pitchFamily="34" charset="0"/>
              </a:rPr>
              <a:t>Song</a:t>
            </a:r>
            <a:r>
              <a:rPr lang="it-IT" sz="1300" dirty="0">
                <a:latin typeface="Lato Black" panose="020F0502020204030203" pitchFamily="34" charset="0"/>
                <a:ea typeface="Lato Black" panose="020F0502020204030203" pitchFamily="34" charset="0"/>
                <a:cs typeface="Lato Black" panose="020F0502020204030203" pitchFamily="34" charset="0"/>
              </a:rPr>
              <a:t>:</a:t>
            </a:r>
            <a:endParaRPr lang="en-US" sz="1300"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214F9E-0A07-73DF-CC59-C047E9A31F55}"/>
                  </a:ext>
                </a:extLst>
              </p:cNvPr>
              <p:cNvSpPr txBox="1"/>
              <p:nvPr/>
            </p:nvSpPr>
            <p:spPr>
              <a:xfrm>
                <a:off x="1191021" y="4059840"/>
                <a:ext cx="7636456" cy="369332"/>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𝑎𝑡</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𝑟𝑑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b="0" i="1" smtClean="0">
                          <a:latin typeface="Cambria Math" panose="02040503050406030204" pitchFamily="18" charset="0"/>
                          <a:ea typeface="Cambria Math" panose="02040503050406030204" pitchFamily="18" charset="0"/>
                        </a:rPr>
                        <m:t>.</m:t>
                      </m:r>
                      <m:r>
                        <a:rPr lang="it-IT" sz="1200" b="0" i="1" smtClean="0">
                          <a:solidFill>
                            <a:srgbClr val="00B0F0"/>
                          </a:solidFill>
                          <a:latin typeface="Cambria Math" panose="02040503050406030204" pitchFamily="18" charset="0"/>
                          <a:ea typeface="Cambria Math" panose="02040503050406030204" pitchFamily="18" charset="0"/>
                        </a:rPr>
                        <m:t>𝐴𝑙𝑏𝑢𝑚</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𝒊𝒅</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𝑎𝑔</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𝑎𝑡</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𝑟𝑑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m:t>
                          </m:r>
                        </m:e>
                      </m:d>
                      <m:r>
                        <a:rPr lang="it-IT" sz="1200" b="0" i="1" smtClean="0">
                          <a:latin typeface="Cambria Math" panose="02040503050406030204" pitchFamily="18" charset="0"/>
                          <a:ea typeface="Cambria Math" panose="02040503050406030204" pitchFamily="18" charset="0"/>
                        </a:rPr>
                        <m:t> ⋀ </m:t>
                      </m:r>
                    </m:oMath>
                  </m:oMathPara>
                </a14:m>
                <a:endParaRPr lang="it-IT" sz="1200" b="0" i="1" dirty="0">
                  <a:latin typeface="Cambria Math" panose="02040503050406030204" pitchFamily="18" charset="0"/>
                  <a:ea typeface="Cambria Math" panose="02040503050406030204" pitchFamily="18" charset="0"/>
                </a:endParaRPr>
              </a:p>
              <a:p>
                <a14:m>
                  <m:oMath xmlns:m="http://schemas.openxmlformats.org/officeDocument/2006/math">
                    <m:r>
                      <m:rPr>
                        <m:sty m:val="p"/>
                      </m:rPr>
                      <a:rPr lang="it-IT" sz="1200" i="1">
                        <a:solidFill>
                          <a:srgbClr val="00B0F0"/>
                        </a:solidFill>
                        <a:latin typeface="Cambria Math" panose="02040503050406030204" pitchFamily="18" charset="0"/>
                        <a:ea typeface="Cambria Math" panose="02040503050406030204" pitchFamily="18" charset="0"/>
                      </a:rPr>
                      <m:t>A</m:t>
                    </m:r>
                    <m:r>
                      <a:rPr lang="it-IT" sz="1200" b="0" i="1" smtClean="0">
                        <a:solidFill>
                          <a:srgbClr val="00B0F0"/>
                        </a:solidFill>
                        <a:latin typeface="Cambria Math" panose="02040503050406030204" pitchFamily="18" charset="0"/>
                        <a:ea typeface="Cambria Math" panose="02040503050406030204" pitchFamily="18" charset="0"/>
                      </a:rPr>
                      <m:t>𝑙𝑏𝑢𝑚𝐴𝑟𝑡𝑖𝑠𝑡</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𝒊𝒅</m:t>
                        </m:r>
                        <m:r>
                          <a:rPr lang="it-IT" sz="1200" b="0" i="1" smtClean="0">
                            <a:latin typeface="Cambria Math" panose="02040503050406030204" pitchFamily="18" charset="0"/>
                            <a:ea typeface="Cambria Math" panose="02040503050406030204" pitchFamily="18" charset="0"/>
                          </a:rPr>
                          <m:t>, </m:t>
                        </m:r>
                        <m:r>
                          <a:rPr lang="it-IT" sz="1200" b="1" i="1" smtClean="0">
                            <a:latin typeface="Cambria Math" panose="02040503050406030204" pitchFamily="18" charset="0"/>
                            <a:ea typeface="Cambria Math" panose="02040503050406030204" pitchFamily="18" charset="0"/>
                          </a:rPr>
                          <m:t>𝒂𝒊𝒅</m:t>
                        </m:r>
                      </m:e>
                    </m:d>
                    <m:r>
                      <a:rPr lang="it-IT" sz="1200" b="0" i="1" smtClean="0">
                        <a:latin typeface="Cambria Math" panose="02040503050406030204" pitchFamily="18" charset="0"/>
                        <a:ea typeface="Cambria Math" panose="02040503050406030204" pitchFamily="18" charset="0"/>
                      </a:rPr>
                      <m:t> </m:t>
                    </m:r>
                    <m:nary>
                      <m:naryPr>
                        <m:chr m:val="⋀"/>
                        <m:subHide m:val="on"/>
                        <m:supHide m:val="on"/>
                        <m:ctrlPr>
                          <a:rPr lang="it-IT" sz="1200" b="0" i="1" smtClean="0">
                            <a:latin typeface="Cambria Math" panose="02040503050406030204" pitchFamily="18" charset="0"/>
                            <a:ea typeface="Cambria Math" panose="02040503050406030204" pitchFamily="18" charset="0"/>
                          </a:rPr>
                        </m:ctrlPr>
                      </m:naryPr>
                      <m:sub/>
                      <m:sup/>
                      <m:e>
                        <m:r>
                          <a:rPr lang="it-IT" sz="1200" b="0" i="1" smtClean="0">
                            <a:latin typeface="Cambria Math" panose="02040503050406030204" pitchFamily="18" charset="0"/>
                            <a:ea typeface="Cambria Math" panose="02040503050406030204" pitchFamily="18" charset="0"/>
                          </a:rPr>
                          <m:t>  </m:t>
                        </m:r>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d>
                          <m:dPr>
                            <m:ctrlPr>
                              <a:rPr lang="it-IT" sz="1200" i="1">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𝑓</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𝑖𝑑</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𝑛</m:t>
                            </m:r>
                          </m:e>
                        </m:d>
                        <m:r>
                          <a:rPr lang="it-IT" sz="1200" i="1">
                            <a:latin typeface="Cambria Math" panose="02040503050406030204" pitchFamily="18" charset="0"/>
                            <a:ea typeface="Cambria Math" panose="02040503050406030204" pitchFamily="18" charset="0"/>
                          </a:rPr>
                          <m:t>  ⋀  (</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≥50)</m:t>
                        </m:r>
                      </m:e>
                    </m:nary>
                    <m:r>
                      <a:rPr lang="it-IT" sz="1200" i="1">
                        <a:latin typeface="Cambria Math" panose="02040503050406030204" pitchFamily="18" charset="0"/>
                        <a:ea typeface="Cambria Math" panose="02040503050406030204" pitchFamily="18" charset="0"/>
                      </a:rPr>
                      <m:t>) →</m:t>
                    </m:r>
                    <m:r>
                      <a:rPr lang="it-IT" sz="1200" b="0" i="1" smtClean="0">
                        <a:solidFill>
                          <a:srgbClr val="FF0000"/>
                        </a:solidFill>
                        <a:latin typeface="Cambria Math" panose="02040503050406030204" pitchFamily="18" charset="0"/>
                        <a:ea typeface="Cambria Math" panose="02040503050406030204" pitchFamily="18" charset="0"/>
                      </a:rPr>
                      <m:t>𝐴𝑙𝑏𝑢𝑚</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𝑎𝑡</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𝑟𝑑</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TextBox 8">
                <a:extLst>
                  <a:ext uri="{FF2B5EF4-FFF2-40B4-BE49-F238E27FC236}">
                    <a16:creationId xmlns:a16="http://schemas.microsoft.com/office/drawing/2014/main" id="{2A214F9E-0A07-73DF-CC59-C047E9A31F55}"/>
                  </a:ext>
                </a:extLst>
              </p:cNvPr>
              <p:cNvSpPr txBox="1">
                <a:spLocks noRot="1" noChangeAspect="1" noMove="1" noResize="1" noEditPoints="1" noAdjustHandles="1" noChangeArrowheads="1" noChangeShapeType="1" noTextEdit="1"/>
              </p:cNvSpPr>
              <p:nvPr/>
            </p:nvSpPr>
            <p:spPr>
              <a:xfrm>
                <a:off x="1191021" y="4059840"/>
                <a:ext cx="7636456" cy="369332"/>
              </a:xfrm>
              <a:prstGeom prst="rect">
                <a:avLst/>
              </a:prstGeom>
              <a:blipFill>
                <a:blip r:embed="rId5"/>
                <a:stretch>
                  <a:fillRect l="-718" t="-16393" b="-10327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D01F97A-955C-DABE-F1B1-F380C6EB03A9}"/>
              </a:ext>
            </a:extLst>
          </p:cNvPr>
          <p:cNvSpPr txBox="1"/>
          <p:nvPr/>
        </p:nvSpPr>
        <p:spPr>
          <a:xfrm>
            <a:off x="914400" y="3676987"/>
            <a:ext cx="716863" cy="292388"/>
          </a:xfrm>
          <a:prstGeom prst="rect">
            <a:avLst/>
          </a:prstGeom>
          <a:noFill/>
        </p:spPr>
        <p:txBody>
          <a:bodyPr wrap="none" rtlCol="0">
            <a:spAutoFit/>
          </a:bodyPr>
          <a:lstStyle/>
          <a:p>
            <a:r>
              <a:rPr lang="it-IT" sz="1300" b="1" dirty="0">
                <a:latin typeface="Lato Black" panose="020F0502020204030203" pitchFamily="34" charset="0"/>
                <a:ea typeface="Lato Black" panose="020F0502020204030203" pitchFamily="34" charset="0"/>
                <a:cs typeface="Lato Black" panose="020F0502020204030203" pitchFamily="34" charset="0"/>
              </a:rPr>
              <a:t>Album</a:t>
            </a:r>
            <a:r>
              <a:rPr lang="it-IT" sz="1300" dirty="0">
                <a:latin typeface="Lato Black" panose="020F0502020204030203" pitchFamily="34" charset="0"/>
                <a:ea typeface="Lato Black" panose="020F0502020204030203" pitchFamily="34" charset="0"/>
                <a:cs typeface="Lato Black" panose="020F0502020204030203" pitchFamily="34" charset="0"/>
              </a:rPr>
              <a:t>:</a:t>
            </a:r>
            <a:endParaRPr lang="en-US" sz="1300" dirty="0">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2246413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49" y="517525"/>
            <a:ext cx="6389527"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Conjunctive GAV Mapping (2)</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2DF56DC-2EA1-8C41-B220-89BE0160C22B}"/>
                  </a:ext>
                </a:extLst>
              </p:cNvPr>
              <p:cNvSpPr txBox="1"/>
              <p:nvPr/>
            </p:nvSpPr>
            <p:spPr>
              <a:xfrm>
                <a:off x="980310" y="1975275"/>
                <a:ext cx="7183380" cy="1846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𝑠𝑖𝑑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 </m:t>
                      </m:r>
                      <m:r>
                        <a:rPr lang="it-IT" sz="1200" b="0" i="1" smtClean="0">
                          <a:solidFill>
                            <a:srgbClr val="00B0F0"/>
                          </a:solidFill>
                          <a:latin typeface="Cambria Math" panose="02040503050406030204" pitchFamily="18" charset="0"/>
                          <a:ea typeface="Cambria Math" panose="02040503050406030204" pitchFamily="18" charset="0"/>
                        </a:rPr>
                        <m:t>𝑇𝑟𝑎𝑐𝑘𝐴𝑟𝑡𝑖𝑠𝑡</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𝑠𝑖𝑑</m:t>
                          </m:r>
                          <m:r>
                            <a:rPr lang="it-IT" sz="1200" b="0" i="1" smtClean="0">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𝒂𝒊𝒅</m:t>
                          </m:r>
                        </m:e>
                      </m:d>
                      <m:r>
                        <a:rPr lang="it-IT" sz="1200" b="0" i="1" smtClean="0">
                          <a:latin typeface="Cambria Math" panose="02040503050406030204" pitchFamily="18" charset="0"/>
                          <a:ea typeface="Cambria Math" panose="02040503050406030204" pitchFamily="18" charset="0"/>
                        </a:rPr>
                        <m:t>  ⋀  </m:t>
                      </m:r>
                      <m:r>
                        <a:rPr lang="it-IT" sz="1200" b="0" i="1" smtClean="0">
                          <a:solidFill>
                            <a:srgbClr val="00B0F0"/>
                          </a:solidFill>
                          <a:latin typeface="Cambria Math" panose="02040503050406030204" pitchFamily="18" charset="0"/>
                          <a:ea typeface="Cambria Math" panose="02040503050406030204" pitchFamily="18" charset="0"/>
                        </a:rPr>
                        <m:t>𝐴𝑟𝑡𝑖𝑠𝑡</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𝑓</m:t>
                      </m:r>
                      <m:r>
                        <a:rPr lang="it-IT" sz="1200" b="0" i="1" smtClean="0">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𝒂𝒊𝒅</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m:t>
                      </m:r>
                      <m:r>
                        <m:rPr>
                          <m:lit/>
                        </m:rPr>
                        <a:rPr lang="it-IT" sz="1200" b="0" i="1" smtClean="0">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m:rPr>
                          <m:lit/>
                        </m:rPr>
                        <a:rPr lang="it-IT" sz="1200" b="0" i="1" smtClean="0">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≥50))→</m:t>
                      </m:r>
                      <m:r>
                        <a:rPr lang="it-IT" sz="1200" b="0" i="1" smtClean="0">
                          <a:solidFill>
                            <a:srgbClr val="FF0000"/>
                          </a:solidFill>
                          <a:latin typeface="Cambria Math" panose="02040503050406030204" pitchFamily="18" charset="0"/>
                          <a:ea typeface="Cambria Math" panose="02040503050406030204" pitchFamily="18" charset="0"/>
                        </a:rPr>
                        <m:t>𝑖𝑠𝑆𝑜𝑛𝑔𝑂𝑓</m:t>
                      </m:r>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𝑠𝑖𝑑</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𝑎𝑖𝑑</m:t>
                          </m:r>
                        </m:e>
                      </m:d>
                    </m:oMath>
                  </m:oMathPara>
                </a14:m>
                <a:endParaRPr lang="en-US" sz="1200" dirty="0"/>
              </a:p>
            </p:txBody>
          </p:sp>
        </mc:Choice>
        <mc:Fallback xmlns="">
          <p:sp>
            <p:nvSpPr>
              <p:cNvPr id="4" name="TextBox 3">
                <a:extLst>
                  <a:ext uri="{FF2B5EF4-FFF2-40B4-BE49-F238E27FC236}">
                    <a16:creationId xmlns:a16="http://schemas.microsoft.com/office/drawing/2014/main" id="{42DF56DC-2EA1-8C41-B220-89BE0160C22B}"/>
                  </a:ext>
                </a:extLst>
              </p:cNvPr>
              <p:cNvSpPr txBox="1">
                <a:spLocks noRot="1" noChangeAspect="1" noMove="1" noResize="1" noEditPoints="1" noAdjustHandles="1" noChangeArrowheads="1" noChangeShapeType="1" noTextEdit="1"/>
              </p:cNvSpPr>
              <p:nvPr/>
            </p:nvSpPr>
            <p:spPr>
              <a:xfrm>
                <a:off x="980310" y="1975275"/>
                <a:ext cx="7183380" cy="184666"/>
              </a:xfrm>
              <a:prstGeom prst="rect">
                <a:avLst/>
              </a:prstGeom>
              <a:blipFill>
                <a:blip r:embed="rId3"/>
                <a:stretch>
                  <a:fillRect l="-679" b="-4333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9DB4A1E-194C-0812-63E8-3B68EB1B539E}"/>
              </a:ext>
            </a:extLst>
          </p:cNvPr>
          <p:cNvSpPr txBox="1"/>
          <p:nvPr/>
        </p:nvSpPr>
        <p:spPr>
          <a:xfrm>
            <a:off x="743438" y="1555423"/>
            <a:ext cx="910827" cy="292388"/>
          </a:xfrm>
          <a:prstGeom prst="rect">
            <a:avLst/>
          </a:prstGeom>
          <a:noFill/>
        </p:spPr>
        <p:txBody>
          <a:bodyPr wrap="none" rtlCol="0">
            <a:spAutoFit/>
          </a:bodyPr>
          <a:lstStyle/>
          <a:p>
            <a:r>
              <a:rPr lang="it-IT" sz="1300" b="1" dirty="0" err="1">
                <a:latin typeface="Lato Black" panose="020F0502020204030203" pitchFamily="34" charset="0"/>
                <a:ea typeface="Lato Black" panose="020F0502020204030203" pitchFamily="34" charset="0"/>
                <a:cs typeface="Lato Black" panose="020F0502020204030203" pitchFamily="34" charset="0"/>
              </a:rPr>
              <a:t>isSongOf</a:t>
            </a:r>
            <a:r>
              <a:rPr lang="it-IT" sz="1300" dirty="0">
                <a:latin typeface="Lato Black" panose="020F0502020204030203" pitchFamily="34" charset="0"/>
                <a:ea typeface="Lato Black" panose="020F0502020204030203" pitchFamily="34" charset="0"/>
                <a:cs typeface="Lato Black" panose="020F0502020204030203" pitchFamily="34" charset="0"/>
              </a:rPr>
              <a:t>:</a:t>
            </a:r>
            <a:endParaRPr lang="en-US" sz="13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6" name="TextBox 5">
            <a:extLst>
              <a:ext uri="{FF2B5EF4-FFF2-40B4-BE49-F238E27FC236}">
                <a16:creationId xmlns:a16="http://schemas.microsoft.com/office/drawing/2014/main" id="{D3ED717C-F214-2BD0-EA7F-76B3549B6D77}"/>
              </a:ext>
            </a:extLst>
          </p:cNvPr>
          <p:cNvSpPr txBox="1"/>
          <p:nvPr/>
        </p:nvSpPr>
        <p:spPr>
          <a:xfrm>
            <a:off x="737849" y="2523402"/>
            <a:ext cx="1350050" cy="292388"/>
          </a:xfrm>
          <a:prstGeom prst="rect">
            <a:avLst/>
          </a:prstGeom>
          <a:noFill/>
        </p:spPr>
        <p:txBody>
          <a:bodyPr wrap="none" rtlCol="0">
            <a:spAutoFit/>
          </a:bodyPr>
          <a:lstStyle/>
          <a:p>
            <a:r>
              <a:rPr lang="it-IT" sz="1300" b="1" dirty="0" err="1">
                <a:latin typeface="Lato Black" panose="020F0502020204030203" pitchFamily="34" charset="0"/>
                <a:ea typeface="Lato Black" panose="020F0502020204030203" pitchFamily="34" charset="0"/>
                <a:cs typeface="Lato Black" panose="020F0502020204030203" pitchFamily="34" charset="0"/>
              </a:rPr>
              <a:t>isSongInAlbum</a:t>
            </a:r>
            <a:r>
              <a:rPr lang="it-IT" sz="1300" dirty="0">
                <a:latin typeface="Lato Black" panose="020F0502020204030203" pitchFamily="34" charset="0"/>
                <a:ea typeface="Lato Black" panose="020F0502020204030203" pitchFamily="34" charset="0"/>
                <a:cs typeface="Lato Black" panose="020F0502020204030203" pitchFamily="34" charset="0"/>
              </a:rPr>
              <a:t>:</a:t>
            </a:r>
            <a:endParaRPr lang="en-US" sz="13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1" name="TextBox 10">
            <a:extLst>
              <a:ext uri="{FF2B5EF4-FFF2-40B4-BE49-F238E27FC236}">
                <a16:creationId xmlns:a16="http://schemas.microsoft.com/office/drawing/2014/main" id="{5D913F42-D128-38BE-D620-862D20C16003}"/>
              </a:ext>
            </a:extLst>
          </p:cNvPr>
          <p:cNvSpPr txBox="1"/>
          <p:nvPr/>
        </p:nvSpPr>
        <p:spPr>
          <a:xfrm>
            <a:off x="737849" y="3595562"/>
            <a:ext cx="1029449" cy="292388"/>
          </a:xfrm>
          <a:prstGeom prst="rect">
            <a:avLst/>
          </a:prstGeom>
          <a:noFill/>
        </p:spPr>
        <p:txBody>
          <a:bodyPr wrap="none" rtlCol="0">
            <a:spAutoFit/>
          </a:bodyPr>
          <a:lstStyle/>
          <a:p>
            <a:r>
              <a:rPr lang="it-IT" sz="1300" b="1" dirty="0" err="1">
                <a:latin typeface="Lato Black" panose="020F0502020204030203" pitchFamily="34" charset="0"/>
                <a:ea typeface="Lato Black" panose="020F0502020204030203" pitchFamily="34" charset="0"/>
                <a:cs typeface="Lato Black" panose="020F0502020204030203" pitchFamily="34" charset="0"/>
              </a:rPr>
              <a:t>isAlbumOf</a:t>
            </a:r>
            <a:r>
              <a:rPr lang="it-IT" sz="1300" dirty="0">
                <a:latin typeface="Lato Black" panose="020F0502020204030203" pitchFamily="34" charset="0"/>
                <a:ea typeface="Lato Black" panose="020F0502020204030203" pitchFamily="34" charset="0"/>
                <a:cs typeface="Lato Black" panose="020F0502020204030203" pitchFamily="34" charset="0"/>
              </a:rPr>
              <a:t>:</a:t>
            </a:r>
            <a:endParaRPr lang="en-US" sz="1300"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070A81-2C28-9A12-B3F8-5BD301461255}"/>
                  </a:ext>
                </a:extLst>
              </p:cNvPr>
              <p:cNvSpPr txBox="1"/>
              <p:nvPr/>
            </p:nvSpPr>
            <p:spPr>
              <a:xfrm>
                <a:off x="980310" y="2929304"/>
                <a:ext cx="671703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𝑠𝑖𝑑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𝑎𝑙𝑏𝑖𝑑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 </m:t>
                      </m:r>
                      <m:r>
                        <a:rPr lang="it-IT" sz="1200" b="0" i="1" smtClean="0">
                          <a:solidFill>
                            <a:srgbClr val="00B0F0"/>
                          </a:solidFill>
                          <a:latin typeface="Cambria Math" panose="02040503050406030204" pitchFamily="18" charset="0"/>
                          <a:ea typeface="Cambria Math" panose="02040503050406030204" pitchFamily="18" charset="0"/>
                        </a:rPr>
                        <m:t>𝐴𝑙𝑏𝑢𝑚𝑇𝑟𝑎𝑐𝑘</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𝒔𝒊𝒅</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𝑎𝑙𝑏𝑖𝑑</m:t>
                          </m:r>
                        </m:e>
                      </m:d>
                      <m:r>
                        <a:rPr lang="it-IT" sz="1200" b="0" i="1" smtClean="0">
                          <a:latin typeface="Cambria Math" panose="02040503050406030204" pitchFamily="18" charset="0"/>
                          <a:ea typeface="Cambria Math" panose="02040503050406030204" pitchFamily="18" charset="0"/>
                        </a:rPr>
                        <m:t>  ⋀  </m:t>
                      </m:r>
                      <m:r>
                        <a:rPr lang="it-IT" sz="1200" b="0" i="1" smtClean="0">
                          <a:solidFill>
                            <a:srgbClr val="00B0F0"/>
                          </a:solidFill>
                          <a:latin typeface="Cambria Math" panose="02040503050406030204" pitchFamily="18" charset="0"/>
                          <a:ea typeface="Cambria Math" panose="02040503050406030204" pitchFamily="18" charset="0"/>
                        </a:rPr>
                        <m:t>𝑇𝑟𝑎𝑐𝑘𝐴𝑟𝑡𝑖𝑠𝑡</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r>
                        <a:rPr lang="it-IT" sz="1200" b="0" i="1" smtClean="0">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𝒔𝒊𝒅</m:t>
                      </m:r>
                      <m:r>
                        <a:rPr lang="it-IT" sz="1200" b="0" i="1" smtClean="0">
                          <a:latin typeface="Cambria Math" panose="02040503050406030204" pitchFamily="18" charset="0"/>
                          <a:ea typeface="Cambria Math" panose="02040503050406030204" pitchFamily="18" charset="0"/>
                        </a:rPr>
                        <m:t>, </m:t>
                      </m:r>
                      <m:r>
                        <a:rPr lang="it-IT" sz="1200" b="1" i="1" smtClean="0">
                          <a:latin typeface="Cambria Math" panose="02040503050406030204" pitchFamily="18" charset="0"/>
                          <a:ea typeface="Cambria Math" panose="02040503050406030204" pitchFamily="18" charset="0"/>
                        </a:rPr>
                        <m:t>𝒂𝒊𝒅</m:t>
                      </m:r>
                      <m:r>
                        <a:rPr lang="it-IT" sz="1200" b="0" i="1" smtClean="0">
                          <a:latin typeface="Cambria Math" panose="02040503050406030204" pitchFamily="18" charset="0"/>
                          <a:ea typeface="Cambria Math" panose="02040503050406030204" pitchFamily="18" charset="0"/>
                        </a:rPr>
                        <m:t>)  ⋀ </m:t>
                      </m:r>
                    </m:oMath>
                  </m:oMathPara>
                </a14:m>
                <a:endParaRPr lang="it-IT" sz="12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𝑓</m:t>
                      </m:r>
                      <m:r>
                        <a:rPr lang="it-IT" sz="1200" i="1">
                          <a:latin typeface="Cambria Math" panose="02040503050406030204" pitchFamily="18" charset="0"/>
                          <a:ea typeface="Cambria Math" panose="02040503050406030204" pitchFamily="18" charset="0"/>
                        </a:rPr>
                        <m:t>,</m:t>
                      </m:r>
                      <m:r>
                        <a:rPr lang="it-IT" sz="1200" b="1" i="1">
                          <a:latin typeface="Cambria Math" panose="02040503050406030204" pitchFamily="18" charset="0"/>
                          <a:ea typeface="Cambria Math" panose="02040503050406030204" pitchFamily="18" charset="0"/>
                        </a:rPr>
                        <m:t>𝒂𝒊𝒅</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𝑛</m:t>
                      </m:r>
                      <m:r>
                        <a:rPr lang="it-IT" sz="1200" i="1">
                          <a:latin typeface="Cambria Math" panose="02040503050406030204" pitchFamily="18" charset="0"/>
                          <a:ea typeface="Cambria Math" panose="02040503050406030204" pitchFamily="18" charset="0"/>
                        </a:rPr>
                        <m:t>)</m:t>
                      </m:r>
                      <m:r>
                        <m:rPr>
                          <m:lit/>
                        </m:rP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m:rPr>
                          <m:lit/>
                        </m:rP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≥50))→</m:t>
                      </m:r>
                      <m:r>
                        <a:rPr lang="it-IT" sz="1200" b="0" i="1" smtClean="0">
                          <a:solidFill>
                            <a:srgbClr val="FF0000"/>
                          </a:solidFill>
                          <a:latin typeface="Cambria Math" panose="02040503050406030204" pitchFamily="18" charset="0"/>
                          <a:ea typeface="Cambria Math" panose="02040503050406030204" pitchFamily="18" charset="0"/>
                        </a:rPr>
                        <m:t>𝑖𝑠𝑆𝑜𝑛𝑔𝐼𝑛𝐴𝑙𝑏𝑢𝑚</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𝑠𝑖𝑑</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𝑎𝑙𝑏𝑖𝑑</m:t>
                      </m:r>
                      <m:r>
                        <a:rPr lang="it-IT"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AB070A81-2C28-9A12-B3F8-5BD301461255}"/>
                  </a:ext>
                </a:extLst>
              </p:cNvPr>
              <p:cNvSpPr txBox="1">
                <a:spLocks noRot="1" noChangeAspect="1" noMove="1" noResize="1" noEditPoints="1" noAdjustHandles="1" noChangeArrowheads="1" noChangeShapeType="1" noTextEdit="1"/>
              </p:cNvSpPr>
              <p:nvPr/>
            </p:nvSpPr>
            <p:spPr>
              <a:xfrm>
                <a:off x="980310" y="2929304"/>
                <a:ext cx="6717033" cy="369332"/>
              </a:xfrm>
              <a:prstGeom prst="rect">
                <a:avLst/>
              </a:prstGeom>
              <a:blipFill>
                <a:blip r:embed="rId4"/>
                <a:stretch>
                  <a:fillRect l="-817" t="-16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19CB8CE-796B-0E66-54BE-E27EB5FBDE7C}"/>
                  </a:ext>
                </a:extLst>
              </p:cNvPr>
              <p:cNvSpPr txBox="1"/>
              <p:nvPr/>
            </p:nvSpPr>
            <p:spPr>
              <a:xfrm>
                <a:off x="980310" y="4009158"/>
                <a:ext cx="6268215" cy="36510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𝑎𝑙𝑏𝑖𝑑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 </m:t>
                      </m:r>
                      <m:r>
                        <a:rPr lang="it-IT" sz="1200" b="0" i="1" smtClean="0">
                          <a:solidFill>
                            <a:srgbClr val="00B0F0"/>
                          </a:solidFill>
                          <a:latin typeface="Cambria Math" panose="02040503050406030204" pitchFamily="18" charset="0"/>
                          <a:ea typeface="Cambria Math" panose="02040503050406030204" pitchFamily="18" charset="0"/>
                        </a:rPr>
                        <m:t>𝐴𝑙𝑏𝑢𝑚𝐴𝑟𝑡𝑖𝑠𝑡</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𝑎𝑙𝑏𝑖𝑑</m:t>
                          </m:r>
                          <m:r>
                            <a:rPr lang="it-IT" sz="1200" b="0" i="1" smtClean="0">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𝒂𝒊𝒅</m:t>
                          </m:r>
                        </m:e>
                      </m:d>
                      <m:r>
                        <a:rPr lang="it-IT" sz="1200" b="0" i="1" smtClean="0">
                          <a:latin typeface="Cambria Math" panose="02040503050406030204" pitchFamily="18" charset="0"/>
                          <a:ea typeface="Cambria Math" panose="02040503050406030204" pitchFamily="18" charset="0"/>
                        </a:rPr>
                        <m:t>   ⋀  </m:t>
                      </m:r>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𝑓</m:t>
                      </m:r>
                      <m:r>
                        <a:rPr lang="it-IT" sz="1200" i="1">
                          <a:latin typeface="Cambria Math" panose="02040503050406030204" pitchFamily="18" charset="0"/>
                          <a:ea typeface="Cambria Math" panose="02040503050406030204" pitchFamily="18" charset="0"/>
                        </a:rPr>
                        <m:t>,</m:t>
                      </m:r>
                      <m:r>
                        <a:rPr lang="it-IT" sz="1200" b="1" i="1">
                          <a:latin typeface="Cambria Math" panose="02040503050406030204" pitchFamily="18" charset="0"/>
                          <a:ea typeface="Cambria Math" panose="02040503050406030204" pitchFamily="18" charset="0"/>
                        </a:rPr>
                        <m:t>𝒂𝒊𝒅</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𝑛</m:t>
                      </m:r>
                      <m:r>
                        <a:rPr lang="it-IT" sz="1200" i="1">
                          <a:latin typeface="Cambria Math" panose="02040503050406030204" pitchFamily="18" charset="0"/>
                          <a:ea typeface="Cambria Math" panose="02040503050406030204" pitchFamily="18" charset="0"/>
                        </a:rPr>
                        <m:t>)</m:t>
                      </m:r>
                      <m:r>
                        <m:rPr>
                          <m:lit/>
                        </m:rP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m:rPr>
                          <m:lit/>
                        </m:rP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≥50))→</m:t>
                      </m:r>
                      <m:r>
                        <a:rPr lang="it-IT" sz="1200" b="0" i="1" smtClean="0">
                          <a:solidFill>
                            <a:srgbClr val="FF0000"/>
                          </a:solidFill>
                          <a:latin typeface="Cambria Math" panose="02040503050406030204" pitchFamily="18" charset="0"/>
                          <a:ea typeface="Cambria Math" panose="02040503050406030204" pitchFamily="18" charset="0"/>
                        </a:rPr>
                        <m:t>𝑖𝑠𝐴𝑙𝑏𝑢𝑚𝑂𝑓</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𝑎𝑙𝑏𝑖𝑑</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𝑎𝑖𝑑</m:t>
                      </m:r>
                      <m:r>
                        <a:rPr lang="it-IT"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13" name="TextBox 12">
                <a:extLst>
                  <a:ext uri="{FF2B5EF4-FFF2-40B4-BE49-F238E27FC236}">
                    <a16:creationId xmlns:a16="http://schemas.microsoft.com/office/drawing/2014/main" id="{F19CB8CE-796B-0E66-54BE-E27EB5FBDE7C}"/>
                  </a:ext>
                </a:extLst>
              </p:cNvPr>
              <p:cNvSpPr txBox="1">
                <a:spLocks noRot="1" noChangeAspect="1" noMove="1" noResize="1" noEditPoints="1" noAdjustHandles="1" noChangeArrowheads="1" noChangeShapeType="1" noTextEdit="1"/>
              </p:cNvSpPr>
              <p:nvPr/>
            </p:nvSpPr>
            <p:spPr>
              <a:xfrm>
                <a:off x="980310" y="4009158"/>
                <a:ext cx="6268215" cy="365100"/>
              </a:xfrm>
              <a:prstGeom prst="rect">
                <a:avLst/>
              </a:prstGeom>
              <a:blipFill>
                <a:blip r:embed="rId5"/>
                <a:stretch>
                  <a:fillRect l="-778" t="-1667" b="-20000"/>
                </a:stretch>
              </a:blipFill>
            </p:spPr>
            <p:txBody>
              <a:bodyPr/>
              <a:lstStyle/>
              <a:p>
                <a:r>
                  <a:rPr lang="en-US">
                    <a:noFill/>
                  </a:rPr>
                  <a:t> </a:t>
                </a:r>
              </a:p>
            </p:txBody>
          </p:sp>
        </mc:Fallback>
      </mc:AlternateContent>
    </p:spTree>
    <p:extLst>
      <p:ext uri="{BB962C8B-B14F-4D97-AF65-F5344CB8AC3E}">
        <p14:creationId xmlns:p14="http://schemas.microsoft.com/office/powerpoint/2010/main" val="3994203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49" y="517525"/>
            <a:ext cx="6389527"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Conjunctive GAV Mapping (3)</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B34399-1EDE-11CD-640C-D8835283A1D9}"/>
                  </a:ext>
                </a:extLst>
              </p:cNvPr>
              <p:cNvSpPr txBox="1"/>
              <p:nvPr/>
            </p:nvSpPr>
            <p:spPr>
              <a:xfrm>
                <a:off x="896828" y="3922321"/>
                <a:ext cx="7306396" cy="184666"/>
              </a:xfrm>
              <a:prstGeom prst="rect">
                <a:avLst/>
              </a:prstGeom>
              <a:noFill/>
            </p:spPr>
            <p:txBody>
              <a:bodyPr wrap="square" lIns="0" tIns="0" rIns="0" bIns="0" rtlCol="0">
                <a:spAutoFit/>
              </a:bodyPr>
              <a:lstStyle/>
              <a:p>
                <a:pPr algn="just"/>
                <a14:m>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𝑔𝑒𝑛𝑟𝑒</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𝑛</m:t>
                    </m:r>
                    <m:r>
                      <a:rPr lang="it-IT" sz="1200" b="0" i="1" smtClean="0">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𝑡</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 </m:t>
                    </m:r>
                    <m:r>
                      <a:rPr lang="it-IT" sz="1200" b="0" i="1" smtClean="0">
                        <a:solidFill>
                          <a:srgbClr val="00B0F0"/>
                        </a:solidFill>
                        <a:latin typeface="Cambria Math" panose="02040503050406030204" pitchFamily="18" charset="0"/>
                        <a:ea typeface="Cambria Math" panose="02040503050406030204" pitchFamily="18" charset="0"/>
                      </a:rPr>
                      <m:t>𝑆𝐺𝑇𝐷𝑇𝑟𝑎𝑐𝑘𝑠𝐺𝑒𝑛𝑟𝑒𝑠</m:t>
                    </m:r>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𝑝</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𝑓</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𝑔𝑒𝑛𝑟𝑒</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𝑖𝑑</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𝑛</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𝑡𝑖𝑑</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𝑡𝑛𝑝</m:t>
                        </m:r>
                        <m:r>
                          <a:rPr lang="it-IT" sz="1200" b="1"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𝑡</m:t>
                        </m:r>
                      </m:e>
                    </m:d>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m:t>
                    </m:r>
                    <m:r>
                      <a:rPr lang="it-IT" sz="1200" b="0" i="1" smtClean="0">
                        <a:solidFill>
                          <a:srgbClr val="FF0000"/>
                        </a:solidFill>
                        <a:latin typeface="Cambria Math" panose="02040503050406030204" pitchFamily="18" charset="0"/>
                        <a:ea typeface="Cambria Math" panose="02040503050406030204" pitchFamily="18" charset="0"/>
                      </a:rPr>
                      <m:t>𝐺𝑒𝑛𝑟𝑒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𝑔𝑒𝑛𝑟𝑒</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7" name="TextBox 6">
                <a:extLst>
                  <a:ext uri="{FF2B5EF4-FFF2-40B4-BE49-F238E27FC236}">
                    <a16:creationId xmlns:a16="http://schemas.microsoft.com/office/drawing/2014/main" id="{1BB34399-1EDE-11CD-640C-D8835283A1D9}"/>
                  </a:ext>
                </a:extLst>
              </p:cNvPr>
              <p:cNvSpPr txBox="1">
                <a:spLocks noRot="1" noChangeAspect="1" noMove="1" noResize="1" noEditPoints="1" noAdjustHandles="1" noChangeArrowheads="1" noChangeShapeType="1" noTextEdit="1"/>
              </p:cNvSpPr>
              <p:nvPr/>
            </p:nvSpPr>
            <p:spPr>
              <a:xfrm>
                <a:off x="896828" y="3922321"/>
                <a:ext cx="7306396" cy="184666"/>
              </a:xfrm>
              <a:prstGeom prst="rect">
                <a:avLst/>
              </a:prstGeom>
              <a:blipFill>
                <a:blip r:embed="rId3"/>
                <a:stretch>
                  <a:fillRect l="-667" b="-38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BA6CC8-9D22-B6FE-5E94-CBDCA8EF0881}"/>
                  </a:ext>
                </a:extLst>
              </p:cNvPr>
              <p:cNvSpPr txBox="1"/>
              <p:nvPr/>
            </p:nvSpPr>
            <p:spPr>
              <a:xfrm>
                <a:off x="896829" y="3265319"/>
                <a:ext cx="5679818" cy="369332"/>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𝑔𝑒𝑛𝑟𝑒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𝑎𝑙𝑢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𝑎𝑙𝑛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𝑡𝑛𝑏</m:t>
                      </m:r>
                      <m:r>
                        <a:rPr lang="it-IT" sz="1200" b="0" i="1" smtClean="0">
                          <a:latin typeface="Cambria Math" panose="02040503050406030204" pitchFamily="18" charset="0"/>
                          <a:ea typeface="Cambria Math" panose="02040503050406030204" pitchFamily="18" charset="0"/>
                        </a:rPr>
                        <m:t>. </m:t>
                      </m:r>
                    </m:oMath>
                  </m:oMathPara>
                </a14:m>
                <a:endParaRPr lang="it-IT" sz="1200" b="0" i="1" dirty="0">
                  <a:latin typeface="Cambria Math" panose="02040503050406030204" pitchFamily="18" charset="0"/>
                  <a:ea typeface="Cambria Math" panose="02040503050406030204" pitchFamily="18" charset="0"/>
                </a:endParaRPr>
              </a:p>
              <a:p>
                <a:pPr algn="just"/>
                <a14:m>
                  <m:oMath xmlns:m="http://schemas.openxmlformats.org/officeDocument/2006/math">
                    <m:r>
                      <a:rPr lang="it-IT" sz="1200" b="0" i="1" smtClean="0">
                        <a:solidFill>
                          <a:srgbClr val="00B0F0"/>
                        </a:solidFill>
                        <a:latin typeface="Cambria Math" panose="02040503050406030204" pitchFamily="18" charset="0"/>
                        <a:ea typeface="Cambria Math" panose="02040503050406030204" pitchFamily="18" charset="0"/>
                      </a:rPr>
                      <m:t>𝐸𝑥𝑝𝑜𝑟𝑡𝑖𝑓𝑦𝑇𝑟𝑎𝑐𝑘𝑠𝐺𝑒𝑛𝑟𝑒𝑠</m:t>
                    </m:r>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𝑡𝑢</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𝑡𝑛</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𝑎𝑖𝑑</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𝑎𝑛</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𝑎𝑙𝑢</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𝑎𝑙𝑛</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𝑡𝑛𝑏</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𝑔𝑒𝑛𝑟𝑒</m:t>
                        </m:r>
                      </m:e>
                    </m:d>
                    <m:r>
                      <a:rPr lang="it-IT" sz="1200" i="1">
                        <a:latin typeface="Cambria Math" panose="02040503050406030204" pitchFamily="18" charset="0"/>
                        <a:ea typeface="Cambria Math" panose="02040503050406030204" pitchFamily="18" charset="0"/>
                      </a:rPr>
                      <m:t>→</m:t>
                    </m:r>
                    <m:r>
                      <a:rPr lang="it-IT" sz="1200" b="0" i="1" smtClean="0">
                        <a:solidFill>
                          <a:srgbClr val="FF0000"/>
                        </a:solidFill>
                        <a:latin typeface="Cambria Math" panose="02040503050406030204" pitchFamily="18" charset="0"/>
                        <a:ea typeface="Cambria Math" panose="02040503050406030204" pitchFamily="18" charset="0"/>
                      </a:rPr>
                      <m:t>𝐺𝑒𝑛𝑟𝑒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𝑔𝑒𝑛𝑟𝑒</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8" name="TextBox 7">
                <a:extLst>
                  <a:ext uri="{FF2B5EF4-FFF2-40B4-BE49-F238E27FC236}">
                    <a16:creationId xmlns:a16="http://schemas.microsoft.com/office/drawing/2014/main" id="{66BA6CC8-9D22-B6FE-5E94-CBDCA8EF0881}"/>
                  </a:ext>
                </a:extLst>
              </p:cNvPr>
              <p:cNvSpPr txBox="1">
                <a:spLocks noRot="1" noChangeAspect="1" noMove="1" noResize="1" noEditPoints="1" noAdjustHandles="1" noChangeArrowheads="1" noChangeShapeType="1" noTextEdit="1"/>
              </p:cNvSpPr>
              <p:nvPr/>
            </p:nvSpPr>
            <p:spPr>
              <a:xfrm>
                <a:off x="896829" y="3265319"/>
                <a:ext cx="5679818" cy="369332"/>
              </a:xfrm>
              <a:prstGeom prst="rect">
                <a:avLst/>
              </a:prstGeom>
              <a:blipFill>
                <a:blip r:embed="rId4"/>
                <a:stretch>
                  <a:fillRect l="-1288" t="-1667" b="-20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9A355D1-0458-8A3B-A6C6-7CCB20024E26}"/>
              </a:ext>
            </a:extLst>
          </p:cNvPr>
          <p:cNvSpPr txBox="1"/>
          <p:nvPr/>
        </p:nvSpPr>
        <p:spPr>
          <a:xfrm>
            <a:off x="737849" y="2915427"/>
            <a:ext cx="684803" cy="292388"/>
          </a:xfrm>
          <a:prstGeom prst="rect">
            <a:avLst/>
          </a:prstGeom>
          <a:noFill/>
        </p:spPr>
        <p:txBody>
          <a:bodyPr wrap="none" rtlCol="0">
            <a:spAutoFit/>
          </a:bodyPr>
          <a:lstStyle/>
          <a:p>
            <a:r>
              <a:rPr lang="it-IT" sz="1300" dirty="0" err="1">
                <a:solidFill>
                  <a:schemeClr val="tx1"/>
                </a:solidFill>
                <a:latin typeface="Lato Black" panose="020F0502020204030203" pitchFamily="34" charset="0"/>
                <a:ea typeface="Lato Black" panose="020F0502020204030203" pitchFamily="34" charset="0"/>
                <a:cs typeface="Lato Black" panose="020F0502020204030203" pitchFamily="34" charset="0"/>
              </a:rPr>
              <a:t>Genre</a:t>
            </a:r>
            <a:r>
              <a:rPr lang="it-IT" sz="1300" dirty="0">
                <a:solidFill>
                  <a:schemeClr val="tx1"/>
                </a:solidFill>
                <a:latin typeface="Lato Black" panose="020F0502020204030203" pitchFamily="34" charset="0"/>
                <a:ea typeface="Lato Black" panose="020F0502020204030203" pitchFamily="34" charset="0"/>
                <a:cs typeface="Lato Black" panose="020F0502020204030203" pitchFamily="34" charset="0"/>
              </a:rPr>
              <a:t>:</a:t>
            </a:r>
            <a:endParaRPr lang="en-US" sz="1300"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C6EEC0-952F-7428-FC78-333BF4DE32A9}"/>
                  </a:ext>
                </a:extLst>
              </p:cNvPr>
              <p:cNvSpPr txBox="1"/>
              <p:nvPr/>
            </p:nvSpPr>
            <p:spPr>
              <a:xfrm>
                <a:off x="896829" y="4391955"/>
                <a:ext cx="5679818" cy="184666"/>
              </a:xfrm>
              <a:prstGeom prst="rect">
                <a:avLst/>
              </a:prstGeom>
              <a:noFill/>
            </p:spPr>
            <p:txBody>
              <a:bodyPr wrap="square" lIns="0" tIns="0" rIns="0" bIns="0" rtlCol="0">
                <a:spAutoFit/>
              </a:bodyPr>
              <a:lstStyle/>
              <a:p>
                <a:pPr algn="just"/>
                <a14:m>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𝑔𝑒𝑛𝑟𝑒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 </m:t>
                    </m:r>
                    <m:r>
                      <a:rPr lang="it-IT" sz="1200" b="0" i="1" smtClean="0">
                        <a:solidFill>
                          <a:srgbClr val="00B0F0"/>
                        </a:solidFill>
                        <a:latin typeface="Cambria Math" panose="02040503050406030204" pitchFamily="18" charset="0"/>
                        <a:ea typeface="Cambria Math" panose="02040503050406030204" pitchFamily="18" charset="0"/>
                      </a:rPr>
                      <m:t>𝐴𝑟𝑡𝑖𝑠𝑡𝐺𝑒𝑛𝑟𝑒</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0" i="1" smtClean="0">
                            <a:solidFill>
                              <a:schemeClr val="tx1"/>
                            </a:solidFill>
                            <a:latin typeface="Cambria Math" panose="02040503050406030204" pitchFamily="18" charset="0"/>
                            <a:ea typeface="Cambria Math" panose="02040503050406030204" pitchFamily="18" charset="0"/>
                          </a:rPr>
                          <m:t>𝑎𝑟𝑡𝑖𝑠𝑡</m:t>
                        </m:r>
                        <m:r>
                          <a:rPr lang="it-IT" sz="1200" b="0" i="1" smtClean="0">
                            <a:solidFill>
                              <a:schemeClr val="tx1"/>
                            </a:solidFill>
                            <a:latin typeface="Cambria Math" panose="02040503050406030204" pitchFamily="18" charset="0"/>
                            <a:ea typeface="Cambria Math" panose="02040503050406030204" pitchFamily="18" charset="0"/>
                          </a:rPr>
                          <m:t>_</m:t>
                        </m:r>
                        <m:r>
                          <a:rPr lang="it-IT" sz="1200" b="0" i="1" smtClean="0">
                            <a:solidFill>
                              <a:schemeClr val="tx1"/>
                            </a:solidFill>
                            <a:latin typeface="Cambria Math" panose="02040503050406030204" pitchFamily="18" charset="0"/>
                            <a:ea typeface="Cambria Math" panose="02040503050406030204" pitchFamily="18" charset="0"/>
                          </a:rPr>
                          <m:t>𝑖𝑑</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𝑔𝑒𝑛𝑟𝑒</m:t>
                        </m:r>
                      </m:e>
                    </m:d>
                    <m:r>
                      <a:rPr lang="it-IT" sz="1200" b="0" i="1" smtClean="0">
                        <a:solidFill>
                          <a:schemeClr val="tx1"/>
                        </a:solidFill>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a:rPr lang="it-IT" sz="1200" b="0" i="1" smtClean="0">
                        <a:solidFill>
                          <a:srgbClr val="FF0000"/>
                        </a:solidFill>
                        <a:latin typeface="Cambria Math" panose="02040503050406030204" pitchFamily="18" charset="0"/>
                        <a:ea typeface="Cambria Math" panose="02040503050406030204" pitchFamily="18" charset="0"/>
                      </a:rPr>
                      <m:t>𝐺𝑒𝑛𝑟𝑒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𝑔𝑒𝑛𝑟𝑒</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10" name="TextBox 9">
                <a:extLst>
                  <a:ext uri="{FF2B5EF4-FFF2-40B4-BE49-F238E27FC236}">
                    <a16:creationId xmlns:a16="http://schemas.microsoft.com/office/drawing/2014/main" id="{CEC6EEC0-952F-7428-FC78-333BF4DE32A9}"/>
                  </a:ext>
                </a:extLst>
              </p:cNvPr>
              <p:cNvSpPr txBox="1">
                <a:spLocks noRot="1" noChangeAspect="1" noMove="1" noResize="1" noEditPoints="1" noAdjustHandles="1" noChangeArrowheads="1" noChangeShapeType="1" noTextEdit="1"/>
              </p:cNvSpPr>
              <p:nvPr/>
            </p:nvSpPr>
            <p:spPr>
              <a:xfrm>
                <a:off x="896829" y="4391955"/>
                <a:ext cx="5679818" cy="184666"/>
              </a:xfrm>
              <a:prstGeom prst="rect">
                <a:avLst/>
              </a:prstGeom>
              <a:blipFill>
                <a:blip r:embed="rId5"/>
                <a:stretch>
                  <a:fillRect l="-858" b="-3871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C18C8ED-A9A1-2464-A0BA-BC931A393C9E}"/>
              </a:ext>
            </a:extLst>
          </p:cNvPr>
          <p:cNvSpPr txBox="1"/>
          <p:nvPr/>
        </p:nvSpPr>
        <p:spPr>
          <a:xfrm>
            <a:off x="737849" y="1628704"/>
            <a:ext cx="1255472" cy="292388"/>
          </a:xfrm>
          <a:prstGeom prst="rect">
            <a:avLst/>
          </a:prstGeom>
          <a:noFill/>
        </p:spPr>
        <p:txBody>
          <a:bodyPr wrap="none" rtlCol="0">
            <a:spAutoFit/>
          </a:bodyPr>
          <a:lstStyle/>
          <a:p>
            <a:r>
              <a:rPr lang="it-IT" sz="1300" dirty="0" err="1">
                <a:solidFill>
                  <a:schemeClr val="tx1"/>
                </a:solidFill>
                <a:latin typeface="Lato Black" panose="020F0502020204030203" pitchFamily="34" charset="0"/>
                <a:ea typeface="Lato Black" panose="020F0502020204030203" pitchFamily="34" charset="0"/>
                <a:cs typeface="Lato Black" panose="020F0502020204030203" pitchFamily="34" charset="0"/>
              </a:rPr>
              <a:t>AudioFeature</a:t>
            </a:r>
            <a:r>
              <a:rPr lang="it-IT" sz="1300" dirty="0">
                <a:latin typeface="Lato Black" panose="020F0502020204030203" pitchFamily="34" charset="0"/>
                <a:ea typeface="Lato Black" panose="020F0502020204030203" pitchFamily="34" charset="0"/>
                <a:cs typeface="Lato Black" panose="020F0502020204030203" pitchFamily="34" charset="0"/>
              </a:rPr>
              <a:t>:</a:t>
            </a:r>
            <a:endParaRPr lang="en-US" sz="1300"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F06DB8A-A680-FDE4-9B71-9B315110CF4C}"/>
                  </a:ext>
                </a:extLst>
              </p:cNvPr>
              <p:cNvSpPr txBox="1"/>
              <p:nvPr/>
            </p:nvSpPr>
            <p:spPr>
              <a:xfrm>
                <a:off x="896828" y="2020403"/>
                <a:ext cx="6482453" cy="553998"/>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𝑠𝑖𝑑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𝑘</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𝑙𝑜</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𝑚</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𝑡𝑠</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𝑑𝑢</m:t>
                      </m:r>
                      <m:r>
                        <a:rPr lang="it-IT" sz="1200" b="0" i="1" smtClean="0">
                          <a:latin typeface="Cambria Math" panose="02040503050406030204" pitchFamily="18" charset="0"/>
                          <a:ea typeface="Cambria Math" panose="02040503050406030204" pitchFamily="18" charset="0"/>
                        </a:rPr>
                        <m:t>.</m:t>
                      </m:r>
                    </m:oMath>
                  </m:oMathPara>
                </a14:m>
                <a:endParaRPr lang="it-IT" sz="1200" b="0" i="1" dirty="0">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m:rPr>
                          <m:sty m:val="p"/>
                        </m:rPr>
                        <a:rPr lang="it-IT" sz="1200" i="1" smtClean="0">
                          <a:solidFill>
                            <a:srgbClr val="00B0F0"/>
                          </a:solidFill>
                          <a:latin typeface="Cambria Math" panose="02040503050406030204" pitchFamily="18" charset="0"/>
                          <a:ea typeface="Cambria Math" panose="02040503050406030204" pitchFamily="18" charset="0"/>
                        </a:rPr>
                        <m:t>A</m:t>
                      </m:r>
                      <m:r>
                        <a:rPr lang="it-IT" sz="1200" b="0" i="1" smtClean="0">
                          <a:solidFill>
                            <a:srgbClr val="00B0F0"/>
                          </a:solidFill>
                          <a:latin typeface="Cambria Math" panose="02040503050406030204" pitchFamily="18" charset="0"/>
                          <a:ea typeface="Cambria Math" panose="02040503050406030204" pitchFamily="18" charset="0"/>
                        </a:rPr>
                        <m:t>𝑢𝑑𝑖𝑜𝐹𝑒𝑎𝑡𝑢𝑟𝑒</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𝒔𝒊𝒅</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𝑘</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𝑙𝑜</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𝑚</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𝑡𝑠</m:t>
                          </m:r>
                        </m:e>
                      </m:d>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  </m:t>
                      </m:r>
                      <m:r>
                        <a:rPr lang="it-IT" sz="1200" b="0" i="1" smtClean="0">
                          <a:solidFill>
                            <a:srgbClr val="00B0F0"/>
                          </a:solidFill>
                          <a:latin typeface="Cambria Math" panose="02040503050406030204" pitchFamily="18" charset="0"/>
                          <a:ea typeface="Cambria Math" panose="02040503050406030204" pitchFamily="18" charset="0"/>
                        </a:rPr>
                        <m:t>𝑇𝑟𝑎𝑐𝑘𝐴𝑟𝑡𝑖𝑠𝑡</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1" i="1" smtClean="0">
                              <a:solidFill>
                                <a:schemeClr val="tx1"/>
                              </a:solidFill>
                              <a:latin typeface="Cambria Math" panose="02040503050406030204" pitchFamily="18" charset="0"/>
                              <a:ea typeface="Cambria Math" panose="02040503050406030204" pitchFamily="18" charset="0"/>
                            </a:rPr>
                            <m:t>𝒔𝒊𝒅</m:t>
                          </m:r>
                          <m:r>
                            <a:rPr lang="it-IT" sz="1200" b="0" i="1" smtClean="0">
                              <a:solidFill>
                                <a:schemeClr val="tx1"/>
                              </a:solidFill>
                              <a:latin typeface="Cambria Math" panose="02040503050406030204" pitchFamily="18" charset="0"/>
                              <a:ea typeface="Cambria Math" panose="02040503050406030204" pitchFamily="18" charset="0"/>
                            </a:rPr>
                            <m:t>,</m:t>
                          </m:r>
                          <m:r>
                            <a:rPr lang="it-IT" sz="1200" b="1" i="1" smtClean="0">
                              <a:solidFill>
                                <a:schemeClr val="tx1"/>
                              </a:solidFill>
                              <a:latin typeface="Cambria Math" panose="02040503050406030204" pitchFamily="18" charset="0"/>
                              <a:ea typeface="Cambria Math" panose="02040503050406030204" pitchFamily="18" charset="0"/>
                            </a:rPr>
                            <m:t>𝒂𝒊𝒅</m:t>
                          </m:r>
                        </m:e>
                      </m:d>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m:t>
                      </m:r>
                    </m:oMath>
                  </m:oMathPara>
                </a14:m>
                <a:endParaRPr lang="en-US" sz="1200" dirty="0"/>
              </a:p>
              <a:p>
                <a:pPr algn="just"/>
                <a14:m>
                  <m:oMathPara xmlns:m="http://schemas.openxmlformats.org/officeDocument/2006/math">
                    <m:oMathParaPr>
                      <m:jc m:val="left"/>
                    </m:oMathParaPr>
                    <m:oMath xmlns:m="http://schemas.openxmlformats.org/officeDocument/2006/math">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d>
                        <m:dPr>
                          <m:ctrlPr>
                            <a:rPr lang="it-IT" sz="1200" i="1">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𝑓</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𝑖𝑑</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𝑛</m:t>
                          </m:r>
                        </m:e>
                      </m:d>
                      <m:r>
                        <a:rPr lang="it-IT" sz="1200" i="1">
                          <a:latin typeface="Cambria Math" panose="02040503050406030204" pitchFamily="18" charset="0"/>
                          <a:ea typeface="Cambria Math" panose="02040503050406030204" pitchFamily="18" charset="0"/>
                        </a:rPr>
                        <m:t>  ⋀  (</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≥50) →</m:t>
                      </m:r>
                      <m:r>
                        <a:rPr lang="it-IT" sz="1200" b="0" i="1" smtClean="0">
                          <a:solidFill>
                            <a:srgbClr val="FF0000"/>
                          </a:solidFill>
                          <a:latin typeface="Cambria Math" panose="02040503050406030204" pitchFamily="18" charset="0"/>
                          <a:ea typeface="Cambria Math" panose="02040503050406030204" pitchFamily="18" charset="0"/>
                        </a:rPr>
                        <m:t>𝐴𝑢𝑑𝑖𝑜𝐹𝑒𝑎𝑡𝑢𝑟𝑒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𝑘</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𝑙𝑜</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𝑚</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𝑡𝑠</m:t>
                      </m:r>
                      <m:r>
                        <a:rPr lang="it-IT"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3" name="TextBox 2">
                <a:extLst>
                  <a:ext uri="{FF2B5EF4-FFF2-40B4-BE49-F238E27FC236}">
                    <a16:creationId xmlns:a16="http://schemas.microsoft.com/office/drawing/2014/main" id="{1F06DB8A-A680-FDE4-9B71-9B315110CF4C}"/>
                  </a:ext>
                </a:extLst>
              </p:cNvPr>
              <p:cNvSpPr txBox="1">
                <a:spLocks noRot="1" noChangeAspect="1" noMove="1" noResize="1" noEditPoints="1" noAdjustHandles="1" noChangeArrowheads="1" noChangeShapeType="1" noTextEdit="1"/>
              </p:cNvSpPr>
              <p:nvPr/>
            </p:nvSpPr>
            <p:spPr>
              <a:xfrm>
                <a:off x="896828" y="2020403"/>
                <a:ext cx="6482453" cy="553998"/>
              </a:xfrm>
              <a:prstGeom prst="rect">
                <a:avLst/>
              </a:prstGeom>
              <a:blipFill>
                <a:blip r:embed="rId6"/>
                <a:stretch>
                  <a:fillRect l="-846" b="-13187"/>
                </a:stretch>
              </a:blipFill>
            </p:spPr>
            <p:txBody>
              <a:bodyPr/>
              <a:lstStyle/>
              <a:p>
                <a:r>
                  <a:rPr lang="en-US">
                    <a:noFill/>
                  </a:rPr>
                  <a:t> </a:t>
                </a:r>
              </a:p>
            </p:txBody>
          </p:sp>
        </mc:Fallback>
      </mc:AlternateContent>
    </p:spTree>
    <p:extLst>
      <p:ext uri="{BB962C8B-B14F-4D97-AF65-F5344CB8AC3E}">
        <p14:creationId xmlns:p14="http://schemas.microsoft.com/office/powerpoint/2010/main" val="1884715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49" y="517525"/>
            <a:ext cx="6389527"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Conjunctive GAV Mapping (4)</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B34399-1EDE-11CD-640C-D8835283A1D9}"/>
                  </a:ext>
                </a:extLst>
              </p:cNvPr>
              <p:cNvSpPr txBox="1"/>
              <p:nvPr/>
            </p:nvSpPr>
            <p:spPr>
              <a:xfrm>
                <a:off x="1015609" y="3151466"/>
                <a:ext cx="7199704" cy="507831"/>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10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 </m:t>
                      </m:r>
                      <m:r>
                        <a:rPr lang="it-IT" sz="1100" b="0" i="1" smtClean="0">
                          <a:latin typeface="Cambria Math" panose="02040503050406030204" pitchFamily="18" charset="0"/>
                          <a:ea typeface="Cambria Math" panose="02040503050406030204" pitchFamily="18" charset="0"/>
                        </a:rPr>
                        <m:t>𝑎𝑟𝑡𝑖𝑠𝑡</m:t>
                      </m:r>
                      <m:r>
                        <a:rPr lang="it-IT" sz="1100" b="0" i="1" smtClean="0">
                          <a:latin typeface="Cambria Math" panose="02040503050406030204" pitchFamily="18" charset="0"/>
                          <a:ea typeface="Cambria Math" panose="02040503050406030204" pitchFamily="18" charset="0"/>
                        </a:rPr>
                        <m:t>_</m:t>
                      </m:r>
                      <m:r>
                        <a:rPr lang="it-IT" sz="1100" b="0" i="1" smtClean="0">
                          <a:latin typeface="Cambria Math" panose="02040503050406030204" pitchFamily="18" charset="0"/>
                          <a:ea typeface="Cambria Math" panose="02040503050406030204" pitchFamily="18" charset="0"/>
                        </a:rPr>
                        <m:t>𝑖𝑑</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𝑔𝑒𝑛𝑟𝑒</m:t>
                      </m:r>
                      <m:r>
                        <a:rPr lang="it-IT" sz="1100" b="0" i="1" smtClean="0">
                          <a:latin typeface="Cambria Math" panose="02040503050406030204" pitchFamily="18" charset="0"/>
                          <a:ea typeface="Cambria Math" panose="02040503050406030204" pitchFamily="18" charset="0"/>
                        </a:rPr>
                        <m:t>.(∃ </m:t>
                      </m:r>
                      <m:r>
                        <a:rPr lang="it-IT" sz="1100" b="0" i="1" smtClean="0">
                          <a:latin typeface="Cambria Math" panose="02040503050406030204" pitchFamily="18" charset="0"/>
                          <a:ea typeface="Cambria Math" panose="02040503050406030204" pitchFamily="18" charset="0"/>
                        </a:rPr>
                        <m:t>𝑝</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𝑓</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𝑖𝑑</m:t>
                      </m:r>
                      <m:r>
                        <a:rPr lang="it-IT" sz="1100" b="0" i="1" smtClean="0">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𝑎𝑝</m:t>
                      </m:r>
                      <m:r>
                        <a:rPr lang="it-IT" sz="1100" i="1">
                          <a:latin typeface="Cambria Math" panose="02040503050406030204" pitchFamily="18" charset="0"/>
                          <a:ea typeface="Cambria Math" panose="02040503050406030204" pitchFamily="18" charset="0"/>
                        </a:rPr>
                        <m:t>,</m:t>
                      </m:r>
                      <m:r>
                        <a:rPr lang="it-IT" sz="1100" i="1" smtClean="0">
                          <a:latin typeface="Cambria Math" panose="02040503050406030204" pitchFamily="18" charset="0"/>
                          <a:ea typeface="Cambria Math" panose="02040503050406030204" pitchFamily="18" charset="0"/>
                        </a:rPr>
                        <m:t>𝑎𝑓</m:t>
                      </m:r>
                      <m:r>
                        <a:rPr lang="it-IT" sz="1100" b="0" i="1" smtClean="0">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𝑡𝑟𝑎𝑐</m:t>
                      </m:r>
                      <m:sSub>
                        <m:sSubPr>
                          <m:ctrlPr>
                            <a:rPr lang="it-IT" sz="1100" i="1">
                              <a:latin typeface="Cambria Math" panose="02040503050406030204" pitchFamily="18" charset="0"/>
                              <a:ea typeface="Cambria Math" panose="02040503050406030204" pitchFamily="18" charset="0"/>
                            </a:rPr>
                          </m:ctrlPr>
                        </m:sSubPr>
                        <m:e>
                          <m:r>
                            <a:rPr lang="it-IT" sz="1100" i="1">
                              <a:latin typeface="Cambria Math" panose="02040503050406030204" pitchFamily="18" charset="0"/>
                              <a:ea typeface="Cambria Math" panose="02040503050406030204" pitchFamily="18" charset="0"/>
                            </a:rPr>
                            <m:t>𝑘</m:t>
                          </m:r>
                        </m:e>
                        <m:sub>
                          <m:r>
                            <a:rPr lang="it-IT" sz="1100" i="1">
                              <a:latin typeface="Cambria Math" panose="02040503050406030204" pitchFamily="18" charset="0"/>
                              <a:ea typeface="Cambria Math" panose="02040503050406030204" pitchFamily="18" charset="0"/>
                            </a:rPr>
                            <m:t>𝑖𝑑</m:t>
                          </m:r>
                        </m:sub>
                      </m:sSub>
                      <m:r>
                        <a:rPr lang="it-IT" sz="1100" b="0" i="1" smtClean="0">
                          <a:latin typeface="Cambria Math" panose="02040503050406030204" pitchFamily="18" charset="0"/>
                          <a:ea typeface="Cambria Math" panose="02040503050406030204" pitchFamily="18" charset="0"/>
                        </a:rPr>
                        <m:t>, </m:t>
                      </m:r>
                      <m:r>
                        <a:rPr lang="it-IT" sz="1100" b="0" i="1" smtClean="0">
                          <a:latin typeface="Cambria Math" panose="02040503050406030204" pitchFamily="18" charset="0"/>
                          <a:ea typeface="Cambria Math" panose="02040503050406030204" pitchFamily="18" charset="0"/>
                        </a:rPr>
                        <m:t>𝑑𝑛</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𝑑</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𝑒</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𝑎𝑓𝑖</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𝑛</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𝑝𝑢</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𝑡𝑝</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𝑡𝑛</m:t>
                      </m:r>
                      <m:r>
                        <a:rPr lang="it-IT" sz="1100" i="1">
                          <a:latin typeface="Cambria Math" panose="02040503050406030204" pitchFamily="18" charset="0"/>
                          <a:ea typeface="Cambria Math" panose="02040503050406030204" pitchFamily="18" charset="0"/>
                        </a:rPr>
                        <m:t>. </m:t>
                      </m:r>
                    </m:oMath>
                  </m:oMathPara>
                </a14:m>
                <a:endParaRPr lang="it-IT" sz="1100" i="1" dirty="0">
                  <a:latin typeface="Cambria Math" panose="02040503050406030204" pitchFamily="18" charset="0"/>
                  <a:ea typeface="Cambria Math" panose="02040503050406030204" pitchFamily="18" charset="0"/>
                </a:endParaRPr>
              </a:p>
              <a:p>
                <a:pPr algn="just"/>
                <a14:m>
                  <m:oMath xmlns:m="http://schemas.openxmlformats.org/officeDocument/2006/math">
                    <m:r>
                      <a:rPr lang="it-IT" sz="1100" b="0" i="1" smtClean="0">
                        <a:solidFill>
                          <a:srgbClr val="00B0F0"/>
                        </a:solidFill>
                        <a:latin typeface="Cambria Math" panose="02040503050406030204" pitchFamily="18" charset="0"/>
                        <a:ea typeface="Cambria Math" panose="02040503050406030204" pitchFamily="18" charset="0"/>
                      </a:rPr>
                      <m:t>𝑆𝐺𝑇𝐷𝑇𝑟𝑎𝑐𝑘𝑠𝐺𝑒𝑛𝑟𝑒𝑠</m:t>
                    </m:r>
                    <m:d>
                      <m:dPr>
                        <m:ctrlPr>
                          <a:rPr lang="it-IT" sz="1100" b="0" i="1" smtClean="0">
                            <a:solidFill>
                              <a:schemeClr val="tx1"/>
                            </a:solidFill>
                            <a:latin typeface="Cambria Math" panose="02040503050406030204" pitchFamily="18" charset="0"/>
                            <a:ea typeface="Cambria Math" panose="02040503050406030204" pitchFamily="18" charset="0"/>
                          </a:rPr>
                        </m:ctrlPr>
                      </m:dPr>
                      <m:e>
                        <m:r>
                          <a:rPr lang="it-IT" sz="1100" b="0" i="1" smtClean="0">
                            <a:solidFill>
                              <a:schemeClr val="tx1"/>
                            </a:solidFill>
                            <a:latin typeface="Cambria Math" panose="02040503050406030204" pitchFamily="18" charset="0"/>
                            <a:ea typeface="Cambria Math" panose="02040503050406030204" pitchFamily="18" charset="0"/>
                          </a:rPr>
                          <m:t>𝑝</m:t>
                        </m:r>
                        <m:r>
                          <a:rPr lang="it-IT" sz="1100" b="0" i="1" smtClean="0">
                            <a:solidFill>
                              <a:schemeClr val="tx1"/>
                            </a:solidFill>
                            <a:latin typeface="Cambria Math" panose="02040503050406030204" pitchFamily="18" charset="0"/>
                            <a:ea typeface="Cambria Math" panose="02040503050406030204" pitchFamily="18" charset="0"/>
                          </a:rPr>
                          <m:t>,</m:t>
                        </m:r>
                        <m:r>
                          <a:rPr lang="it-IT" sz="1100" b="0" i="1" smtClean="0">
                            <a:solidFill>
                              <a:schemeClr val="tx1"/>
                            </a:solidFill>
                            <a:latin typeface="Cambria Math" panose="02040503050406030204" pitchFamily="18" charset="0"/>
                            <a:ea typeface="Cambria Math" panose="02040503050406030204" pitchFamily="18" charset="0"/>
                          </a:rPr>
                          <m:t>𝑓</m:t>
                        </m:r>
                        <m:r>
                          <a:rPr lang="it-IT" sz="1100" b="0" i="1" smtClean="0">
                            <a:solidFill>
                              <a:schemeClr val="tx1"/>
                            </a:solidFill>
                            <a:latin typeface="Cambria Math" panose="02040503050406030204" pitchFamily="18" charset="0"/>
                            <a:ea typeface="Cambria Math" panose="02040503050406030204" pitchFamily="18" charset="0"/>
                          </a:rPr>
                          <m:t>,</m:t>
                        </m:r>
                        <m:r>
                          <a:rPr lang="it-IT" sz="1100" b="0" i="1" smtClean="0">
                            <a:solidFill>
                              <a:schemeClr val="tx1"/>
                            </a:solidFill>
                            <a:latin typeface="Cambria Math" panose="02040503050406030204" pitchFamily="18" charset="0"/>
                            <a:ea typeface="Cambria Math" panose="02040503050406030204" pitchFamily="18" charset="0"/>
                          </a:rPr>
                          <m:t>𝑔𝑒𝑛𝑟𝑒</m:t>
                        </m:r>
                        <m:r>
                          <a:rPr lang="it-IT" sz="1100" b="0" i="1" smtClean="0">
                            <a:solidFill>
                              <a:schemeClr val="tx1"/>
                            </a:solidFill>
                            <a:latin typeface="Cambria Math" panose="02040503050406030204" pitchFamily="18" charset="0"/>
                            <a:ea typeface="Cambria Math" panose="02040503050406030204" pitchFamily="18" charset="0"/>
                          </a:rPr>
                          <m:t>,</m:t>
                        </m:r>
                        <m:r>
                          <a:rPr lang="it-IT" sz="1100" b="0" i="1" smtClean="0">
                            <a:solidFill>
                              <a:schemeClr val="tx1"/>
                            </a:solidFill>
                            <a:latin typeface="Cambria Math" panose="02040503050406030204" pitchFamily="18" charset="0"/>
                            <a:ea typeface="Cambria Math" panose="02040503050406030204" pitchFamily="18" charset="0"/>
                          </a:rPr>
                          <m:t>𝑖𝑑</m:t>
                        </m:r>
                        <m:r>
                          <a:rPr lang="it-IT" sz="1100" b="0" i="1" smtClean="0">
                            <a:solidFill>
                              <a:schemeClr val="tx1"/>
                            </a:solidFill>
                            <a:latin typeface="Cambria Math" panose="02040503050406030204" pitchFamily="18" charset="0"/>
                            <a:ea typeface="Cambria Math" panose="02040503050406030204" pitchFamily="18" charset="0"/>
                          </a:rPr>
                          <m:t>,</m:t>
                        </m:r>
                        <m:r>
                          <a:rPr lang="it-IT" sz="1100" b="0" i="1" smtClean="0">
                            <a:solidFill>
                              <a:schemeClr val="tx1"/>
                            </a:solidFill>
                            <a:latin typeface="Cambria Math" panose="02040503050406030204" pitchFamily="18" charset="0"/>
                            <a:ea typeface="Cambria Math" panose="02040503050406030204" pitchFamily="18" charset="0"/>
                          </a:rPr>
                          <m:t>𝑛</m:t>
                        </m:r>
                        <m:r>
                          <a:rPr lang="it-IT" sz="1100" b="0" i="1" smtClean="0">
                            <a:solidFill>
                              <a:schemeClr val="tx1"/>
                            </a:solidFill>
                            <a:latin typeface="Cambria Math" panose="02040503050406030204" pitchFamily="18" charset="0"/>
                            <a:ea typeface="Cambria Math" panose="02040503050406030204" pitchFamily="18" charset="0"/>
                          </a:rPr>
                          <m:t>,</m:t>
                        </m:r>
                        <m:r>
                          <a:rPr lang="it-IT" sz="1100" b="1" i="1" smtClean="0">
                            <a:solidFill>
                              <a:schemeClr val="tx1"/>
                            </a:solidFill>
                            <a:latin typeface="Cambria Math" panose="02040503050406030204" pitchFamily="18" charset="0"/>
                            <a:ea typeface="Cambria Math" panose="02040503050406030204" pitchFamily="18" charset="0"/>
                          </a:rPr>
                          <m:t>𝒕𝒓𝒂𝒄𝒌</m:t>
                        </m:r>
                        <m:r>
                          <a:rPr lang="it-IT" sz="1100" b="1" i="1" smtClean="0">
                            <a:solidFill>
                              <a:schemeClr val="tx1"/>
                            </a:solidFill>
                            <a:latin typeface="Cambria Math" panose="02040503050406030204" pitchFamily="18" charset="0"/>
                            <a:ea typeface="Cambria Math" panose="02040503050406030204" pitchFamily="18" charset="0"/>
                          </a:rPr>
                          <m:t>_</m:t>
                        </m:r>
                        <m:r>
                          <a:rPr lang="it-IT" sz="1100" b="1" i="1" smtClean="0">
                            <a:solidFill>
                              <a:schemeClr val="tx1"/>
                            </a:solidFill>
                            <a:latin typeface="Cambria Math" panose="02040503050406030204" pitchFamily="18" charset="0"/>
                            <a:ea typeface="Cambria Math" panose="02040503050406030204" pitchFamily="18" charset="0"/>
                          </a:rPr>
                          <m:t>𝒊𝒅</m:t>
                        </m:r>
                        <m:r>
                          <a:rPr lang="it-IT" sz="1100" b="0" i="1" smtClean="0">
                            <a:solidFill>
                              <a:schemeClr val="tx1"/>
                            </a:solidFill>
                            <a:latin typeface="Cambria Math" panose="02040503050406030204" pitchFamily="18" charset="0"/>
                            <a:ea typeface="Cambria Math" panose="02040503050406030204" pitchFamily="18" charset="0"/>
                          </a:rPr>
                          <m:t>,</m:t>
                        </m:r>
                        <m:r>
                          <a:rPr lang="it-IT" sz="1100" b="0" i="1" smtClean="0">
                            <a:solidFill>
                              <a:schemeClr val="tx1"/>
                            </a:solidFill>
                            <a:latin typeface="Cambria Math" panose="02040503050406030204" pitchFamily="18" charset="0"/>
                            <a:ea typeface="Cambria Math" panose="02040503050406030204" pitchFamily="18" charset="0"/>
                          </a:rPr>
                          <m:t>𝑡𝑛𝑝</m:t>
                        </m:r>
                        <m:r>
                          <a:rPr lang="it-IT" sz="1100" b="1" i="1" smtClean="0">
                            <a:solidFill>
                              <a:schemeClr val="tx1"/>
                            </a:solidFill>
                            <a:latin typeface="Cambria Math" panose="02040503050406030204" pitchFamily="18" charset="0"/>
                            <a:ea typeface="Cambria Math" panose="02040503050406030204" pitchFamily="18" charset="0"/>
                          </a:rPr>
                          <m:t>,</m:t>
                        </m:r>
                        <m:r>
                          <a:rPr lang="it-IT" sz="1100" b="0" i="1" smtClean="0">
                            <a:solidFill>
                              <a:schemeClr val="tx1"/>
                            </a:solidFill>
                            <a:latin typeface="Cambria Math" panose="02040503050406030204" pitchFamily="18" charset="0"/>
                            <a:ea typeface="Cambria Math" panose="02040503050406030204" pitchFamily="18" charset="0"/>
                          </a:rPr>
                          <m:t>𝑡</m:t>
                        </m:r>
                      </m:e>
                    </m:d>
                    <m:r>
                      <a:rPr lang="it-IT" sz="1100" b="0" i="1" smtClean="0">
                        <a:solidFill>
                          <a:schemeClr val="tx1"/>
                        </a:solidFill>
                        <a:latin typeface="Cambria Math" panose="02040503050406030204" pitchFamily="18" charset="0"/>
                        <a:ea typeface="Cambria Math" panose="02040503050406030204" pitchFamily="18" charset="0"/>
                      </a:rPr>
                      <m:t> </m:t>
                    </m:r>
                    <m:nary>
                      <m:naryPr>
                        <m:chr m:val="⋀"/>
                        <m:subHide m:val="on"/>
                        <m:supHide m:val="on"/>
                        <m:ctrlPr>
                          <a:rPr lang="it-IT" sz="1100" b="0" i="1" smtClean="0">
                            <a:solidFill>
                              <a:schemeClr val="tx1"/>
                            </a:solidFill>
                            <a:latin typeface="Cambria Math" panose="02040503050406030204" pitchFamily="18" charset="0"/>
                            <a:ea typeface="Cambria Math" panose="02040503050406030204" pitchFamily="18" charset="0"/>
                          </a:rPr>
                        </m:ctrlPr>
                      </m:naryPr>
                      <m:sub/>
                      <m:sup/>
                      <m:e>
                        <m:r>
                          <a:rPr lang="it-IT" sz="1100" i="1">
                            <a:solidFill>
                              <a:srgbClr val="00B0F0"/>
                            </a:solidFill>
                            <a:latin typeface="Cambria Math" panose="02040503050406030204" pitchFamily="18" charset="0"/>
                            <a:ea typeface="Cambria Math" panose="02040503050406030204" pitchFamily="18" charset="0"/>
                          </a:rPr>
                          <m:t>𝑆𝑜𝑛𝑔</m:t>
                        </m:r>
                        <m:r>
                          <a:rPr lang="it-IT" sz="1100" i="1">
                            <a:solidFill>
                              <a:srgbClr val="00B0F0"/>
                            </a:solidFill>
                            <a:latin typeface="Cambria Math" panose="02040503050406030204" pitchFamily="18" charset="0"/>
                            <a:ea typeface="Cambria Math" panose="02040503050406030204" pitchFamily="18" charset="0"/>
                          </a:rPr>
                          <m:t>8</m:t>
                        </m:r>
                        <m:r>
                          <a:rPr lang="it-IT" sz="1100" i="1">
                            <a:solidFill>
                              <a:srgbClr val="00B0F0"/>
                            </a:solidFill>
                            <a:latin typeface="Cambria Math" panose="02040503050406030204" pitchFamily="18" charset="0"/>
                            <a:ea typeface="Cambria Math" panose="02040503050406030204" pitchFamily="18" charset="0"/>
                          </a:rPr>
                          <m:t>𝑀</m:t>
                        </m:r>
                        <m:d>
                          <m:dPr>
                            <m:ctrlPr>
                              <a:rPr lang="it-IT" sz="1100" i="1">
                                <a:latin typeface="Cambria Math" panose="02040503050406030204" pitchFamily="18" charset="0"/>
                                <a:ea typeface="Cambria Math" panose="02040503050406030204" pitchFamily="18" charset="0"/>
                              </a:rPr>
                            </m:ctrlPr>
                          </m:dPr>
                          <m:e>
                            <m:r>
                              <a:rPr lang="it-IT" sz="1100" b="1" i="1">
                                <a:latin typeface="Cambria Math" panose="02040503050406030204" pitchFamily="18" charset="0"/>
                                <a:ea typeface="Cambria Math" panose="02040503050406030204" pitchFamily="18" charset="0"/>
                              </a:rPr>
                              <m:t>𝒕𝒓𝒂𝒄</m:t>
                            </m:r>
                            <m:r>
                              <a:rPr lang="it-IT" sz="1100" b="1" i="1" smtClean="0">
                                <a:latin typeface="Cambria Math" panose="02040503050406030204" pitchFamily="18" charset="0"/>
                                <a:ea typeface="Cambria Math" panose="02040503050406030204" pitchFamily="18" charset="0"/>
                              </a:rPr>
                              <m:t>𝒌</m:t>
                            </m:r>
                            <m:r>
                              <a:rPr lang="it-IT" sz="1100" b="1" i="1" smtClean="0">
                                <a:latin typeface="Cambria Math" panose="02040503050406030204" pitchFamily="18" charset="0"/>
                                <a:ea typeface="Cambria Math" panose="02040503050406030204" pitchFamily="18" charset="0"/>
                              </a:rPr>
                              <m:t>_</m:t>
                            </m:r>
                            <m:r>
                              <a:rPr lang="it-IT" sz="1100" b="1" i="1" smtClean="0">
                                <a:latin typeface="Cambria Math" panose="02040503050406030204" pitchFamily="18" charset="0"/>
                                <a:ea typeface="Cambria Math" panose="02040503050406030204" pitchFamily="18" charset="0"/>
                              </a:rPr>
                              <m:t>𝒊𝒅</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𝑑𝑛</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𝑑</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𝑒</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𝑎𝑓𝑖</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𝑛</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𝑝𝑢</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𝑡𝑝</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𝑡𝑛</m:t>
                            </m:r>
                          </m:e>
                        </m:d>
                      </m:e>
                    </m:nary>
                    <m:r>
                      <a:rPr lang="it-IT" sz="1100" b="0" i="1" smtClean="0">
                        <a:latin typeface="Cambria Math" panose="02040503050406030204" pitchFamily="18" charset="0"/>
                        <a:ea typeface="Cambria Math" panose="02040503050406030204" pitchFamily="18" charset="0"/>
                      </a:rPr>
                      <m:t>  ⋀</m:t>
                    </m:r>
                  </m:oMath>
                </a14:m>
                <a:r>
                  <a:rPr lang="it-IT" sz="1100" b="0" i="1" dirty="0">
                    <a:latin typeface="Cambria Math" panose="02040503050406030204" pitchFamily="18" charset="0"/>
                    <a:ea typeface="Cambria Math" panose="02040503050406030204" pitchFamily="18" charset="0"/>
                  </a:rPr>
                  <a:t>  </a:t>
                </a:r>
                <a14:m>
                  <m:oMath xmlns:m="http://schemas.openxmlformats.org/officeDocument/2006/math">
                    <m:r>
                      <a:rPr lang="it-IT" sz="1100" i="1">
                        <a:solidFill>
                          <a:srgbClr val="00B0F0"/>
                        </a:solidFill>
                        <a:latin typeface="Cambria Math" panose="02040503050406030204" pitchFamily="18" charset="0"/>
                        <a:ea typeface="Cambria Math" panose="02040503050406030204" pitchFamily="18" charset="0"/>
                      </a:rPr>
                      <m:t>𝑇𝑟𝑎𝑐𝑘𝐴𝑟𝑡𝑖𝑠𝑡</m:t>
                    </m:r>
                    <m:r>
                      <a:rPr lang="it-IT" sz="1100" i="1">
                        <a:solidFill>
                          <a:srgbClr val="00B0F0"/>
                        </a:solidFill>
                        <a:latin typeface="Cambria Math" panose="02040503050406030204" pitchFamily="18" charset="0"/>
                        <a:ea typeface="Cambria Math" panose="02040503050406030204" pitchFamily="18" charset="0"/>
                      </a:rPr>
                      <m:t>8</m:t>
                    </m:r>
                    <m:r>
                      <a:rPr lang="it-IT" sz="1100" i="1">
                        <a:solidFill>
                          <a:srgbClr val="00B0F0"/>
                        </a:solidFill>
                        <a:latin typeface="Cambria Math" panose="02040503050406030204" pitchFamily="18" charset="0"/>
                        <a:ea typeface="Cambria Math" panose="02040503050406030204" pitchFamily="18" charset="0"/>
                      </a:rPr>
                      <m:t>𝑀</m:t>
                    </m:r>
                    <m:d>
                      <m:dPr>
                        <m:ctrlPr>
                          <a:rPr lang="it-IT" sz="1100" i="1" smtClean="0">
                            <a:solidFill>
                              <a:schemeClr val="tx1"/>
                            </a:solidFill>
                            <a:latin typeface="Cambria Math" panose="02040503050406030204" pitchFamily="18" charset="0"/>
                            <a:ea typeface="Cambria Math" panose="02040503050406030204" pitchFamily="18" charset="0"/>
                          </a:rPr>
                        </m:ctrlPr>
                      </m:dPr>
                      <m:e>
                        <m:r>
                          <a:rPr lang="it-IT" sz="1100" b="1" i="1">
                            <a:solidFill>
                              <a:schemeClr val="tx1"/>
                            </a:solidFill>
                            <a:latin typeface="Cambria Math" panose="02040503050406030204" pitchFamily="18" charset="0"/>
                            <a:ea typeface="Cambria Math" panose="02040503050406030204" pitchFamily="18" charset="0"/>
                          </a:rPr>
                          <m:t>𝒔𝒊𝒅</m:t>
                        </m:r>
                        <m:r>
                          <a:rPr lang="it-IT" sz="1100" i="1">
                            <a:solidFill>
                              <a:schemeClr val="tx1"/>
                            </a:solidFill>
                            <a:latin typeface="Cambria Math" panose="02040503050406030204" pitchFamily="18" charset="0"/>
                            <a:ea typeface="Cambria Math" panose="02040503050406030204" pitchFamily="18" charset="0"/>
                          </a:rPr>
                          <m:t>,</m:t>
                        </m:r>
                        <m:r>
                          <a:rPr lang="it-IT" sz="1100" b="1" i="1">
                            <a:solidFill>
                              <a:schemeClr val="tx1"/>
                            </a:solidFill>
                            <a:latin typeface="Cambria Math" panose="02040503050406030204" pitchFamily="18" charset="0"/>
                            <a:ea typeface="Cambria Math" panose="02040503050406030204" pitchFamily="18" charset="0"/>
                          </a:rPr>
                          <m:t>𝒂𝒊𝒅</m:t>
                        </m:r>
                      </m:e>
                    </m:d>
                    <m:nary>
                      <m:naryPr>
                        <m:chr m:val="⋀"/>
                        <m:subHide m:val="on"/>
                        <m:supHide m:val="on"/>
                        <m:ctrlPr>
                          <a:rPr lang="it-IT" sz="1100" b="0" i="1" smtClean="0">
                            <a:solidFill>
                              <a:schemeClr val="tx1"/>
                            </a:solidFill>
                            <a:latin typeface="Cambria Math" panose="02040503050406030204" pitchFamily="18" charset="0"/>
                            <a:ea typeface="Cambria Math" panose="02040503050406030204" pitchFamily="18" charset="0"/>
                          </a:rPr>
                        </m:ctrlPr>
                      </m:naryPr>
                      <m:sub/>
                      <m:sup/>
                      <m:e>
                        <m:r>
                          <a:rPr lang="it-IT" sz="1100" i="1">
                            <a:solidFill>
                              <a:srgbClr val="00B0F0"/>
                            </a:solidFill>
                            <a:latin typeface="Cambria Math" panose="02040503050406030204" pitchFamily="18" charset="0"/>
                            <a:ea typeface="Cambria Math" panose="02040503050406030204" pitchFamily="18" charset="0"/>
                          </a:rPr>
                          <m:t>𝐴𝑟𝑡𝑖𝑠𝑡</m:t>
                        </m:r>
                        <m:r>
                          <a:rPr lang="it-IT" sz="1100" i="1">
                            <a:solidFill>
                              <a:srgbClr val="00B0F0"/>
                            </a:solidFill>
                            <a:latin typeface="Cambria Math" panose="02040503050406030204" pitchFamily="18" charset="0"/>
                            <a:ea typeface="Cambria Math" panose="02040503050406030204" pitchFamily="18" charset="0"/>
                          </a:rPr>
                          <m:t>8</m:t>
                        </m:r>
                        <m:r>
                          <a:rPr lang="it-IT" sz="1100" i="1">
                            <a:solidFill>
                              <a:srgbClr val="00B0F0"/>
                            </a:solidFill>
                            <a:latin typeface="Cambria Math" panose="02040503050406030204" pitchFamily="18" charset="0"/>
                            <a:ea typeface="Cambria Math" panose="02040503050406030204" pitchFamily="18" charset="0"/>
                          </a:rPr>
                          <m:t>𝑀</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𝑎𝑝</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𝑎𝑓</m:t>
                        </m:r>
                        <m:r>
                          <a:rPr lang="it-IT" sz="1100" i="1">
                            <a:latin typeface="Cambria Math" panose="02040503050406030204" pitchFamily="18" charset="0"/>
                            <a:ea typeface="Cambria Math" panose="02040503050406030204" pitchFamily="18" charset="0"/>
                          </a:rPr>
                          <m:t>,</m:t>
                        </m:r>
                        <m:r>
                          <a:rPr lang="it-IT" sz="1100" b="1" i="1">
                            <a:latin typeface="Cambria Math" panose="02040503050406030204" pitchFamily="18" charset="0"/>
                            <a:ea typeface="Cambria Math" panose="02040503050406030204" pitchFamily="18" charset="0"/>
                          </a:rPr>
                          <m:t>𝒂𝒓𝒕𝒊𝒔𝒕</m:t>
                        </m:r>
                        <m:r>
                          <a:rPr lang="it-IT" sz="1100" b="1" i="1">
                            <a:latin typeface="Cambria Math" panose="02040503050406030204" pitchFamily="18" charset="0"/>
                            <a:ea typeface="Cambria Math" panose="02040503050406030204" pitchFamily="18" charset="0"/>
                          </a:rPr>
                          <m:t>_</m:t>
                        </m:r>
                        <m:r>
                          <a:rPr lang="it-IT" sz="1100" b="1" i="1">
                            <a:latin typeface="Cambria Math" panose="02040503050406030204" pitchFamily="18" charset="0"/>
                            <a:ea typeface="Cambria Math" panose="02040503050406030204" pitchFamily="18" charset="0"/>
                          </a:rPr>
                          <m:t>𝒊𝒅</m:t>
                        </m:r>
                        <m:r>
                          <a:rPr lang="it-IT" sz="1100" i="1">
                            <a:latin typeface="Cambria Math" panose="02040503050406030204" pitchFamily="18" charset="0"/>
                            <a:ea typeface="Cambria Math" panose="02040503050406030204" pitchFamily="18" charset="0"/>
                          </a:rPr>
                          <m:t>,</m:t>
                        </m:r>
                        <m:r>
                          <a:rPr lang="it-IT" sz="1100" b="1" i="1">
                            <a:latin typeface="Cambria Math" panose="02040503050406030204" pitchFamily="18" charset="0"/>
                            <a:ea typeface="Cambria Math" panose="02040503050406030204" pitchFamily="18" charset="0"/>
                          </a:rPr>
                          <m:t>𝒂𝒓𝒕𝒊𝒔𝒕</m:t>
                        </m:r>
                        <m:r>
                          <a:rPr lang="it-IT" sz="1100" b="1" i="1">
                            <a:latin typeface="Cambria Math" panose="02040503050406030204" pitchFamily="18" charset="0"/>
                            <a:ea typeface="Cambria Math" panose="02040503050406030204" pitchFamily="18" charset="0"/>
                          </a:rPr>
                          <m:t>_</m:t>
                        </m:r>
                        <m:r>
                          <a:rPr lang="it-IT" sz="1100" b="1" i="1">
                            <a:latin typeface="Cambria Math" panose="02040503050406030204" pitchFamily="18" charset="0"/>
                            <a:ea typeface="Cambria Math" panose="02040503050406030204" pitchFamily="18" charset="0"/>
                          </a:rPr>
                          <m:t>𝒏𝒂𝒎𝒆</m:t>
                        </m:r>
                        <m:r>
                          <a:rPr lang="it-IT" sz="1100" i="1">
                            <a:latin typeface="Cambria Math" panose="02040503050406030204" pitchFamily="18" charset="0"/>
                            <a:ea typeface="Cambria Math" panose="02040503050406030204" pitchFamily="18" charset="0"/>
                          </a:rPr>
                          <m:t>)</m:t>
                        </m:r>
                        <m:r>
                          <m:rPr>
                            <m:lit/>
                          </m:rPr>
                          <a:rPr lang="it-IT" sz="1100" i="1">
                            <a:latin typeface="Cambria Math" panose="02040503050406030204" pitchFamily="18" charset="0"/>
                            <a:ea typeface="Cambria Math" panose="02040503050406030204" pitchFamily="18" charset="0"/>
                          </a:rPr>
                          <m:t> </m:t>
                        </m:r>
                        <m:r>
                          <a:rPr lang="it-IT" sz="1100" i="1">
                            <a:latin typeface="Cambria Math" panose="02040503050406030204" pitchFamily="18" charset="0"/>
                            <a:ea typeface="Cambria Math" panose="02040503050406030204" pitchFamily="18" charset="0"/>
                          </a:rPr>
                          <m:t>⋀</m:t>
                        </m:r>
                        <m:r>
                          <m:rPr>
                            <m:lit/>
                          </m:rPr>
                          <a:rPr lang="it-IT" sz="1100" i="1">
                            <a:latin typeface="Cambria Math" panose="02040503050406030204" pitchFamily="18" charset="0"/>
                            <a:ea typeface="Cambria Math" panose="02040503050406030204" pitchFamily="18" charset="0"/>
                          </a:rPr>
                          <m:t> </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𝑎𝑝</m:t>
                        </m:r>
                        <m:r>
                          <a:rPr lang="it-IT" sz="1100" i="1">
                            <a:latin typeface="Cambria Math" panose="02040503050406030204" pitchFamily="18" charset="0"/>
                            <a:ea typeface="Cambria Math" panose="02040503050406030204" pitchFamily="18" charset="0"/>
                          </a:rPr>
                          <m:t>≥50))</m:t>
                        </m:r>
                      </m:e>
                    </m:nary>
                    <m:r>
                      <a:rPr lang="it-IT" sz="1100" b="0" i="1" smtClean="0">
                        <a:latin typeface="Cambria Math" panose="02040503050406030204" pitchFamily="18" charset="0"/>
                        <a:ea typeface="Cambria Math" panose="02040503050406030204" pitchFamily="18" charset="0"/>
                      </a:rPr>
                      <m:t>→</m:t>
                    </m:r>
                    <m:r>
                      <a:rPr lang="it-IT" sz="1100" b="0" i="1" smtClean="0">
                        <a:solidFill>
                          <a:srgbClr val="FF0000"/>
                        </a:solidFill>
                        <a:latin typeface="Cambria Math" panose="02040503050406030204" pitchFamily="18" charset="0"/>
                        <a:ea typeface="Cambria Math" panose="02040503050406030204" pitchFamily="18" charset="0"/>
                      </a:rPr>
                      <m:t>𝑑𝑜𝑒𝑠𝐺𝑒𝑛𝑟𝑒</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𝑎𝑟𝑡𝑖𝑠𝑡</m:t>
                    </m:r>
                    <m:r>
                      <a:rPr lang="it-IT" sz="1100" b="0" i="1" smtClean="0">
                        <a:latin typeface="Cambria Math" panose="02040503050406030204" pitchFamily="18" charset="0"/>
                        <a:ea typeface="Cambria Math" panose="02040503050406030204" pitchFamily="18" charset="0"/>
                      </a:rPr>
                      <m:t>_</m:t>
                    </m:r>
                    <m:r>
                      <a:rPr lang="it-IT" sz="1100" b="0" i="1" smtClean="0">
                        <a:latin typeface="Cambria Math" panose="02040503050406030204" pitchFamily="18" charset="0"/>
                        <a:ea typeface="Cambria Math" panose="02040503050406030204" pitchFamily="18" charset="0"/>
                      </a:rPr>
                      <m:t>𝑖𝑑</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𝑔𝑒𝑛𝑟𝑒</m:t>
                    </m:r>
                    <m:r>
                      <a:rPr lang="it-IT" sz="1100" b="0" i="1" smtClean="0">
                        <a:latin typeface="Cambria Math" panose="02040503050406030204" pitchFamily="18" charset="0"/>
                        <a:ea typeface="Cambria Math" panose="02040503050406030204" pitchFamily="18" charset="0"/>
                      </a:rPr>
                      <m:t>)</m:t>
                    </m:r>
                  </m:oMath>
                </a14:m>
                <a:r>
                  <a:rPr lang="en-US" sz="1100" dirty="0"/>
                  <a:t> </a:t>
                </a:r>
              </a:p>
            </p:txBody>
          </p:sp>
        </mc:Choice>
        <mc:Fallback xmlns="">
          <p:sp>
            <p:nvSpPr>
              <p:cNvPr id="7" name="TextBox 6">
                <a:extLst>
                  <a:ext uri="{FF2B5EF4-FFF2-40B4-BE49-F238E27FC236}">
                    <a16:creationId xmlns:a16="http://schemas.microsoft.com/office/drawing/2014/main" id="{1BB34399-1EDE-11CD-640C-D8835283A1D9}"/>
                  </a:ext>
                </a:extLst>
              </p:cNvPr>
              <p:cNvSpPr txBox="1">
                <a:spLocks noRot="1" noChangeAspect="1" noMove="1" noResize="1" noEditPoints="1" noAdjustHandles="1" noChangeArrowheads="1" noChangeShapeType="1" noTextEdit="1"/>
              </p:cNvSpPr>
              <p:nvPr/>
            </p:nvSpPr>
            <p:spPr>
              <a:xfrm>
                <a:off x="1015609" y="3151466"/>
                <a:ext cx="7199704" cy="507831"/>
              </a:xfrm>
              <a:prstGeom prst="rect">
                <a:avLst/>
              </a:prstGeom>
              <a:blipFill>
                <a:blip r:embed="rId3"/>
                <a:stretch>
                  <a:fillRect l="-762" t="-9639" b="-674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BA6CC8-9D22-B6FE-5E94-CBDCA8EF0881}"/>
                  </a:ext>
                </a:extLst>
              </p:cNvPr>
              <p:cNvSpPr txBox="1"/>
              <p:nvPr/>
            </p:nvSpPr>
            <p:spPr>
              <a:xfrm>
                <a:off x="1015609" y="2106814"/>
                <a:ext cx="6605530" cy="507831"/>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10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 </m:t>
                      </m:r>
                      <m:r>
                        <a:rPr lang="it-IT" sz="1100" b="0" i="1" smtClean="0">
                          <a:latin typeface="Cambria Math" panose="02040503050406030204" pitchFamily="18" charset="0"/>
                          <a:ea typeface="Cambria Math" panose="02040503050406030204" pitchFamily="18" charset="0"/>
                        </a:rPr>
                        <m:t>𝑎𝑟𝑡𝑖𝑠𝑡</m:t>
                      </m:r>
                      <m:r>
                        <a:rPr lang="it-IT" sz="1100" b="0" i="1" smtClean="0">
                          <a:latin typeface="Cambria Math" panose="02040503050406030204" pitchFamily="18" charset="0"/>
                          <a:ea typeface="Cambria Math" panose="02040503050406030204" pitchFamily="18" charset="0"/>
                        </a:rPr>
                        <m:t>_</m:t>
                      </m:r>
                      <m:r>
                        <a:rPr lang="it-IT" sz="1100" b="0" i="1" smtClean="0">
                          <a:latin typeface="Cambria Math" panose="02040503050406030204" pitchFamily="18" charset="0"/>
                          <a:ea typeface="Cambria Math" panose="02040503050406030204" pitchFamily="18" charset="0"/>
                        </a:rPr>
                        <m:t>𝑖𝑑</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𝑔𝑒𝑛𝑟𝑒</m:t>
                      </m:r>
                      <m:r>
                        <a:rPr lang="it-IT" sz="1100" b="0" i="1" smtClean="0">
                          <a:latin typeface="Cambria Math" panose="02040503050406030204" pitchFamily="18" charset="0"/>
                          <a:ea typeface="Cambria Math" panose="02040503050406030204" pitchFamily="18" charset="0"/>
                        </a:rPr>
                        <m:t>.(∃ </m:t>
                      </m:r>
                      <m:r>
                        <a:rPr lang="it-IT" sz="1100" b="0" i="1" smtClean="0">
                          <a:latin typeface="Cambria Math" panose="02040503050406030204" pitchFamily="18" charset="0"/>
                          <a:ea typeface="Cambria Math" panose="02040503050406030204" pitchFamily="18" charset="0"/>
                        </a:rPr>
                        <m:t>𝑎𝑝</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𝑎𝑓</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𝑎𝑟𝑡𝑖𝑠𝑡</m:t>
                      </m:r>
                      <m:r>
                        <a:rPr lang="it-IT" sz="1100" b="0" i="1" smtClean="0">
                          <a:latin typeface="Cambria Math" panose="02040503050406030204" pitchFamily="18" charset="0"/>
                          <a:ea typeface="Cambria Math" panose="02040503050406030204" pitchFamily="18" charset="0"/>
                        </a:rPr>
                        <m:t>_</m:t>
                      </m:r>
                      <m:r>
                        <a:rPr lang="it-IT" sz="1100" b="0" i="1" smtClean="0">
                          <a:latin typeface="Cambria Math" panose="02040503050406030204" pitchFamily="18" charset="0"/>
                          <a:ea typeface="Cambria Math" panose="02040503050406030204" pitchFamily="18" charset="0"/>
                        </a:rPr>
                        <m:t>𝑛𝑎𝑚𝑒</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𝑡𝑢</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𝑡𝑛</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𝑎𝑙𝑢</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𝑎𝑙𝑛</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𝑡𝑛𝑏</m:t>
                      </m:r>
                      <m:r>
                        <a:rPr lang="it-IT" sz="1100" b="0" i="1" smtClean="0">
                          <a:latin typeface="Cambria Math" panose="02040503050406030204" pitchFamily="18" charset="0"/>
                          <a:ea typeface="Cambria Math" panose="02040503050406030204" pitchFamily="18" charset="0"/>
                        </a:rPr>
                        <m:t>. </m:t>
                      </m:r>
                    </m:oMath>
                  </m:oMathPara>
                </a14:m>
                <a:endParaRPr lang="it-IT" sz="1100" b="0" i="1" dirty="0">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it-IT" sz="1100" b="0" i="1" smtClean="0">
                          <a:solidFill>
                            <a:srgbClr val="00B0F0"/>
                          </a:solidFill>
                          <a:latin typeface="Cambria Math" panose="02040503050406030204" pitchFamily="18" charset="0"/>
                          <a:ea typeface="Cambria Math" panose="02040503050406030204" pitchFamily="18" charset="0"/>
                        </a:rPr>
                        <m:t>𝐸𝑥𝑝𝑜𝑟𝑡𝑖𝑓𝑦𝑇𝑟𝑎𝑐𝑘𝑠𝐺𝑒𝑛𝑟𝑒𝑠</m:t>
                      </m:r>
                      <m:d>
                        <m:dPr>
                          <m:ctrlPr>
                            <a:rPr lang="it-IT" sz="1100" b="0" i="1" smtClean="0">
                              <a:solidFill>
                                <a:schemeClr val="tx1"/>
                              </a:solidFill>
                              <a:latin typeface="Cambria Math" panose="02040503050406030204" pitchFamily="18" charset="0"/>
                              <a:ea typeface="Cambria Math" panose="02040503050406030204" pitchFamily="18" charset="0"/>
                            </a:rPr>
                          </m:ctrlPr>
                        </m:dPr>
                        <m:e>
                          <m:r>
                            <a:rPr lang="it-IT" sz="1100" b="0" i="1" smtClean="0">
                              <a:solidFill>
                                <a:schemeClr val="tx1"/>
                              </a:solidFill>
                              <a:latin typeface="Cambria Math" panose="02040503050406030204" pitchFamily="18" charset="0"/>
                              <a:ea typeface="Cambria Math" panose="02040503050406030204" pitchFamily="18" charset="0"/>
                            </a:rPr>
                            <m:t>𝑡𝑢</m:t>
                          </m:r>
                          <m:r>
                            <a:rPr lang="it-IT" sz="1100" b="0" i="1" smtClean="0">
                              <a:solidFill>
                                <a:schemeClr val="tx1"/>
                              </a:solidFill>
                              <a:latin typeface="Cambria Math" panose="02040503050406030204" pitchFamily="18" charset="0"/>
                              <a:ea typeface="Cambria Math" panose="02040503050406030204" pitchFamily="18" charset="0"/>
                            </a:rPr>
                            <m:t>, </m:t>
                          </m:r>
                          <m:r>
                            <a:rPr lang="it-IT" sz="1100" b="0" i="1" smtClean="0">
                              <a:solidFill>
                                <a:schemeClr val="tx1"/>
                              </a:solidFill>
                              <a:latin typeface="Cambria Math" panose="02040503050406030204" pitchFamily="18" charset="0"/>
                              <a:ea typeface="Cambria Math" panose="02040503050406030204" pitchFamily="18" charset="0"/>
                            </a:rPr>
                            <m:t>𝑡𝑛</m:t>
                          </m:r>
                          <m:r>
                            <a:rPr lang="it-IT" sz="1100" b="0" i="1" smtClean="0">
                              <a:solidFill>
                                <a:schemeClr val="tx1"/>
                              </a:solidFill>
                              <a:latin typeface="Cambria Math" panose="02040503050406030204" pitchFamily="18" charset="0"/>
                              <a:ea typeface="Cambria Math" panose="02040503050406030204" pitchFamily="18" charset="0"/>
                            </a:rPr>
                            <m:t>,</m:t>
                          </m:r>
                          <m:r>
                            <a:rPr lang="it-IT" sz="1100" b="1" i="1" smtClean="0">
                              <a:solidFill>
                                <a:schemeClr val="tx1"/>
                              </a:solidFill>
                              <a:latin typeface="Cambria Math" panose="02040503050406030204" pitchFamily="18" charset="0"/>
                              <a:ea typeface="Cambria Math" panose="02040503050406030204" pitchFamily="18" charset="0"/>
                            </a:rPr>
                            <m:t>𝒂𝒓𝒕𝒊𝒔𝒕</m:t>
                          </m:r>
                          <m:r>
                            <a:rPr lang="it-IT" sz="1100" b="1" i="1" smtClean="0">
                              <a:solidFill>
                                <a:schemeClr val="tx1"/>
                              </a:solidFill>
                              <a:latin typeface="Cambria Math" panose="02040503050406030204" pitchFamily="18" charset="0"/>
                              <a:ea typeface="Cambria Math" panose="02040503050406030204" pitchFamily="18" charset="0"/>
                            </a:rPr>
                            <m:t>_</m:t>
                          </m:r>
                          <m:r>
                            <a:rPr lang="it-IT" sz="1100" b="1" i="1" smtClean="0">
                              <a:solidFill>
                                <a:schemeClr val="tx1"/>
                              </a:solidFill>
                              <a:latin typeface="Cambria Math" panose="02040503050406030204" pitchFamily="18" charset="0"/>
                              <a:ea typeface="Cambria Math" panose="02040503050406030204" pitchFamily="18" charset="0"/>
                            </a:rPr>
                            <m:t>𝒊𝒅</m:t>
                          </m:r>
                          <m:r>
                            <a:rPr lang="it-IT" sz="1100" b="0" i="1" smtClean="0">
                              <a:solidFill>
                                <a:schemeClr val="tx1"/>
                              </a:solidFill>
                              <a:latin typeface="Cambria Math" panose="02040503050406030204" pitchFamily="18" charset="0"/>
                              <a:ea typeface="Cambria Math" panose="02040503050406030204" pitchFamily="18" charset="0"/>
                            </a:rPr>
                            <m:t>,</m:t>
                          </m:r>
                          <m:r>
                            <a:rPr lang="it-IT" sz="1100" b="1" i="1" smtClean="0">
                              <a:solidFill>
                                <a:schemeClr val="tx1"/>
                              </a:solidFill>
                              <a:latin typeface="Cambria Math" panose="02040503050406030204" pitchFamily="18" charset="0"/>
                              <a:ea typeface="Cambria Math" panose="02040503050406030204" pitchFamily="18" charset="0"/>
                            </a:rPr>
                            <m:t>𝒂𝒓𝒕𝒊𝒔𝒕</m:t>
                          </m:r>
                          <m:r>
                            <a:rPr lang="it-IT" sz="1100" b="1" i="1" smtClean="0">
                              <a:solidFill>
                                <a:schemeClr val="tx1"/>
                              </a:solidFill>
                              <a:latin typeface="Cambria Math" panose="02040503050406030204" pitchFamily="18" charset="0"/>
                              <a:ea typeface="Cambria Math" panose="02040503050406030204" pitchFamily="18" charset="0"/>
                            </a:rPr>
                            <m:t>_</m:t>
                          </m:r>
                          <m:r>
                            <a:rPr lang="it-IT" sz="1100" b="1" i="1" smtClean="0">
                              <a:solidFill>
                                <a:schemeClr val="tx1"/>
                              </a:solidFill>
                              <a:latin typeface="Cambria Math" panose="02040503050406030204" pitchFamily="18" charset="0"/>
                              <a:ea typeface="Cambria Math" panose="02040503050406030204" pitchFamily="18" charset="0"/>
                            </a:rPr>
                            <m:t>𝒏𝒂𝒎𝒆</m:t>
                          </m:r>
                          <m:r>
                            <a:rPr lang="it-IT" sz="1100" b="0" i="1" smtClean="0">
                              <a:solidFill>
                                <a:schemeClr val="tx1"/>
                              </a:solidFill>
                              <a:latin typeface="Cambria Math" panose="02040503050406030204" pitchFamily="18" charset="0"/>
                              <a:ea typeface="Cambria Math" panose="02040503050406030204" pitchFamily="18" charset="0"/>
                            </a:rPr>
                            <m:t>,</m:t>
                          </m:r>
                          <m:r>
                            <a:rPr lang="it-IT" sz="1100" b="0" i="1" smtClean="0">
                              <a:solidFill>
                                <a:schemeClr val="tx1"/>
                              </a:solidFill>
                              <a:latin typeface="Cambria Math" panose="02040503050406030204" pitchFamily="18" charset="0"/>
                              <a:ea typeface="Cambria Math" panose="02040503050406030204" pitchFamily="18" charset="0"/>
                            </a:rPr>
                            <m:t>𝑎𝑙𝑢</m:t>
                          </m:r>
                          <m:r>
                            <a:rPr lang="it-IT" sz="1100" b="0" i="1" smtClean="0">
                              <a:solidFill>
                                <a:schemeClr val="tx1"/>
                              </a:solidFill>
                              <a:latin typeface="Cambria Math" panose="02040503050406030204" pitchFamily="18" charset="0"/>
                              <a:ea typeface="Cambria Math" panose="02040503050406030204" pitchFamily="18" charset="0"/>
                            </a:rPr>
                            <m:t>, </m:t>
                          </m:r>
                          <m:r>
                            <a:rPr lang="it-IT" sz="1100" b="0" i="1" smtClean="0">
                              <a:solidFill>
                                <a:schemeClr val="tx1"/>
                              </a:solidFill>
                              <a:latin typeface="Cambria Math" panose="02040503050406030204" pitchFamily="18" charset="0"/>
                              <a:ea typeface="Cambria Math" panose="02040503050406030204" pitchFamily="18" charset="0"/>
                            </a:rPr>
                            <m:t>𝑎𝑙𝑛</m:t>
                          </m:r>
                          <m:r>
                            <a:rPr lang="it-IT" sz="1100" b="0" i="1" smtClean="0">
                              <a:solidFill>
                                <a:schemeClr val="tx1"/>
                              </a:solidFill>
                              <a:latin typeface="Cambria Math" panose="02040503050406030204" pitchFamily="18" charset="0"/>
                              <a:ea typeface="Cambria Math" panose="02040503050406030204" pitchFamily="18" charset="0"/>
                            </a:rPr>
                            <m:t>,</m:t>
                          </m:r>
                          <m:r>
                            <a:rPr lang="it-IT" sz="1100" b="0" i="1" smtClean="0">
                              <a:solidFill>
                                <a:schemeClr val="tx1"/>
                              </a:solidFill>
                              <a:latin typeface="Cambria Math" panose="02040503050406030204" pitchFamily="18" charset="0"/>
                              <a:ea typeface="Cambria Math" panose="02040503050406030204" pitchFamily="18" charset="0"/>
                            </a:rPr>
                            <m:t>𝑡𝑛𝑏</m:t>
                          </m:r>
                          <m:r>
                            <a:rPr lang="it-IT" sz="1100" b="0" i="1" smtClean="0">
                              <a:solidFill>
                                <a:schemeClr val="tx1"/>
                              </a:solidFill>
                              <a:latin typeface="Cambria Math" panose="02040503050406030204" pitchFamily="18" charset="0"/>
                              <a:ea typeface="Cambria Math" panose="02040503050406030204" pitchFamily="18" charset="0"/>
                            </a:rPr>
                            <m:t>, </m:t>
                          </m:r>
                          <m:r>
                            <a:rPr lang="it-IT" sz="1100" b="0" i="1" smtClean="0">
                              <a:solidFill>
                                <a:schemeClr val="tx1"/>
                              </a:solidFill>
                              <a:latin typeface="Cambria Math" panose="02040503050406030204" pitchFamily="18" charset="0"/>
                              <a:ea typeface="Cambria Math" panose="02040503050406030204" pitchFamily="18" charset="0"/>
                            </a:rPr>
                            <m:t>𝑔𝑒𝑛𝑟𝑒</m:t>
                          </m:r>
                        </m:e>
                      </m:d>
                      <m:r>
                        <a:rPr lang="it-IT" sz="1100" b="0" i="1" smtClean="0">
                          <a:solidFill>
                            <a:schemeClr val="tx1"/>
                          </a:solidFill>
                          <a:latin typeface="Cambria Math" panose="02040503050406030204" pitchFamily="18" charset="0"/>
                          <a:ea typeface="Cambria Math" panose="02040503050406030204" pitchFamily="18" charset="0"/>
                        </a:rPr>
                        <m:t>  </m:t>
                      </m:r>
                      <m:r>
                        <a:rPr lang="it-IT" sz="1100" b="0" i="1" smtClean="0">
                          <a:latin typeface="Cambria Math" panose="02040503050406030204" pitchFamily="18" charset="0"/>
                          <a:ea typeface="Cambria Math" panose="02040503050406030204" pitchFamily="18" charset="0"/>
                        </a:rPr>
                        <m:t>⋀</m:t>
                      </m:r>
                    </m:oMath>
                  </m:oMathPara>
                </a14:m>
                <a:endParaRPr lang="it-IT" sz="1100" b="0" i="1" dirty="0">
                  <a:latin typeface="Cambria Math" panose="02040503050406030204" pitchFamily="18" charset="0"/>
                  <a:ea typeface="Cambria Math" panose="02040503050406030204" pitchFamily="18" charset="0"/>
                </a:endParaRPr>
              </a:p>
              <a:p>
                <a:pPr algn="just"/>
                <a14:m>
                  <m:oMath xmlns:m="http://schemas.openxmlformats.org/officeDocument/2006/math">
                    <m:r>
                      <a:rPr lang="it-IT" sz="1100" i="1">
                        <a:solidFill>
                          <a:srgbClr val="00B0F0"/>
                        </a:solidFill>
                        <a:latin typeface="Cambria Math" panose="02040503050406030204" pitchFamily="18" charset="0"/>
                        <a:ea typeface="Cambria Math" panose="02040503050406030204" pitchFamily="18" charset="0"/>
                      </a:rPr>
                      <m:t>𝐴𝑟𝑡𝑖𝑠𝑡</m:t>
                    </m:r>
                    <m:r>
                      <a:rPr lang="it-IT" sz="1100" i="1">
                        <a:solidFill>
                          <a:srgbClr val="00B0F0"/>
                        </a:solidFill>
                        <a:latin typeface="Cambria Math" panose="02040503050406030204" pitchFamily="18" charset="0"/>
                        <a:ea typeface="Cambria Math" panose="02040503050406030204" pitchFamily="18" charset="0"/>
                      </a:rPr>
                      <m:t>8</m:t>
                    </m:r>
                    <m:r>
                      <a:rPr lang="it-IT" sz="1100" i="1">
                        <a:solidFill>
                          <a:srgbClr val="00B0F0"/>
                        </a:solidFill>
                        <a:latin typeface="Cambria Math" panose="02040503050406030204" pitchFamily="18" charset="0"/>
                        <a:ea typeface="Cambria Math" panose="02040503050406030204" pitchFamily="18" charset="0"/>
                      </a:rPr>
                      <m:t>𝑀</m:t>
                    </m:r>
                    <m:r>
                      <a:rPr lang="it-IT" sz="1100" i="1">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m:t>
                    </m:r>
                    <m:r>
                      <a:rPr lang="it-IT" sz="1100" i="1">
                        <a:latin typeface="Cambria Math" panose="02040503050406030204" pitchFamily="18" charset="0"/>
                        <a:ea typeface="Cambria Math" panose="02040503050406030204" pitchFamily="18" charset="0"/>
                      </a:rPr>
                      <m:t>𝑝</m:t>
                    </m:r>
                    <m:r>
                      <a:rPr lang="it-IT" sz="1100" i="1">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m:t>
                    </m:r>
                    <m:r>
                      <a:rPr lang="it-IT" sz="1100" i="1">
                        <a:latin typeface="Cambria Math" panose="02040503050406030204" pitchFamily="18" charset="0"/>
                        <a:ea typeface="Cambria Math" panose="02040503050406030204" pitchFamily="18" charset="0"/>
                      </a:rPr>
                      <m:t>𝑓</m:t>
                    </m:r>
                    <m:r>
                      <a:rPr lang="it-IT" sz="1100" i="1">
                        <a:latin typeface="Cambria Math" panose="02040503050406030204" pitchFamily="18" charset="0"/>
                        <a:ea typeface="Cambria Math" panose="02040503050406030204" pitchFamily="18" charset="0"/>
                      </a:rPr>
                      <m:t>,</m:t>
                    </m:r>
                    <m:r>
                      <a:rPr lang="it-IT" sz="1100" b="1" i="1">
                        <a:latin typeface="Cambria Math" panose="02040503050406030204" pitchFamily="18" charset="0"/>
                        <a:ea typeface="Cambria Math" panose="02040503050406030204" pitchFamily="18" charset="0"/>
                      </a:rPr>
                      <m:t>𝒂</m:t>
                    </m:r>
                    <m:r>
                      <a:rPr lang="it-IT" sz="1100" b="1" i="1" smtClean="0">
                        <a:latin typeface="Cambria Math" panose="02040503050406030204" pitchFamily="18" charset="0"/>
                        <a:ea typeface="Cambria Math" panose="02040503050406030204" pitchFamily="18" charset="0"/>
                      </a:rPr>
                      <m:t>𝒓𝒕𝒊𝒔𝒕</m:t>
                    </m:r>
                    <m:r>
                      <a:rPr lang="it-IT" sz="1100" b="1" i="1" smtClean="0">
                        <a:latin typeface="Cambria Math" panose="02040503050406030204" pitchFamily="18" charset="0"/>
                        <a:ea typeface="Cambria Math" panose="02040503050406030204" pitchFamily="18" charset="0"/>
                      </a:rPr>
                      <m:t>_</m:t>
                    </m:r>
                    <m:r>
                      <a:rPr lang="it-IT" sz="1100" b="1" i="1">
                        <a:latin typeface="Cambria Math" panose="02040503050406030204" pitchFamily="18" charset="0"/>
                        <a:ea typeface="Cambria Math" panose="02040503050406030204" pitchFamily="18" charset="0"/>
                      </a:rPr>
                      <m:t>𝒊𝒅</m:t>
                    </m:r>
                    <m:r>
                      <a:rPr lang="it-IT" sz="1100" i="1">
                        <a:latin typeface="Cambria Math" panose="02040503050406030204" pitchFamily="18" charset="0"/>
                        <a:ea typeface="Cambria Math" panose="02040503050406030204" pitchFamily="18" charset="0"/>
                      </a:rPr>
                      <m:t>,</m:t>
                    </m:r>
                    <m:r>
                      <a:rPr lang="it-IT" sz="1100" b="1" i="1" smtClean="0">
                        <a:latin typeface="Cambria Math" panose="02040503050406030204" pitchFamily="18" charset="0"/>
                        <a:ea typeface="Cambria Math" panose="02040503050406030204" pitchFamily="18" charset="0"/>
                      </a:rPr>
                      <m:t>𝒂𝒓𝒕𝒊𝒔𝒕</m:t>
                    </m:r>
                    <m:r>
                      <a:rPr lang="it-IT" sz="1100" b="1" i="1" smtClean="0">
                        <a:latin typeface="Cambria Math" panose="02040503050406030204" pitchFamily="18" charset="0"/>
                        <a:ea typeface="Cambria Math" panose="02040503050406030204" pitchFamily="18" charset="0"/>
                      </a:rPr>
                      <m:t>_</m:t>
                    </m:r>
                    <m:r>
                      <a:rPr lang="it-IT" sz="1100" b="1" i="1">
                        <a:latin typeface="Cambria Math" panose="02040503050406030204" pitchFamily="18" charset="0"/>
                        <a:ea typeface="Cambria Math" panose="02040503050406030204" pitchFamily="18" charset="0"/>
                      </a:rPr>
                      <m:t>𝒏</m:t>
                    </m:r>
                    <m:r>
                      <a:rPr lang="it-IT" sz="1100" b="1" i="1" smtClean="0">
                        <a:latin typeface="Cambria Math" panose="02040503050406030204" pitchFamily="18" charset="0"/>
                        <a:ea typeface="Cambria Math" panose="02040503050406030204" pitchFamily="18" charset="0"/>
                      </a:rPr>
                      <m:t>𝒂𝒎𝒆</m:t>
                    </m:r>
                    <m:r>
                      <a:rPr lang="it-IT" sz="1100" i="1">
                        <a:latin typeface="Cambria Math" panose="02040503050406030204" pitchFamily="18" charset="0"/>
                        <a:ea typeface="Cambria Math" panose="02040503050406030204" pitchFamily="18" charset="0"/>
                      </a:rPr>
                      <m:t>)</m:t>
                    </m:r>
                    <m:r>
                      <m:rPr>
                        <m:lit/>
                      </m:rPr>
                      <a:rPr lang="it-IT" sz="1100" i="1">
                        <a:latin typeface="Cambria Math" panose="02040503050406030204" pitchFamily="18" charset="0"/>
                        <a:ea typeface="Cambria Math" panose="02040503050406030204" pitchFamily="18" charset="0"/>
                      </a:rPr>
                      <m:t>   </m:t>
                    </m:r>
                    <m:r>
                      <a:rPr lang="it-IT" sz="1100" i="1">
                        <a:latin typeface="Cambria Math" panose="02040503050406030204" pitchFamily="18" charset="0"/>
                        <a:ea typeface="Cambria Math" panose="02040503050406030204" pitchFamily="18" charset="0"/>
                      </a:rPr>
                      <m:t>⋀</m:t>
                    </m:r>
                    <m:r>
                      <m:rPr>
                        <m:lit/>
                      </m:rPr>
                      <a:rPr lang="it-IT" sz="1100" i="1">
                        <a:latin typeface="Cambria Math" panose="02040503050406030204" pitchFamily="18" charset="0"/>
                        <a:ea typeface="Cambria Math" panose="02040503050406030204" pitchFamily="18" charset="0"/>
                      </a:rPr>
                      <m:t>   </m:t>
                    </m:r>
                    <m:r>
                      <a:rPr lang="it-IT" sz="1100" i="1">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m:t>
                    </m:r>
                    <m:r>
                      <a:rPr lang="it-IT" sz="1100" i="1">
                        <a:latin typeface="Cambria Math" panose="02040503050406030204" pitchFamily="18" charset="0"/>
                        <a:ea typeface="Cambria Math" panose="02040503050406030204" pitchFamily="18" charset="0"/>
                      </a:rPr>
                      <m:t>𝑝</m:t>
                    </m:r>
                    <m:r>
                      <a:rPr lang="it-IT" sz="1100" i="1">
                        <a:latin typeface="Cambria Math" panose="02040503050406030204" pitchFamily="18" charset="0"/>
                        <a:ea typeface="Cambria Math" panose="02040503050406030204" pitchFamily="18" charset="0"/>
                      </a:rPr>
                      <m:t>≥50))→</m:t>
                    </m:r>
                    <m:r>
                      <a:rPr lang="it-IT" sz="1100" b="0" i="1" smtClean="0">
                        <a:solidFill>
                          <a:srgbClr val="FF0000"/>
                        </a:solidFill>
                        <a:latin typeface="Cambria Math" panose="02040503050406030204" pitchFamily="18" charset="0"/>
                        <a:ea typeface="Cambria Math" panose="02040503050406030204" pitchFamily="18" charset="0"/>
                      </a:rPr>
                      <m:t>𝑑𝑜𝑒𝑠𝐺𝑒𝑛𝑟𝑒</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𝑎𝑟𝑡𝑖𝑠𝑡</m:t>
                    </m:r>
                    <m:r>
                      <a:rPr lang="it-IT" sz="1100" b="0" i="1" smtClean="0">
                        <a:latin typeface="Cambria Math" panose="02040503050406030204" pitchFamily="18" charset="0"/>
                        <a:ea typeface="Cambria Math" panose="02040503050406030204" pitchFamily="18" charset="0"/>
                      </a:rPr>
                      <m:t>_</m:t>
                    </m:r>
                    <m:r>
                      <a:rPr lang="it-IT" sz="1100" b="0" i="1" smtClean="0">
                        <a:latin typeface="Cambria Math" panose="02040503050406030204" pitchFamily="18" charset="0"/>
                        <a:ea typeface="Cambria Math" panose="02040503050406030204" pitchFamily="18" charset="0"/>
                      </a:rPr>
                      <m:t>𝑖𝑑</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𝑔𝑒𝑛𝑟𝑒</m:t>
                    </m:r>
                    <m:r>
                      <a:rPr lang="it-IT" sz="1100" b="0" i="1" smtClean="0">
                        <a:latin typeface="Cambria Math" panose="02040503050406030204" pitchFamily="18" charset="0"/>
                        <a:ea typeface="Cambria Math" panose="02040503050406030204" pitchFamily="18" charset="0"/>
                      </a:rPr>
                      <m:t>)</m:t>
                    </m:r>
                  </m:oMath>
                </a14:m>
                <a:r>
                  <a:rPr lang="en-US" sz="1100" dirty="0"/>
                  <a:t> </a:t>
                </a:r>
              </a:p>
            </p:txBody>
          </p:sp>
        </mc:Choice>
        <mc:Fallback xmlns="">
          <p:sp>
            <p:nvSpPr>
              <p:cNvPr id="8" name="TextBox 7">
                <a:extLst>
                  <a:ext uri="{FF2B5EF4-FFF2-40B4-BE49-F238E27FC236}">
                    <a16:creationId xmlns:a16="http://schemas.microsoft.com/office/drawing/2014/main" id="{66BA6CC8-9D22-B6FE-5E94-CBDCA8EF0881}"/>
                  </a:ext>
                </a:extLst>
              </p:cNvPr>
              <p:cNvSpPr txBox="1">
                <a:spLocks noRot="1" noChangeAspect="1" noMove="1" noResize="1" noEditPoints="1" noAdjustHandles="1" noChangeArrowheads="1" noChangeShapeType="1" noTextEdit="1"/>
              </p:cNvSpPr>
              <p:nvPr/>
            </p:nvSpPr>
            <p:spPr>
              <a:xfrm>
                <a:off x="1015609" y="2106814"/>
                <a:ext cx="6605530" cy="507831"/>
              </a:xfrm>
              <a:prstGeom prst="rect">
                <a:avLst/>
              </a:prstGeom>
              <a:blipFill>
                <a:blip r:embed="rId4"/>
                <a:stretch>
                  <a:fillRect l="-1016" b="-1204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9A355D1-0458-8A3B-A6C6-7CCB20024E26}"/>
              </a:ext>
            </a:extLst>
          </p:cNvPr>
          <p:cNvSpPr txBox="1"/>
          <p:nvPr/>
        </p:nvSpPr>
        <p:spPr>
          <a:xfrm>
            <a:off x="827501" y="1613795"/>
            <a:ext cx="1039067" cy="292388"/>
          </a:xfrm>
          <a:prstGeom prst="rect">
            <a:avLst/>
          </a:prstGeom>
          <a:noFill/>
        </p:spPr>
        <p:txBody>
          <a:bodyPr wrap="none" rtlCol="0">
            <a:spAutoFit/>
          </a:bodyPr>
          <a:lstStyle/>
          <a:p>
            <a:r>
              <a:rPr lang="it-IT" sz="1300" dirty="0" err="1">
                <a:solidFill>
                  <a:schemeClr val="tx1"/>
                </a:solidFill>
                <a:latin typeface="Lato Black" panose="020F0502020204030203" pitchFamily="34" charset="0"/>
                <a:ea typeface="Lato Black" panose="020F0502020204030203" pitchFamily="34" charset="0"/>
                <a:cs typeface="Lato Black" panose="020F0502020204030203" pitchFamily="34" charset="0"/>
              </a:rPr>
              <a:t>doesGenre</a:t>
            </a:r>
            <a:r>
              <a:rPr lang="it-IT" sz="1300" dirty="0">
                <a:solidFill>
                  <a:schemeClr val="tx1"/>
                </a:solidFill>
                <a:latin typeface="Lato Black" panose="020F0502020204030203" pitchFamily="34" charset="0"/>
                <a:ea typeface="Lato Black" panose="020F0502020204030203" pitchFamily="34" charset="0"/>
                <a:cs typeface="Lato Black" panose="020F0502020204030203" pitchFamily="34" charset="0"/>
              </a:rPr>
              <a:t>:</a:t>
            </a:r>
            <a:endParaRPr lang="en-US" sz="1300"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C6EEC0-952F-7428-FC78-333BF4DE32A9}"/>
                  </a:ext>
                </a:extLst>
              </p:cNvPr>
              <p:cNvSpPr txBox="1"/>
              <p:nvPr/>
            </p:nvSpPr>
            <p:spPr>
              <a:xfrm>
                <a:off x="1015609" y="4196118"/>
                <a:ext cx="6659005" cy="338554"/>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10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 </m:t>
                      </m:r>
                      <m:r>
                        <a:rPr lang="it-IT" sz="1100" b="0" i="1" smtClean="0">
                          <a:latin typeface="Cambria Math" panose="02040503050406030204" pitchFamily="18" charset="0"/>
                          <a:ea typeface="Cambria Math" panose="02040503050406030204" pitchFamily="18" charset="0"/>
                        </a:rPr>
                        <m:t>𝑎𝑟𝑡𝑖𝑠𝑡</m:t>
                      </m:r>
                      <m:r>
                        <a:rPr lang="it-IT" sz="1100" b="0" i="1" smtClean="0">
                          <a:latin typeface="Cambria Math" panose="02040503050406030204" pitchFamily="18" charset="0"/>
                          <a:ea typeface="Cambria Math" panose="02040503050406030204" pitchFamily="18" charset="0"/>
                        </a:rPr>
                        <m:t>_</m:t>
                      </m:r>
                      <m:r>
                        <a:rPr lang="it-IT" sz="1100" b="0" i="1" smtClean="0">
                          <a:latin typeface="Cambria Math" panose="02040503050406030204" pitchFamily="18" charset="0"/>
                          <a:ea typeface="Cambria Math" panose="02040503050406030204" pitchFamily="18" charset="0"/>
                        </a:rPr>
                        <m:t>𝑖𝑑</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𝑔𝑒𝑛𝑟𝑒</m:t>
                      </m:r>
                      <m:r>
                        <a:rPr lang="it-IT" sz="1100" b="0" i="1" smtClean="0">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𝑎𝑝</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𝑎𝑓</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𝑎𝑟𝑡𝑖𝑠𝑡</m:t>
                      </m:r>
                      <m:r>
                        <a:rPr lang="it-IT" sz="1100" b="0" i="1" smtClean="0">
                          <a:latin typeface="Cambria Math" panose="02040503050406030204" pitchFamily="18" charset="0"/>
                          <a:ea typeface="Cambria Math" panose="02040503050406030204" pitchFamily="18" charset="0"/>
                        </a:rPr>
                        <m:t>_</m:t>
                      </m:r>
                      <m:r>
                        <a:rPr lang="it-IT" sz="1100" b="0" i="1" smtClean="0">
                          <a:latin typeface="Cambria Math" panose="02040503050406030204" pitchFamily="18" charset="0"/>
                          <a:ea typeface="Cambria Math" panose="02040503050406030204" pitchFamily="18" charset="0"/>
                        </a:rPr>
                        <m:t>𝑛𝑎𝑚𝑒</m:t>
                      </m:r>
                      <m:r>
                        <a:rPr lang="it-IT" sz="1100" b="0" i="1" smtClean="0">
                          <a:latin typeface="Cambria Math" panose="02040503050406030204" pitchFamily="18" charset="0"/>
                          <a:ea typeface="Cambria Math" panose="02040503050406030204" pitchFamily="18" charset="0"/>
                        </a:rPr>
                        <m:t>. </m:t>
                      </m:r>
                      <m:r>
                        <a:rPr lang="it-IT" sz="1100" b="0" i="1" smtClean="0">
                          <a:solidFill>
                            <a:srgbClr val="00B0F0"/>
                          </a:solidFill>
                          <a:latin typeface="Cambria Math" panose="02040503050406030204" pitchFamily="18" charset="0"/>
                          <a:ea typeface="Cambria Math" panose="02040503050406030204" pitchFamily="18" charset="0"/>
                        </a:rPr>
                        <m:t>𝐴𝑟𝑡𝑖𝑠𝑡𝐺𝑒𝑛𝑟𝑒</m:t>
                      </m:r>
                      <m:r>
                        <a:rPr lang="it-IT" sz="1100" b="0" i="1" smtClean="0">
                          <a:solidFill>
                            <a:srgbClr val="00B0F0"/>
                          </a:solidFill>
                          <a:latin typeface="Cambria Math" panose="02040503050406030204" pitchFamily="18" charset="0"/>
                          <a:ea typeface="Cambria Math" panose="02040503050406030204" pitchFamily="18" charset="0"/>
                        </a:rPr>
                        <m:t>8</m:t>
                      </m:r>
                      <m:r>
                        <a:rPr lang="it-IT" sz="1100" b="0" i="1" smtClean="0">
                          <a:solidFill>
                            <a:srgbClr val="00B0F0"/>
                          </a:solidFill>
                          <a:latin typeface="Cambria Math" panose="02040503050406030204" pitchFamily="18" charset="0"/>
                          <a:ea typeface="Cambria Math" panose="02040503050406030204" pitchFamily="18" charset="0"/>
                        </a:rPr>
                        <m:t>𝑀</m:t>
                      </m:r>
                      <m:d>
                        <m:dPr>
                          <m:ctrlPr>
                            <a:rPr lang="it-IT" sz="1100" b="0" i="1" smtClean="0">
                              <a:solidFill>
                                <a:schemeClr val="tx1"/>
                              </a:solidFill>
                              <a:latin typeface="Cambria Math" panose="02040503050406030204" pitchFamily="18" charset="0"/>
                              <a:ea typeface="Cambria Math" panose="02040503050406030204" pitchFamily="18" charset="0"/>
                            </a:rPr>
                          </m:ctrlPr>
                        </m:dPr>
                        <m:e>
                          <m:r>
                            <a:rPr lang="it-IT" sz="1100" b="1" i="1" smtClean="0">
                              <a:solidFill>
                                <a:schemeClr val="tx1"/>
                              </a:solidFill>
                              <a:latin typeface="Cambria Math" panose="02040503050406030204" pitchFamily="18" charset="0"/>
                              <a:ea typeface="Cambria Math" panose="02040503050406030204" pitchFamily="18" charset="0"/>
                            </a:rPr>
                            <m:t>𝒂𝒓𝒕𝒊𝒔𝒕</m:t>
                          </m:r>
                          <m:r>
                            <a:rPr lang="it-IT" sz="1100" b="1" i="1" smtClean="0">
                              <a:solidFill>
                                <a:schemeClr val="tx1"/>
                              </a:solidFill>
                              <a:latin typeface="Cambria Math" panose="02040503050406030204" pitchFamily="18" charset="0"/>
                              <a:ea typeface="Cambria Math" panose="02040503050406030204" pitchFamily="18" charset="0"/>
                            </a:rPr>
                            <m:t>_</m:t>
                          </m:r>
                          <m:r>
                            <a:rPr lang="it-IT" sz="1100" b="1" i="1" smtClean="0">
                              <a:solidFill>
                                <a:schemeClr val="tx1"/>
                              </a:solidFill>
                              <a:latin typeface="Cambria Math" panose="02040503050406030204" pitchFamily="18" charset="0"/>
                              <a:ea typeface="Cambria Math" panose="02040503050406030204" pitchFamily="18" charset="0"/>
                            </a:rPr>
                            <m:t>𝒊𝒅</m:t>
                          </m:r>
                          <m:r>
                            <a:rPr lang="it-IT" sz="1100" b="0" i="1" smtClean="0">
                              <a:solidFill>
                                <a:schemeClr val="tx1"/>
                              </a:solidFill>
                              <a:latin typeface="Cambria Math" panose="02040503050406030204" pitchFamily="18" charset="0"/>
                              <a:ea typeface="Cambria Math" panose="02040503050406030204" pitchFamily="18" charset="0"/>
                            </a:rPr>
                            <m:t>, </m:t>
                          </m:r>
                          <m:r>
                            <a:rPr lang="it-IT" sz="1100" b="0" i="1" smtClean="0">
                              <a:solidFill>
                                <a:schemeClr val="tx1"/>
                              </a:solidFill>
                              <a:latin typeface="Cambria Math" panose="02040503050406030204" pitchFamily="18" charset="0"/>
                              <a:ea typeface="Cambria Math" panose="02040503050406030204" pitchFamily="18" charset="0"/>
                            </a:rPr>
                            <m:t>𝑔𝑒𝑛𝑟𝑒</m:t>
                          </m:r>
                        </m:e>
                      </m:d>
                      <m:r>
                        <a:rPr lang="it-IT" sz="1100" b="0" i="1" smtClean="0">
                          <a:solidFill>
                            <a:schemeClr val="tx1"/>
                          </a:solidFill>
                          <a:latin typeface="Cambria Math" panose="02040503050406030204" pitchFamily="18" charset="0"/>
                          <a:ea typeface="Cambria Math" panose="02040503050406030204" pitchFamily="18" charset="0"/>
                        </a:rPr>
                        <m:t>  </m:t>
                      </m:r>
                      <m:r>
                        <a:rPr lang="it-IT" sz="1100" b="0" i="1" smtClean="0">
                          <a:latin typeface="Cambria Math" panose="02040503050406030204" pitchFamily="18" charset="0"/>
                          <a:ea typeface="Cambria Math" panose="02040503050406030204" pitchFamily="18" charset="0"/>
                        </a:rPr>
                        <m:t>⋀</m:t>
                      </m:r>
                    </m:oMath>
                  </m:oMathPara>
                </a14:m>
                <a:endParaRPr lang="it-IT" sz="1100" b="0" i="1" dirty="0">
                  <a:latin typeface="Cambria Math" panose="02040503050406030204" pitchFamily="18" charset="0"/>
                  <a:ea typeface="Cambria Math" panose="02040503050406030204" pitchFamily="18" charset="0"/>
                </a:endParaRPr>
              </a:p>
              <a:p>
                <a:pPr algn="just"/>
                <a14:m>
                  <m:oMath xmlns:m="http://schemas.openxmlformats.org/officeDocument/2006/math">
                    <m:r>
                      <a:rPr lang="it-IT" sz="1100" i="1">
                        <a:solidFill>
                          <a:srgbClr val="00B0F0"/>
                        </a:solidFill>
                        <a:latin typeface="Cambria Math" panose="02040503050406030204" pitchFamily="18" charset="0"/>
                        <a:ea typeface="Cambria Math" panose="02040503050406030204" pitchFamily="18" charset="0"/>
                      </a:rPr>
                      <m:t>𝐴𝑟𝑡𝑖𝑠𝑡</m:t>
                    </m:r>
                    <m:r>
                      <a:rPr lang="it-IT" sz="1100" i="1">
                        <a:solidFill>
                          <a:srgbClr val="00B0F0"/>
                        </a:solidFill>
                        <a:latin typeface="Cambria Math" panose="02040503050406030204" pitchFamily="18" charset="0"/>
                        <a:ea typeface="Cambria Math" panose="02040503050406030204" pitchFamily="18" charset="0"/>
                      </a:rPr>
                      <m:t>8</m:t>
                    </m:r>
                    <m:r>
                      <a:rPr lang="it-IT" sz="1100" i="1">
                        <a:solidFill>
                          <a:srgbClr val="00B0F0"/>
                        </a:solidFill>
                        <a:latin typeface="Cambria Math" panose="02040503050406030204" pitchFamily="18" charset="0"/>
                        <a:ea typeface="Cambria Math" panose="02040503050406030204" pitchFamily="18" charset="0"/>
                      </a:rPr>
                      <m:t>𝑀</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𝑎𝑝</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𝑎𝑓</m:t>
                    </m:r>
                    <m:r>
                      <a:rPr lang="it-IT" sz="1100" i="1">
                        <a:latin typeface="Cambria Math" panose="02040503050406030204" pitchFamily="18" charset="0"/>
                        <a:ea typeface="Cambria Math" panose="02040503050406030204" pitchFamily="18" charset="0"/>
                      </a:rPr>
                      <m:t>,</m:t>
                    </m:r>
                    <m:r>
                      <a:rPr lang="it-IT" sz="1100" b="1" i="1">
                        <a:latin typeface="Cambria Math" panose="02040503050406030204" pitchFamily="18" charset="0"/>
                        <a:ea typeface="Cambria Math" panose="02040503050406030204" pitchFamily="18" charset="0"/>
                      </a:rPr>
                      <m:t>𝒂𝒓𝒕𝒊𝒔𝒕</m:t>
                    </m:r>
                    <m:r>
                      <a:rPr lang="it-IT" sz="1100" b="1" i="1">
                        <a:latin typeface="Cambria Math" panose="02040503050406030204" pitchFamily="18" charset="0"/>
                        <a:ea typeface="Cambria Math" panose="02040503050406030204" pitchFamily="18" charset="0"/>
                      </a:rPr>
                      <m:t>_</m:t>
                    </m:r>
                    <m:r>
                      <a:rPr lang="it-IT" sz="1100" b="1" i="1">
                        <a:latin typeface="Cambria Math" panose="02040503050406030204" pitchFamily="18" charset="0"/>
                        <a:ea typeface="Cambria Math" panose="02040503050406030204" pitchFamily="18" charset="0"/>
                      </a:rPr>
                      <m:t>𝒊𝒅</m:t>
                    </m:r>
                    <m:r>
                      <a:rPr lang="it-IT" sz="1100" i="1">
                        <a:latin typeface="Cambria Math" panose="02040503050406030204" pitchFamily="18" charset="0"/>
                        <a:ea typeface="Cambria Math" panose="02040503050406030204" pitchFamily="18" charset="0"/>
                      </a:rPr>
                      <m:t>,</m:t>
                    </m:r>
                    <m:r>
                      <a:rPr lang="it-IT" sz="1100" b="1" i="1">
                        <a:latin typeface="Cambria Math" panose="02040503050406030204" pitchFamily="18" charset="0"/>
                        <a:ea typeface="Cambria Math" panose="02040503050406030204" pitchFamily="18" charset="0"/>
                      </a:rPr>
                      <m:t>𝒂𝒓𝒕𝒊𝒔𝒕</m:t>
                    </m:r>
                    <m:r>
                      <a:rPr lang="it-IT" sz="1100" b="1" i="1">
                        <a:latin typeface="Cambria Math" panose="02040503050406030204" pitchFamily="18" charset="0"/>
                        <a:ea typeface="Cambria Math" panose="02040503050406030204" pitchFamily="18" charset="0"/>
                      </a:rPr>
                      <m:t>_</m:t>
                    </m:r>
                    <m:r>
                      <a:rPr lang="it-IT" sz="1100" b="1" i="1">
                        <a:latin typeface="Cambria Math" panose="02040503050406030204" pitchFamily="18" charset="0"/>
                        <a:ea typeface="Cambria Math" panose="02040503050406030204" pitchFamily="18" charset="0"/>
                      </a:rPr>
                      <m:t>𝒏𝒂𝒎𝒆</m:t>
                    </m:r>
                    <m:r>
                      <a:rPr lang="it-IT" sz="1100" i="1">
                        <a:latin typeface="Cambria Math" panose="02040503050406030204" pitchFamily="18" charset="0"/>
                        <a:ea typeface="Cambria Math" panose="02040503050406030204" pitchFamily="18" charset="0"/>
                      </a:rPr>
                      <m:t>)</m:t>
                    </m:r>
                    <m:r>
                      <m:rPr>
                        <m:lit/>
                      </m:rPr>
                      <a:rPr lang="it-IT" sz="1100" i="1">
                        <a:latin typeface="Cambria Math" panose="02040503050406030204" pitchFamily="18" charset="0"/>
                        <a:ea typeface="Cambria Math" panose="02040503050406030204" pitchFamily="18" charset="0"/>
                      </a:rPr>
                      <m:t>   </m:t>
                    </m:r>
                    <m:r>
                      <a:rPr lang="it-IT" sz="1100" i="1">
                        <a:latin typeface="Cambria Math" panose="02040503050406030204" pitchFamily="18" charset="0"/>
                        <a:ea typeface="Cambria Math" panose="02040503050406030204" pitchFamily="18" charset="0"/>
                      </a:rPr>
                      <m:t>⋀</m:t>
                    </m:r>
                    <m:r>
                      <m:rPr>
                        <m:lit/>
                      </m:rPr>
                      <a:rPr lang="it-IT" sz="1100" i="1">
                        <a:latin typeface="Cambria Math" panose="02040503050406030204" pitchFamily="18" charset="0"/>
                        <a:ea typeface="Cambria Math" panose="02040503050406030204" pitchFamily="18" charset="0"/>
                      </a:rPr>
                      <m:t>   </m:t>
                    </m:r>
                    <m:r>
                      <a:rPr lang="it-IT" sz="1100" i="1">
                        <a:latin typeface="Cambria Math" panose="02040503050406030204" pitchFamily="18" charset="0"/>
                        <a:ea typeface="Cambria Math" panose="02040503050406030204" pitchFamily="18" charset="0"/>
                      </a:rPr>
                      <m:t>(</m:t>
                    </m:r>
                    <m:r>
                      <a:rPr lang="it-IT" sz="1100" i="1">
                        <a:latin typeface="Cambria Math" panose="02040503050406030204" pitchFamily="18" charset="0"/>
                        <a:ea typeface="Cambria Math" panose="02040503050406030204" pitchFamily="18" charset="0"/>
                      </a:rPr>
                      <m:t>𝑎𝑝</m:t>
                    </m:r>
                    <m:r>
                      <a:rPr lang="it-IT" sz="1100" i="1">
                        <a:latin typeface="Cambria Math" panose="02040503050406030204" pitchFamily="18" charset="0"/>
                        <a:ea typeface="Cambria Math" panose="02040503050406030204" pitchFamily="18" charset="0"/>
                      </a:rPr>
                      <m:t>≥50))→</m:t>
                    </m:r>
                    <m:r>
                      <a:rPr lang="it-IT" sz="1100" b="0" i="1" smtClean="0">
                        <a:solidFill>
                          <a:srgbClr val="FF0000"/>
                        </a:solidFill>
                        <a:latin typeface="Cambria Math" panose="02040503050406030204" pitchFamily="18" charset="0"/>
                        <a:ea typeface="Cambria Math" panose="02040503050406030204" pitchFamily="18" charset="0"/>
                      </a:rPr>
                      <m:t>𝑑𝑜𝑒𝑠𝐺𝑒𝑛𝑟𝑒</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𝑎𝑟𝑡𝑖𝑠𝑡</m:t>
                    </m:r>
                    <m:r>
                      <a:rPr lang="it-IT" sz="1100" b="0" i="1" smtClean="0">
                        <a:latin typeface="Cambria Math" panose="02040503050406030204" pitchFamily="18" charset="0"/>
                        <a:ea typeface="Cambria Math" panose="02040503050406030204" pitchFamily="18" charset="0"/>
                      </a:rPr>
                      <m:t>_</m:t>
                    </m:r>
                    <m:r>
                      <a:rPr lang="it-IT" sz="1100" b="0" i="1" smtClean="0">
                        <a:latin typeface="Cambria Math" panose="02040503050406030204" pitchFamily="18" charset="0"/>
                        <a:ea typeface="Cambria Math" panose="02040503050406030204" pitchFamily="18" charset="0"/>
                      </a:rPr>
                      <m:t>𝑖𝑑</m:t>
                    </m:r>
                    <m:r>
                      <a:rPr lang="it-IT" sz="1100" b="0" i="1" smtClean="0">
                        <a:latin typeface="Cambria Math" panose="02040503050406030204" pitchFamily="18" charset="0"/>
                        <a:ea typeface="Cambria Math" panose="02040503050406030204" pitchFamily="18" charset="0"/>
                      </a:rPr>
                      <m:t>,</m:t>
                    </m:r>
                    <m:r>
                      <a:rPr lang="it-IT" sz="1100" b="0" i="1" smtClean="0">
                        <a:latin typeface="Cambria Math" panose="02040503050406030204" pitchFamily="18" charset="0"/>
                        <a:ea typeface="Cambria Math" panose="02040503050406030204" pitchFamily="18" charset="0"/>
                      </a:rPr>
                      <m:t>𝑔𝑒𝑛𝑟𝑒</m:t>
                    </m:r>
                    <m:r>
                      <a:rPr lang="it-IT" sz="1100" b="0" i="1" smtClean="0">
                        <a:latin typeface="Cambria Math" panose="02040503050406030204" pitchFamily="18" charset="0"/>
                        <a:ea typeface="Cambria Math" panose="02040503050406030204" pitchFamily="18" charset="0"/>
                      </a:rPr>
                      <m:t>)</m:t>
                    </m:r>
                  </m:oMath>
                </a14:m>
                <a:r>
                  <a:rPr lang="en-US" sz="1100" dirty="0"/>
                  <a:t> </a:t>
                </a:r>
              </a:p>
            </p:txBody>
          </p:sp>
        </mc:Choice>
        <mc:Fallback xmlns="">
          <p:sp>
            <p:nvSpPr>
              <p:cNvPr id="10" name="TextBox 9">
                <a:extLst>
                  <a:ext uri="{FF2B5EF4-FFF2-40B4-BE49-F238E27FC236}">
                    <a16:creationId xmlns:a16="http://schemas.microsoft.com/office/drawing/2014/main" id="{CEC6EEC0-952F-7428-FC78-333BF4DE32A9}"/>
                  </a:ext>
                </a:extLst>
              </p:cNvPr>
              <p:cNvSpPr txBox="1">
                <a:spLocks noRot="1" noChangeAspect="1" noMove="1" noResize="1" noEditPoints="1" noAdjustHandles="1" noChangeArrowheads="1" noChangeShapeType="1" noTextEdit="1"/>
              </p:cNvSpPr>
              <p:nvPr/>
            </p:nvSpPr>
            <p:spPr>
              <a:xfrm>
                <a:off x="1015609" y="4196118"/>
                <a:ext cx="6659005" cy="338554"/>
              </a:xfrm>
              <a:prstGeom prst="rect">
                <a:avLst/>
              </a:prstGeom>
              <a:blipFill>
                <a:blip r:embed="rId5"/>
                <a:stretch>
                  <a:fillRect l="-733" b="-17857"/>
                </a:stretch>
              </a:blipFill>
            </p:spPr>
            <p:txBody>
              <a:bodyPr/>
              <a:lstStyle/>
              <a:p>
                <a:r>
                  <a:rPr lang="en-US">
                    <a:noFill/>
                  </a:rPr>
                  <a:t> </a:t>
                </a:r>
              </a:p>
            </p:txBody>
          </p:sp>
        </mc:Fallback>
      </mc:AlternateContent>
    </p:spTree>
    <p:extLst>
      <p:ext uri="{BB962C8B-B14F-4D97-AF65-F5344CB8AC3E}">
        <p14:creationId xmlns:p14="http://schemas.microsoft.com/office/powerpoint/2010/main" val="242383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49" y="517525"/>
            <a:ext cx="6389527"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Conjunctive GAV Mapping (5)</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4F601A-1F6D-047F-D2CF-3B1C96A5F6C1}"/>
                  </a:ext>
                </a:extLst>
              </p:cNvPr>
              <p:cNvSpPr txBox="1"/>
              <p:nvPr/>
            </p:nvSpPr>
            <p:spPr>
              <a:xfrm>
                <a:off x="1037887" y="2166604"/>
                <a:ext cx="6491626" cy="553998"/>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𝑠𝑖𝑑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𝑙𝑦𝑟𝑖𝑐𝑠</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𝑡𝑖𝑡𝑙𝑒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𝑦</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𝑣</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𝑓𝑡</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m:t>
                      </m:r>
                      <m:r>
                        <a:rPr lang="it-IT" sz="1200" b="0" i="1" smtClean="0">
                          <a:latin typeface="Cambria Math" panose="02040503050406030204" pitchFamily="18" charset="0"/>
                          <a:ea typeface="Cambria Math" panose="02040503050406030204" pitchFamily="18" charset="0"/>
                        </a:rPr>
                        <m:t>.</m:t>
                      </m:r>
                    </m:oMath>
                  </m:oMathPara>
                </a14:m>
                <a:endParaRPr lang="it-IT" sz="1200" b="0" i="1" dirty="0">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it-IT" sz="1200" b="0" i="1" smtClean="0">
                          <a:solidFill>
                            <a:srgbClr val="00B0F0"/>
                          </a:solidFill>
                          <a:latin typeface="Cambria Math" panose="02040503050406030204" pitchFamily="18" charset="0"/>
                          <a:ea typeface="Cambria Math" panose="02040503050406030204" pitchFamily="18" charset="0"/>
                        </a:rPr>
                        <m:t>𝐿𝑦𝑟𝑖𝑐𝑠</m:t>
                      </m:r>
                      <m:r>
                        <a:rPr lang="it-IT" sz="1200" b="0" i="1" smtClean="0">
                          <a:solidFill>
                            <a:srgbClr val="00B0F0"/>
                          </a:solidFill>
                          <a:latin typeface="Cambria Math" panose="02040503050406030204" pitchFamily="18" charset="0"/>
                          <a:ea typeface="Cambria Math" panose="02040503050406030204" pitchFamily="18" charset="0"/>
                        </a:rPr>
                        <m:t>5</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1" i="1" smtClean="0">
                              <a:solidFill>
                                <a:schemeClr val="tx1"/>
                              </a:solidFill>
                              <a:latin typeface="Cambria Math" panose="02040503050406030204" pitchFamily="18" charset="0"/>
                              <a:ea typeface="Cambria Math" panose="02040503050406030204" pitchFamily="18" charset="0"/>
                            </a:rPr>
                            <m:t>𝒕𝒊𝒕𝒍𝒆</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𝑡</m:t>
                          </m:r>
                          <m:r>
                            <a:rPr lang="it-IT" sz="1200" b="0" i="1" smtClean="0">
                              <a:solidFill>
                                <a:schemeClr val="tx1"/>
                              </a:solidFill>
                              <a:latin typeface="Cambria Math" panose="02040503050406030204" pitchFamily="18" charset="0"/>
                              <a:ea typeface="Cambria Math" panose="02040503050406030204" pitchFamily="18" charset="0"/>
                            </a:rPr>
                            <m:t>, </m:t>
                          </m:r>
                          <m:r>
                            <a:rPr lang="it-IT" sz="1200" b="1" i="1" smtClean="0">
                              <a:solidFill>
                                <a:schemeClr val="tx1"/>
                              </a:solidFill>
                              <a:latin typeface="Cambria Math" panose="02040503050406030204" pitchFamily="18" charset="0"/>
                              <a:ea typeface="Cambria Math" panose="02040503050406030204" pitchFamily="18" charset="0"/>
                            </a:rPr>
                            <m:t>𝒂𝒏</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𝑦</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𝑣</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𝑓𝑡</m:t>
                          </m:r>
                          <m:r>
                            <a:rPr lang="it-IT" sz="1200" b="0" i="1" smtClean="0">
                              <a:solidFill>
                                <a:schemeClr val="tx1"/>
                              </a:solidFill>
                              <a:latin typeface="Cambria Math" panose="02040503050406030204" pitchFamily="18" charset="0"/>
                              <a:ea typeface="Cambria Math" panose="02040503050406030204" pitchFamily="18" charset="0"/>
                            </a:rPr>
                            <m:t>,</m:t>
                          </m:r>
                          <m:r>
                            <a:rPr lang="it-IT" sz="1200" b="1" i="1" smtClean="0">
                              <a:solidFill>
                                <a:schemeClr val="tx1"/>
                              </a:solidFill>
                              <a:latin typeface="Cambria Math" panose="02040503050406030204" pitchFamily="18" charset="0"/>
                              <a:ea typeface="Cambria Math" panose="02040503050406030204" pitchFamily="18" charset="0"/>
                            </a:rPr>
                            <m:t>𝒍𝒚𝒓𝒊𝒄𝒔</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𝑖</m:t>
                          </m:r>
                        </m:e>
                      </m:d>
                      <m:r>
                        <a:rPr lang="it-IT" sz="1200" b="0" i="1" smtClean="0">
                          <a:solidFill>
                            <a:schemeClr val="tx1"/>
                          </a:solidFill>
                          <a:latin typeface="Cambria Math" panose="02040503050406030204" pitchFamily="18" charset="0"/>
                          <a:ea typeface="Cambria Math" panose="02040503050406030204" pitchFamily="18" charset="0"/>
                        </a:rPr>
                        <m:t>  ⋀  </m:t>
                      </m:r>
                      <m:r>
                        <a:rPr lang="it-IT" sz="1200" b="0" i="1" smtClean="0">
                          <a:solidFill>
                            <a:srgbClr val="00B0F0"/>
                          </a:solidFill>
                          <a:latin typeface="Cambria Math" panose="02040503050406030204" pitchFamily="18" charset="0"/>
                          <a:ea typeface="Cambria Math" panose="02040503050406030204" pitchFamily="18" charset="0"/>
                        </a:rPr>
                        <m:t>𝑆𝑜𝑛𝑔</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𝒔𝒊𝒅</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m:t>
                          </m:r>
                          <m:r>
                            <a:rPr lang="it-IT" sz="1200" b="1" i="1" smtClean="0">
                              <a:solidFill>
                                <a:schemeClr val="tx1"/>
                              </a:solidFill>
                              <a:latin typeface="Cambria Math" panose="02040503050406030204" pitchFamily="18" charset="0"/>
                              <a:ea typeface="Cambria Math" panose="02040503050406030204" pitchFamily="18" charset="0"/>
                            </a:rPr>
                            <m:t>𝒕𝒊𝒕𝒍𝒆</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m:t>
                          </m:r>
                        </m:e>
                      </m:d>
                      <m:r>
                        <a:rPr lang="it-IT" sz="1200" b="0" i="1" smtClean="0">
                          <a:latin typeface="Cambria Math" panose="02040503050406030204" pitchFamily="18" charset="0"/>
                          <a:ea typeface="Cambria Math" panose="02040503050406030204" pitchFamily="18" charset="0"/>
                        </a:rPr>
                        <m:t>  ⋀</m:t>
                      </m:r>
                    </m:oMath>
                  </m:oMathPara>
                </a14:m>
                <a:endParaRPr lang="it-IT" sz="1200" b="0" i="1" dirty="0">
                  <a:latin typeface="Cambria Math" panose="02040503050406030204" pitchFamily="18" charset="0"/>
                  <a:ea typeface="Cambria Math" panose="02040503050406030204" pitchFamily="18" charset="0"/>
                </a:endParaRPr>
              </a:p>
              <a:p>
                <a:pPr algn="just"/>
                <a14:m>
                  <m:oMath xmlns:m="http://schemas.openxmlformats.org/officeDocument/2006/math">
                    <m:r>
                      <a:rPr lang="it-IT" sz="1200" b="0" i="1" smtClean="0">
                        <a:solidFill>
                          <a:srgbClr val="00B0F0"/>
                        </a:solidFill>
                        <a:latin typeface="Cambria Math" panose="02040503050406030204" pitchFamily="18" charset="0"/>
                        <a:ea typeface="Cambria Math" panose="02040503050406030204" pitchFamily="18" charset="0"/>
                      </a:rPr>
                      <m:t>𝑇𝑟𝑎𝑐𝑘𝐴𝑟𝑡𝑖𝑠𝑡</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1" i="1" smtClean="0">
                            <a:solidFill>
                              <a:schemeClr val="tx1"/>
                            </a:solidFill>
                            <a:latin typeface="Cambria Math" panose="02040503050406030204" pitchFamily="18" charset="0"/>
                            <a:ea typeface="Cambria Math" panose="02040503050406030204" pitchFamily="18" charset="0"/>
                          </a:rPr>
                          <m:t>𝒔𝒊𝒅</m:t>
                        </m:r>
                        <m:r>
                          <a:rPr lang="it-IT" sz="1200" b="0" i="1" smtClean="0">
                            <a:solidFill>
                              <a:schemeClr val="tx1"/>
                            </a:solidFill>
                            <a:latin typeface="Cambria Math" panose="02040503050406030204" pitchFamily="18" charset="0"/>
                            <a:ea typeface="Cambria Math" panose="02040503050406030204" pitchFamily="18" charset="0"/>
                          </a:rPr>
                          <m:t>,</m:t>
                        </m:r>
                        <m:r>
                          <a:rPr lang="it-IT" sz="1200" b="1" i="1" smtClean="0">
                            <a:solidFill>
                              <a:schemeClr val="tx1"/>
                            </a:solidFill>
                            <a:latin typeface="Cambria Math" panose="02040503050406030204" pitchFamily="18" charset="0"/>
                            <a:ea typeface="Cambria Math" panose="02040503050406030204" pitchFamily="18" charset="0"/>
                          </a:rPr>
                          <m:t>𝒂𝒊𝒅</m:t>
                        </m:r>
                      </m:e>
                    </m:d>
                    <m:r>
                      <a:rPr lang="it-IT" sz="1200" b="0" i="1" smtClean="0">
                        <a:solidFill>
                          <a:schemeClr val="tx1"/>
                        </a:solidFill>
                        <a:latin typeface="Cambria Math" panose="02040503050406030204" pitchFamily="18" charset="0"/>
                        <a:ea typeface="Cambria Math" panose="02040503050406030204" pitchFamily="18" charset="0"/>
                      </a:rPr>
                      <m:t>  </m:t>
                    </m:r>
                    <m:nary>
                      <m:naryPr>
                        <m:chr m:val="⋀"/>
                        <m:subHide m:val="on"/>
                        <m:supHide m:val="on"/>
                        <m:ctrlPr>
                          <a:rPr lang="it-IT" sz="1200" b="0" i="1" smtClean="0">
                            <a:solidFill>
                              <a:schemeClr val="tx1"/>
                            </a:solidFill>
                            <a:latin typeface="Cambria Math" panose="02040503050406030204" pitchFamily="18" charset="0"/>
                            <a:ea typeface="Cambria Math" panose="02040503050406030204" pitchFamily="18" charset="0"/>
                          </a:rPr>
                        </m:ctrlPr>
                      </m:naryPr>
                      <m:sub/>
                      <m:sup/>
                      <m:e>
                        <m:r>
                          <a:rPr lang="it-IT" sz="1200" b="0" i="1" smtClean="0">
                            <a:solidFill>
                              <a:schemeClr val="tx1"/>
                            </a:solidFill>
                            <a:latin typeface="Cambria Math" panose="02040503050406030204" pitchFamily="18" charset="0"/>
                            <a:ea typeface="Cambria Math" panose="02040503050406030204" pitchFamily="18" charset="0"/>
                          </a:rPr>
                          <m:t>  </m:t>
                        </m:r>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d>
                          <m:dPr>
                            <m:ctrlPr>
                              <a:rPr lang="it-IT" sz="1200" i="1">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𝑓</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𝑖𝑑</m:t>
                            </m:r>
                            <m:r>
                              <a:rPr lang="it-IT" sz="1200" i="1">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𝒂</m:t>
                            </m:r>
                            <m:r>
                              <a:rPr lang="it-IT" sz="1200" b="1" i="1">
                                <a:latin typeface="Cambria Math" panose="02040503050406030204" pitchFamily="18" charset="0"/>
                                <a:ea typeface="Cambria Math" panose="02040503050406030204" pitchFamily="18" charset="0"/>
                              </a:rPr>
                              <m:t>𝒏</m:t>
                            </m:r>
                          </m:e>
                        </m:d>
                        <m:r>
                          <a:rPr lang="it-IT" sz="1200" i="1">
                            <a:latin typeface="Cambria Math" panose="02040503050406030204" pitchFamily="18" charset="0"/>
                            <a:ea typeface="Cambria Math" panose="02040503050406030204" pitchFamily="18" charset="0"/>
                          </a:rPr>
                          <m:t>  ⋀  (</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≥50)</m:t>
                        </m:r>
                      </m:e>
                    </m:nary>
                    <m:r>
                      <a:rPr lang="it-IT" sz="1200" b="0" i="1" smtClean="0">
                        <a:latin typeface="Cambria Math" panose="02040503050406030204" pitchFamily="18" charset="0"/>
                        <a:ea typeface="Cambria Math" panose="02040503050406030204" pitchFamily="18" charset="0"/>
                      </a:rPr>
                      <m:t>)</m:t>
                    </m:r>
                    <m:r>
                      <a:rPr lang="it-IT" sz="1200" b="0" i="1" smtClean="0">
                        <a:solidFill>
                          <a:srgbClr val="00B0F0"/>
                        </a:solidFill>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m:t>
                    </m:r>
                    <m:r>
                      <a:rPr lang="it-IT" sz="1200" b="0" i="1" smtClean="0">
                        <a:solidFill>
                          <a:srgbClr val="FF0000"/>
                        </a:solidFill>
                        <a:latin typeface="Cambria Math" panose="02040503050406030204" pitchFamily="18" charset="0"/>
                        <a:ea typeface="Cambria Math" panose="02040503050406030204" pitchFamily="18" charset="0"/>
                      </a:rPr>
                      <m:t>h𝑎𝑠𝐿𝑦𝑟𝑖𝑐𝑠</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𝑙𝑦𝑟𝑖𝑐𝑠</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5" name="TextBox 4">
                <a:extLst>
                  <a:ext uri="{FF2B5EF4-FFF2-40B4-BE49-F238E27FC236}">
                    <a16:creationId xmlns:a16="http://schemas.microsoft.com/office/drawing/2014/main" id="{294F601A-1F6D-047F-D2CF-3B1C96A5F6C1}"/>
                  </a:ext>
                </a:extLst>
              </p:cNvPr>
              <p:cNvSpPr txBox="1">
                <a:spLocks noRot="1" noChangeAspect="1" noMove="1" noResize="1" noEditPoints="1" noAdjustHandles="1" noChangeArrowheads="1" noChangeShapeType="1" noTextEdit="1"/>
              </p:cNvSpPr>
              <p:nvPr/>
            </p:nvSpPr>
            <p:spPr>
              <a:xfrm>
                <a:off x="1037887" y="2166604"/>
                <a:ext cx="6491626" cy="553998"/>
              </a:xfrm>
              <a:prstGeom prst="rect">
                <a:avLst/>
              </a:prstGeom>
              <a:blipFill>
                <a:blip r:embed="rId3"/>
                <a:stretch>
                  <a:fillRect l="-1033" b="-7033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3BE585F-8F58-E6B1-0A8E-17BF6EB283A7}"/>
              </a:ext>
            </a:extLst>
          </p:cNvPr>
          <p:cNvSpPr txBox="1"/>
          <p:nvPr/>
        </p:nvSpPr>
        <p:spPr>
          <a:xfrm>
            <a:off x="856076" y="1766285"/>
            <a:ext cx="915635" cy="292388"/>
          </a:xfrm>
          <a:prstGeom prst="rect">
            <a:avLst/>
          </a:prstGeom>
          <a:noFill/>
        </p:spPr>
        <p:txBody>
          <a:bodyPr wrap="none" rtlCol="0">
            <a:spAutoFit/>
          </a:bodyPr>
          <a:lstStyle/>
          <a:p>
            <a:r>
              <a:rPr lang="it-IT" sz="1300" b="1" dirty="0" err="1">
                <a:latin typeface="Lato Black" panose="020F0502020204030203" pitchFamily="34" charset="0"/>
                <a:ea typeface="Lato Black" panose="020F0502020204030203" pitchFamily="34" charset="0"/>
                <a:cs typeface="Lato Black" panose="020F0502020204030203" pitchFamily="34" charset="0"/>
              </a:rPr>
              <a:t>hasLyrics</a:t>
            </a:r>
            <a:r>
              <a:rPr lang="it-IT" sz="1300" dirty="0">
                <a:latin typeface="Lato Black" panose="020F0502020204030203" pitchFamily="34" charset="0"/>
                <a:ea typeface="Lato Black" panose="020F0502020204030203" pitchFamily="34" charset="0"/>
                <a:cs typeface="Lato Black" panose="020F0502020204030203" pitchFamily="34" charset="0"/>
              </a:rPr>
              <a:t>:</a:t>
            </a:r>
            <a:endParaRPr lang="en-US" sz="13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7" name="TextBox 6">
            <a:extLst>
              <a:ext uri="{FF2B5EF4-FFF2-40B4-BE49-F238E27FC236}">
                <a16:creationId xmlns:a16="http://schemas.microsoft.com/office/drawing/2014/main" id="{86116134-AECB-F9E1-409C-77755F84E420}"/>
              </a:ext>
            </a:extLst>
          </p:cNvPr>
          <p:cNvSpPr txBox="1"/>
          <p:nvPr/>
        </p:nvSpPr>
        <p:spPr>
          <a:xfrm>
            <a:off x="856076" y="3271041"/>
            <a:ext cx="1856598" cy="292388"/>
          </a:xfrm>
          <a:prstGeom prst="rect">
            <a:avLst/>
          </a:prstGeom>
          <a:noFill/>
        </p:spPr>
        <p:txBody>
          <a:bodyPr wrap="none" rtlCol="0">
            <a:spAutoFit/>
          </a:bodyPr>
          <a:lstStyle/>
          <a:p>
            <a:r>
              <a:rPr lang="it-IT" sz="1300" b="1" dirty="0">
                <a:latin typeface="Lato Black" panose="020F0502020204030203" pitchFamily="34" charset="0"/>
                <a:ea typeface="Lato Black" panose="020F0502020204030203" pitchFamily="34" charset="0"/>
                <a:cs typeface="Lato Black" panose="020F0502020204030203" pitchFamily="34" charset="0"/>
              </a:rPr>
              <a:t>BillboardHot100Song:</a:t>
            </a:r>
            <a:endParaRPr lang="en-US" sz="1300" b="1"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18971C-242E-C80B-DE2C-705ED4DFB294}"/>
                  </a:ext>
                </a:extLst>
              </p:cNvPr>
              <p:cNvSpPr txBox="1"/>
              <p:nvPr/>
            </p:nvSpPr>
            <p:spPr>
              <a:xfrm>
                <a:off x="1037886" y="3630292"/>
                <a:ext cx="7091701" cy="734432"/>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𝑠𝑖𝑑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𝑟</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𝑤𝑜𝑐</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𝑝𝑟</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𝑏𝑖𝑑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𝑛𝑎𝑚𝑒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𝑡𝑖𝑡𝑙𝑒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𝑙𝑤</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𝑑𝑛</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𝑑𝑢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𝑎𝑓𝑖</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m:t>
                      </m:r>
                      <m:r>
                        <a:rPr lang="it-IT" sz="1200" b="0" i="1" smtClean="0">
                          <a:latin typeface="Cambria Math" panose="02040503050406030204" pitchFamily="18" charset="0"/>
                          <a:ea typeface="Cambria Math" panose="02040503050406030204" pitchFamily="18" charset="0"/>
                        </a:rPr>
                        <m:t>.</m:t>
                      </m:r>
                    </m:oMath>
                  </m:oMathPara>
                </a14:m>
                <a:endParaRPr lang="it-IT" sz="1200" b="0" i="1" dirty="0">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it-IT" sz="1200" b="0" i="1" smtClean="0">
                          <a:solidFill>
                            <a:srgbClr val="00B0F0"/>
                          </a:solidFill>
                          <a:latin typeface="Cambria Math" panose="02040503050406030204" pitchFamily="18" charset="0"/>
                          <a:ea typeface="Cambria Math" panose="02040503050406030204" pitchFamily="18" charset="0"/>
                        </a:rPr>
                        <m:t>𝐵𝑖𝑙𝑙𝑏𝑜𝑎𝑟𝑑𝐹𝑢𝑙𝑙𝐻𝑖𝑠𝑡𝑜𝑟𝑦</m:t>
                      </m:r>
                      <m:d>
                        <m:dPr>
                          <m:ctrlPr>
                            <a:rPr lang="it-IT" sz="1200" b="0" i="1" smtClean="0">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𝑏𝑖𝑑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𝑟</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𝑛𝑎𝑚𝑒</m:t>
                          </m:r>
                          <m:r>
                            <a:rPr lang="it-IT" sz="1200" b="0" i="1" smtClean="0">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𝒕𝒊𝒕𝒍𝒆</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𝑙𝑤</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𝑤𝑜𝑐</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𝑝𝑟</m:t>
                          </m:r>
                        </m:e>
                      </m:d>
                      <m:r>
                        <a:rPr lang="it-IT" sz="1200" b="0" i="1" smtClean="0">
                          <a:latin typeface="Cambria Math" panose="02040503050406030204" pitchFamily="18" charset="0"/>
                          <a:ea typeface="Cambria Math" panose="02040503050406030204" pitchFamily="18" charset="0"/>
                        </a:rPr>
                        <m:t> ⋀ </m:t>
                      </m:r>
                      <m:r>
                        <a:rPr lang="it-IT" sz="1200" b="0" i="1" smtClean="0">
                          <a:solidFill>
                            <a:srgbClr val="00B0F0"/>
                          </a:solidFill>
                          <a:latin typeface="Cambria Math" panose="02040503050406030204" pitchFamily="18" charset="0"/>
                          <a:ea typeface="Cambria Math" panose="02040503050406030204" pitchFamily="18" charset="0"/>
                        </a:rPr>
                        <m:t>𝑆𝑜𝑛𝑔</m:t>
                      </m:r>
                      <m:r>
                        <a:rPr lang="it-IT" sz="1200" b="0" i="1" smtClean="0">
                          <a:solidFill>
                            <a:srgbClr val="00B0F0"/>
                          </a:solidFill>
                          <a:latin typeface="Cambria Math" panose="02040503050406030204" pitchFamily="18" charset="0"/>
                          <a:ea typeface="Cambria Math" panose="02040503050406030204" pitchFamily="18" charset="0"/>
                        </a:rPr>
                        <m:t>8</m:t>
                      </m:r>
                      <m:r>
                        <a:rPr lang="it-IT" sz="1200" b="0" i="1" smtClean="0">
                          <a:solidFill>
                            <a:srgbClr val="00B0F0"/>
                          </a:solidFill>
                          <a:latin typeface="Cambria Math" panose="02040503050406030204" pitchFamily="18" charset="0"/>
                          <a:ea typeface="Cambria Math" panose="02040503050406030204" pitchFamily="18" charset="0"/>
                        </a:rPr>
                        <m:t>𝑀</m:t>
                      </m:r>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1" i="1" smtClean="0">
                              <a:solidFill>
                                <a:schemeClr val="tx1"/>
                              </a:solidFill>
                              <a:latin typeface="Cambria Math" panose="02040503050406030204" pitchFamily="18" charset="0"/>
                              <a:ea typeface="Cambria Math" panose="02040503050406030204" pitchFamily="18" charset="0"/>
                            </a:rPr>
                            <m:t>𝒔</m:t>
                          </m:r>
                          <m:r>
                            <a:rPr lang="it-IT" sz="1200" b="1" i="1">
                              <a:latin typeface="Cambria Math" panose="02040503050406030204" pitchFamily="18" charset="0"/>
                              <a:ea typeface="Cambria Math" panose="02040503050406030204" pitchFamily="18" charset="0"/>
                            </a:rPr>
                            <m:t>𝒊𝒅</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𝑑𝑛</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𝑑𝑢</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𝑒</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𝑎𝑓𝑖</m:t>
                          </m:r>
                          <m:r>
                            <a:rPr lang="it-IT" sz="1200" i="1">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𝒕𝒊𝒕𝒍𝒆</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𝑝𝑢</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𝑡𝑛</m:t>
                          </m:r>
                        </m:e>
                      </m:d>
                      <m:r>
                        <a:rPr lang="it-IT" sz="1200" b="0" i="1" smtClean="0">
                          <a:solidFill>
                            <a:schemeClr val="tx1"/>
                          </a:solidFill>
                          <a:latin typeface="Cambria Math" panose="02040503050406030204" pitchFamily="18" charset="0"/>
                          <a:ea typeface="Cambria Math" panose="02040503050406030204" pitchFamily="18" charset="0"/>
                        </a:rPr>
                        <m:t>  ⋀</m:t>
                      </m:r>
                    </m:oMath>
                  </m:oMathPara>
                </a14:m>
                <a:endParaRPr lang="it-IT" sz="1200" b="0" i="1" dirty="0">
                  <a:solidFill>
                    <a:schemeClr val="tx1"/>
                  </a:solidFill>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it-IT" sz="1200" i="1">
                          <a:solidFill>
                            <a:srgbClr val="00B0F0"/>
                          </a:solidFill>
                          <a:latin typeface="Cambria Math" panose="02040503050406030204" pitchFamily="18" charset="0"/>
                          <a:ea typeface="Cambria Math" panose="02040503050406030204" pitchFamily="18" charset="0"/>
                        </a:rPr>
                        <m:t>𝑇𝑟𝑎𝑐𝑘𝐴𝑟𝑡𝑖𝑠𝑡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d>
                        <m:dPr>
                          <m:ctrlPr>
                            <a:rPr lang="it-IT" sz="1200" i="1">
                              <a:latin typeface="Cambria Math" panose="02040503050406030204" pitchFamily="18" charset="0"/>
                              <a:ea typeface="Cambria Math" panose="02040503050406030204" pitchFamily="18" charset="0"/>
                            </a:rPr>
                          </m:ctrlPr>
                        </m:dPr>
                        <m:e>
                          <m:r>
                            <a:rPr lang="it-IT" sz="1200" b="1" i="1">
                              <a:latin typeface="Cambria Math" panose="02040503050406030204" pitchFamily="18" charset="0"/>
                              <a:ea typeface="Cambria Math" panose="02040503050406030204" pitchFamily="18" charset="0"/>
                            </a:rPr>
                            <m:t>𝒔𝒊𝒅</m:t>
                          </m:r>
                          <m:r>
                            <a:rPr lang="it-IT" sz="1200" i="1">
                              <a:latin typeface="Cambria Math" panose="02040503050406030204" pitchFamily="18" charset="0"/>
                              <a:ea typeface="Cambria Math" panose="02040503050406030204" pitchFamily="18" charset="0"/>
                            </a:rPr>
                            <m:t>,</m:t>
                          </m:r>
                          <m:r>
                            <a:rPr lang="it-IT" sz="1200" b="1" i="1">
                              <a:latin typeface="Cambria Math" panose="02040503050406030204" pitchFamily="18" charset="0"/>
                              <a:ea typeface="Cambria Math" panose="02040503050406030204" pitchFamily="18" charset="0"/>
                            </a:rPr>
                            <m:t>𝒂𝒊𝒅</m:t>
                          </m:r>
                        </m:e>
                      </m:d>
                      <m:r>
                        <a:rPr lang="it-IT" sz="1200" b="0" i="1" smtClean="0">
                          <a:latin typeface="Cambria Math" panose="02040503050406030204" pitchFamily="18" charset="0"/>
                          <a:ea typeface="Cambria Math" panose="02040503050406030204" pitchFamily="18" charset="0"/>
                        </a:rPr>
                        <m:t>   ⋀   </m:t>
                      </m:r>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𝑓</m:t>
                      </m:r>
                      <m:r>
                        <a:rPr lang="it-IT" sz="1200" i="1">
                          <a:latin typeface="Cambria Math" panose="02040503050406030204" pitchFamily="18" charset="0"/>
                          <a:ea typeface="Cambria Math" panose="02040503050406030204" pitchFamily="18" charset="0"/>
                        </a:rPr>
                        <m:t>,</m:t>
                      </m:r>
                      <m:r>
                        <a:rPr lang="it-IT" sz="1200" b="1" i="1">
                          <a:latin typeface="Cambria Math" panose="02040503050406030204" pitchFamily="18" charset="0"/>
                          <a:ea typeface="Cambria Math" panose="02040503050406030204" pitchFamily="18" charset="0"/>
                        </a:rPr>
                        <m:t>𝒂𝒊𝒅</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m:t>
                      </m:r>
                      <m:r>
                        <a:rPr lang="it-IT" sz="1200" i="1">
                          <a:latin typeface="Cambria Math" panose="02040503050406030204" pitchFamily="18" charset="0"/>
                          <a:ea typeface="Cambria Math" panose="02040503050406030204" pitchFamily="18" charset="0"/>
                        </a:rPr>
                        <m:t>𝑛</m:t>
                      </m:r>
                      <m:r>
                        <a:rPr lang="it-IT" sz="1200" i="1">
                          <a:latin typeface="Cambria Math" panose="02040503050406030204" pitchFamily="18" charset="0"/>
                          <a:ea typeface="Cambria Math" panose="02040503050406030204" pitchFamily="18" charset="0"/>
                        </a:rPr>
                        <m:t>)</m:t>
                      </m:r>
                      <m:r>
                        <m:rPr>
                          <m:lit/>
                        </m:rP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m:rPr>
                          <m:lit/>
                        </m:rP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𝑝</m:t>
                      </m:r>
                      <m:r>
                        <a:rPr lang="it-IT" sz="1200" i="1">
                          <a:latin typeface="Cambria Math" panose="02040503050406030204" pitchFamily="18" charset="0"/>
                          <a:ea typeface="Cambria Math" panose="02040503050406030204" pitchFamily="18" charset="0"/>
                        </a:rPr>
                        <m:t>≥50))→ </m:t>
                      </m:r>
                      <m:r>
                        <a:rPr lang="it-IT" sz="1200" b="0" i="1" smtClean="0">
                          <a:solidFill>
                            <a:srgbClr val="FF0000"/>
                          </a:solidFill>
                          <a:latin typeface="Cambria Math" panose="02040503050406030204" pitchFamily="18" charset="0"/>
                          <a:ea typeface="Cambria Math" panose="02040503050406030204" pitchFamily="18" charset="0"/>
                        </a:rPr>
                        <m:t>𝐵𝑖𝑙𝑙𝑏𝑜𝑎𝑟𝑑𝐻𝑜𝑡</m:t>
                      </m:r>
                      <m:r>
                        <a:rPr lang="it-IT" sz="1200" b="0" i="1" smtClean="0">
                          <a:solidFill>
                            <a:srgbClr val="FF0000"/>
                          </a:solidFill>
                          <a:latin typeface="Cambria Math" panose="02040503050406030204" pitchFamily="18" charset="0"/>
                          <a:ea typeface="Cambria Math" panose="02040503050406030204" pitchFamily="18" charset="0"/>
                        </a:rPr>
                        <m:t>100</m:t>
                      </m:r>
                      <m:r>
                        <a:rPr lang="it-IT" sz="1200" b="0" i="1" smtClean="0">
                          <a:solidFill>
                            <a:srgbClr val="FF0000"/>
                          </a:solidFill>
                          <a:latin typeface="Cambria Math" panose="02040503050406030204" pitchFamily="18" charset="0"/>
                          <a:ea typeface="Cambria Math" panose="02040503050406030204" pitchFamily="18" charset="0"/>
                        </a:rPr>
                        <m:t>𝑆𝑜𝑛𝑔</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𝑠𝑖𝑑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𝑟</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𝑤𝑜𝑐</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𝑝𝑟</m:t>
                      </m:r>
                      <m:r>
                        <a:rPr lang="it-IT"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8" name="TextBox 7">
                <a:extLst>
                  <a:ext uri="{FF2B5EF4-FFF2-40B4-BE49-F238E27FC236}">
                    <a16:creationId xmlns:a16="http://schemas.microsoft.com/office/drawing/2014/main" id="{5518971C-242E-C80B-DE2C-705ED4DFB294}"/>
                  </a:ext>
                </a:extLst>
              </p:cNvPr>
              <p:cNvSpPr txBox="1">
                <a:spLocks noRot="1" noChangeAspect="1" noMove="1" noResize="1" noEditPoints="1" noAdjustHandles="1" noChangeArrowheads="1" noChangeShapeType="1" noTextEdit="1"/>
              </p:cNvSpPr>
              <p:nvPr/>
            </p:nvSpPr>
            <p:spPr>
              <a:xfrm>
                <a:off x="1037886" y="3630292"/>
                <a:ext cx="7091701" cy="734432"/>
              </a:xfrm>
              <a:prstGeom prst="rect">
                <a:avLst/>
              </a:prstGeom>
              <a:blipFill>
                <a:blip r:embed="rId4"/>
                <a:stretch>
                  <a:fillRect l="-1031" t="-833" b="-10000"/>
                </a:stretch>
              </a:blipFill>
            </p:spPr>
            <p:txBody>
              <a:bodyPr/>
              <a:lstStyle/>
              <a:p>
                <a:r>
                  <a:rPr lang="en-US">
                    <a:noFill/>
                  </a:rPr>
                  <a:t> </a:t>
                </a:r>
              </a:p>
            </p:txBody>
          </p:sp>
        </mc:Fallback>
      </mc:AlternateContent>
    </p:spTree>
    <p:extLst>
      <p:ext uri="{BB962C8B-B14F-4D97-AF65-F5344CB8AC3E}">
        <p14:creationId xmlns:p14="http://schemas.microsoft.com/office/powerpoint/2010/main" val="3157334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49" y="517525"/>
            <a:ext cx="6389527"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Conjunctive GAV Mapping (6)</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2" name="TextBox 1">
            <a:extLst>
              <a:ext uri="{FF2B5EF4-FFF2-40B4-BE49-F238E27FC236}">
                <a16:creationId xmlns:a16="http://schemas.microsoft.com/office/drawing/2014/main" id="{D2E78F67-A5BF-6F72-D10A-18B72FE1CD04}"/>
              </a:ext>
            </a:extLst>
          </p:cNvPr>
          <p:cNvSpPr txBox="1"/>
          <p:nvPr/>
        </p:nvSpPr>
        <p:spPr>
          <a:xfrm>
            <a:off x="737849" y="3968052"/>
            <a:ext cx="696024" cy="292388"/>
          </a:xfrm>
          <a:prstGeom prst="rect">
            <a:avLst/>
          </a:prstGeom>
          <a:noFill/>
        </p:spPr>
        <p:txBody>
          <a:bodyPr wrap="none" rtlCol="0">
            <a:spAutoFit/>
          </a:bodyPr>
          <a:lstStyle/>
          <a:p>
            <a:r>
              <a:rPr lang="it-IT" sz="1300" b="1" dirty="0">
                <a:latin typeface="Lato Black" panose="020F0502020204030203" pitchFamily="34" charset="0"/>
                <a:ea typeface="Lato Black" panose="020F0502020204030203" pitchFamily="34" charset="0"/>
                <a:cs typeface="Lato Black" panose="020F0502020204030203" pitchFamily="34" charset="0"/>
              </a:rPr>
              <a:t>Group:</a:t>
            </a:r>
            <a:endParaRPr lang="en-US" sz="1300" b="1"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CF132F5-4411-FCC9-76DA-877E3F7D3D22}"/>
                  </a:ext>
                </a:extLst>
              </p:cNvPr>
              <p:cNvSpPr txBox="1"/>
              <p:nvPr/>
            </p:nvSpPr>
            <p:spPr>
              <a:xfrm>
                <a:off x="1014470" y="3144061"/>
                <a:ext cx="7065660" cy="184666"/>
              </a:xfrm>
              <a:prstGeom prst="rect">
                <a:avLst/>
              </a:prstGeom>
              <a:noFill/>
            </p:spPr>
            <p:txBody>
              <a:bodyPr wrap="square" lIns="0" tIns="0" rIns="0" bIns="0" rtlCol="0">
                <a:spAutoFit/>
              </a:bodyPr>
              <a:lstStyle/>
              <a:p>
                <a:pPr algn="just"/>
                <a14:m>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𝑡𝑢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𝑡𝑛𝑏</m:t>
                    </m:r>
                    <m:r>
                      <a:rPr lang="it-IT" sz="1200" b="0" i="1" smtClean="0">
                        <a:latin typeface="Cambria Math" panose="02040503050406030204" pitchFamily="18" charset="0"/>
                        <a:ea typeface="Cambria Math" panose="02040503050406030204" pitchFamily="18" charset="0"/>
                      </a:rPr>
                      <m:t>.</m:t>
                    </m:r>
                  </m:oMath>
                </a14:m>
                <a:r>
                  <a:rPr lang="it-IT" sz="1200" b="0" i="1" dirty="0">
                    <a:latin typeface="Cambria Math" panose="02040503050406030204" pitchFamily="18" charset="0"/>
                    <a:ea typeface="Cambria Math" panose="02040503050406030204" pitchFamily="18" charset="0"/>
                  </a:rPr>
                  <a:t> </a:t>
                </a:r>
                <a14:m>
                  <m:oMath xmlns:m="http://schemas.openxmlformats.org/officeDocument/2006/math">
                    <m:r>
                      <a:rPr lang="it-IT" sz="1200" b="0" i="1" smtClean="0">
                        <a:solidFill>
                          <a:srgbClr val="00B0F0"/>
                        </a:solidFill>
                        <a:latin typeface="Cambria Math" panose="02040503050406030204" pitchFamily="18" charset="0"/>
                        <a:ea typeface="Cambria Math" panose="02040503050406030204" pitchFamily="18" charset="0"/>
                      </a:rPr>
                      <m:t> </m:t>
                    </m:r>
                    <m:r>
                      <a:rPr lang="it-IT" sz="1200" i="1">
                        <a:solidFill>
                          <a:srgbClr val="00B0F0"/>
                        </a:solidFill>
                        <a:latin typeface="Cambria Math" panose="02040503050406030204" pitchFamily="18" charset="0"/>
                        <a:ea typeface="Cambria Math" panose="02040503050406030204" pitchFamily="18" charset="0"/>
                      </a:rPr>
                      <m:t>𝐸𝑥𝑝𝑜𝑟𝑡𝑖𝑓𝑦𝑇𝑟𝑎𝑐𝑘𝑠</m:t>
                    </m:r>
                    <m:r>
                      <a:rPr lang="it-IT" sz="1200" b="0" i="1" smtClean="0">
                        <a:solidFill>
                          <a:srgbClr val="00B0F0"/>
                        </a:solidFill>
                        <a:latin typeface="Cambria Math" panose="02040503050406030204" pitchFamily="18" charset="0"/>
                        <a:ea typeface="Cambria Math" panose="02040503050406030204" pitchFamily="18" charset="0"/>
                      </a:rPr>
                      <m:t>𝐿𝑎𝑏𝑒𝑙</m:t>
                    </m:r>
                    <m:r>
                      <a:rPr lang="it-IT" sz="1200" i="1">
                        <a:solidFill>
                          <a:srgbClr val="00B0F0"/>
                        </a:solidFill>
                        <a:latin typeface="Cambria Math" panose="02040503050406030204" pitchFamily="18" charset="0"/>
                        <a:ea typeface="Cambria Math" panose="02040503050406030204" pitchFamily="18" charset="0"/>
                      </a:rPr>
                      <m:t>𝑠</m:t>
                    </m:r>
                    <m:d>
                      <m:dPr>
                        <m:ctrlPr>
                          <a:rPr lang="it-IT" sz="1200" i="1">
                            <a:latin typeface="Cambria Math" panose="02040503050406030204" pitchFamily="18" charset="0"/>
                            <a:ea typeface="Cambria Math" panose="02040503050406030204" pitchFamily="18" charset="0"/>
                          </a:rPr>
                        </m:ctrlPr>
                      </m:dPr>
                      <m:e>
                        <m:r>
                          <a:rPr lang="it-IT" sz="1200" i="1">
                            <a:latin typeface="Cambria Math" panose="02040503050406030204" pitchFamily="18" charset="0"/>
                            <a:ea typeface="Cambria Math" panose="02040503050406030204" pitchFamily="18" charset="0"/>
                          </a:rPr>
                          <m:t>𝑡𝑢</m:t>
                        </m:r>
                        <m: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𝑡𝑛</m:t>
                        </m:r>
                        <m:r>
                          <a:rPr lang="it-IT" sz="1200" i="1">
                            <a:latin typeface="Cambria Math" panose="02040503050406030204" pitchFamily="18" charset="0"/>
                            <a:ea typeface="Cambria Math" panose="02040503050406030204" pitchFamily="18" charset="0"/>
                          </a:rPr>
                          <m:t>,</m:t>
                        </m:r>
                        <m:r>
                          <a:rPr lang="it-IT" sz="1200" b="0" i="1">
                            <a:latin typeface="Cambria Math" panose="02040503050406030204" pitchFamily="18" charset="0"/>
                            <a:ea typeface="Cambria Math" panose="02040503050406030204" pitchFamily="18" charset="0"/>
                          </a:rPr>
                          <m:t>𝑎𝑖𝑑</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i="1">
                            <a:latin typeface="Cambria Math" panose="02040503050406030204" pitchFamily="18" charset="0"/>
                            <a:ea typeface="Cambria Math" panose="02040503050406030204" pitchFamily="18" charset="0"/>
                          </a:rPr>
                          <m:t>,</m:t>
                        </m:r>
                        <m:r>
                          <a:rPr lang="it-IT" sz="1200" i="1" smtClean="0">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𝑡𝑛𝑏</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𝑙𝑎𝑏𝑒𝑙</m:t>
                        </m:r>
                      </m:e>
                    </m:d>
                    <m:r>
                      <a:rPr lang="it-IT" sz="1200" i="1">
                        <a:latin typeface="Cambria Math" panose="02040503050406030204" pitchFamily="18" charset="0"/>
                        <a:ea typeface="Cambria Math" panose="02040503050406030204" pitchFamily="18" charset="0"/>
                      </a:rPr>
                      <m:t>)→</m:t>
                    </m:r>
                    <m:r>
                      <a:rPr lang="it-IT" sz="1200" b="0" i="1" smtClean="0">
                        <a:solidFill>
                          <a:srgbClr val="FF0000"/>
                        </a:solidFill>
                        <a:latin typeface="Cambria Math" panose="02040503050406030204" pitchFamily="18" charset="0"/>
                        <a:ea typeface="Cambria Math" panose="02040503050406030204" pitchFamily="18" charset="0"/>
                      </a:rPr>
                      <m:t>𝐿𝑎𝑏𝑒𝑙</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3" name="TextBox 2">
                <a:extLst>
                  <a:ext uri="{FF2B5EF4-FFF2-40B4-BE49-F238E27FC236}">
                    <a16:creationId xmlns:a16="http://schemas.microsoft.com/office/drawing/2014/main" id="{BCF132F5-4411-FCC9-76DA-877E3F7D3D22}"/>
                  </a:ext>
                </a:extLst>
              </p:cNvPr>
              <p:cNvSpPr txBox="1">
                <a:spLocks noRot="1" noChangeAspect="1" noMove="1" noResize="1" noEditPoints="1" noAdjustHandles="1" noChangeArrowheads="1" noChangeShapeType="1" noTextEdit="1"/>
              </p:cNvSpPr>
              <p:nvPr/>
            </p:nvSpPr>
            <p:spPr>
              <a:xfrm>
                <a:off x="1014470" y="3144061"/>
                <a:ext cx="7065660" cy="184666"/>
              </a:xfrm>
              <a:prstGeom prst="rect">
                <a:avLst/>
              </a:prstGeom>
              <a:blipFill>
                <a:blip r:embed="rId3"/>
                <a:stretch>
                  <a:fillRect l="-690" t="-3333" b="-40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68C5CA0-1EE4-8C38-FC89-7D8DFAA4B247}"/>
              </a:ext>
            </a:extLst>
          </p:cNvPr>
          <p:cNvSpPr txBox="1"/>
          <p:nvPr/>
        </p:nvSpPr>
        <p:spPr>
          <a:xfrm>
            <a:off x="737849" y="2751392"/>
            <a:ext cx="625492" cy="292388"/>
          </a:xfrm>
          <a:prstGeom prst="rect">
            <a:avLst/>
          </a:prstGeom>
          <a:noFill/>
        </p:spPr>
        <p:txBody>
          <a:bodyPr wrap="none" rtlCol="0">
            <a:spAutoFit/>
          </a:bodyPr>
          <a:lstStyle/>
          <a:p>
            <a:r>
              <a:rPr lang="it-IT" sz="1300" b="1" dirty="0">
                <a:latin typeface="Lato Black" panose="020F0502020204030203" pitchFamily="34" charset="0"/>
                <a:ea typeface="Lato Black" panose="020F0502020204030203" pitchFamily="34" charset="0"/>
                <a:cs typeface="Lato Black" panose="020F0502020204030203" pitchFamily="34" charset="0"/>
              </a:rPr>
              <a:t>Label:</a:t>
            </a:r>
            <a:endParaRPr lang="en-US" sz="1300" b="1"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71F203-2410-AE26-6137-F3104C3D9BF6}"/>
                  </a:ext>
                </a:extLst>
              </p:cNvPr>
              <p:cNvSpPr txBox="1"/>
              <p:nvPr/>
            </p:nvSpPr>
            <p:spPr>
              <a:xfrm>
                <a:off x="1014470" y="3545850"/>
                <a:ext cx="7466114" cy="184666"/>
              </a:xfrm>
              <a:prstGeom prst="rect">
                <a:avLst/>
              </a:prstGeom>
              <a:noFill/>
            </p:spPr>
            <p:txBody>
              <a:bodyPr wrap="square" lIns="0" tIns="0" rIns="0" bIns="0" rtlCol="0">
                <a:spAutoFit/>
              </a:bodyPr>
              <a:lstStyle/>
              <a:p>
                <a:pPr algn="just"/>
                <a14:m>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𝑔𝑟𝑜𝑢𝑝</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𝑛𝑎𝑚𝑒</m:t>
                    </m:r>
                    <m:r>
                      <a:rPr lang="it-IT" sz="1200" b="0" i="1" smtClean="0">
                        <a:latin typeface="Cambria Math" panose="02040503050406030204" pitchFamily="18" charset="0"/>
                        <a:ea typeface="Cambria Math" panose="02040503050406030204" pitchFamily="18" charset="0"/>
                      </a:rPr>
                      <m:t>.</m:t>
                    </m:r>
                    <m:r>
                      <a:rPr lang="it-IT" sz="1200" b="0" i="1" smtClean="0">
                        <a:solidFill>
                          <a:srgbClr val="00B0F0"/>
                        </a:solidFill>
                        <a:latin typeface="Cambria Math" panose="02040503050406030204" pitchFamily="18" charset="0"/>
                        <a:ea typeface="Cambria Math" panose="02040503050406030204" pitchFamily="18" charset="0"/>
                      </a:rPr>
                      <m:t>𝑅𝑒𝑐𝑜𝑟𝑑𝐿𝑎𝑏𝑒𝑙</m:t>
                    </m:r>
                    <m:r>
                      <a:rPr lang="it-IT" sz="1200" i="1">
                        <a:solidFill>
                          <a:srgbClr val="00B0F0"/>
                        </a:solidFill>
                        <a:latin typeface="Cambria Math" panose="02040503050406030204" pitchFamily="18" charset="0"/>
                        <a:ea typeface="Cambria Math" panose="02040503050406030204" pitchFamily="18" charset="0"/>
                      </a:rPr>
                      <m:t>𝑠</m:t>
                    </m:r>
                    <m:d>
                      <m:dPr>
                        <m:ctrlPr>
                          <a:rPr lang="it-IT" sz="1200" i="1" smtClean="0">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𝑖𝑑</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𝑔𝑟𝑜𝑢𝑝</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𝑛𝑎𝑚𝑒</m:t>
                        </m:r>
                      </m:e>
                    </m:d>
                    <m:r>
                      <a:rPr lang="it-IT" sz="1200" b="0" i="1" smtClean="0">
                        <a:latin typeface="Cambria Math" panose="02040503050406030204" pitchFamily="18" charset="0"/>
                        <a:ea typeface="Cambria Math" panose="02040503050406030204" pitchFamily="18" charset="0"/>
                      </a:rPr>
                      <m:t>) </m:t>
                    </m:r>
                  </m:oMath>
                </a14:m>
                <a:r>
                  <a:rPr lang="it-IT" sz="1200" b="0" dirty="0">
                    <a:latin typeface="Cambria Math" panose="02040503050406030204" pitchFamily="18" charset="0"/>
                    <a:ea typeface="Cambria Math" panose="02040503050406030204" pitchFamily="18" charset="0"/>
                  </a:rPr>
                  <a:t>→</a:t>
                </a:r>
                <a:r>
                  <a:rPr lang="it-IT" sz="1200" b="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it-IT" sz="1200" b="0" i="1" smtClean="0">
                        <a:solidFill>
                          <a:srgbClr val="FF0000"/>
                        </a:solidFill>
                        <a:latin typeface="Cambria Math" panose="02040503050406030204" pitchFamily="18" charset="0"/>
                        <a:ea typeface="Cambria Math" panose="02040503050406030204" pitchFamily="18" charset="0"/>
                      </a:rPr>
                      <m:t>𝐿𝑎𝑏𝑒𝑙</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8" name="TextBox 7">
                <a:extLst>
                  <a:ext uri="{FF2B5EF4-FFF2-40B4-BE49-F238E27FC236}">
                    <a16:creationId xmlns:a16="http://schemas.microsoft.com/office/drawing/2014/main" id="{7A71F203-2410-AE26-6137-F3104C3D9BF6}"/>
                  </a:ext>
                </a:extLst>
              </p:cNvPr>
              <p:cNvSpPr txBox="1">
                <a:spLocks noRot="1" noChangeAspect="1" noMove="1" noResize="1" noEditPoints="1" noAdjustHandles="1" noChangeArrowheads="1" noChangeShapeType="1" noTextEdit="1"/>
              </p:cNvSpPr>
              <p:nvPr/>
            </p:nvSpPr>
            <p:spPr>
              <a:xfrm>
                <a:off x="1014470" y="3545850"/>
                <a:ext cx="7466114" cy="184666"/>
              </a:xfrm>
              <a:prstGeom prst="rect">
                <a:avLst/>
              </a:prstGeom>
              <a:blipFill>
                <a:blip r:embed="rId4"/>
                <a:stretch>
                  <a:fillRect l="-653" t="-2666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9B53AC-206E-2A5F-1564-4C5D9A235F54}"/>
                  </a:ext>
                </a:extLst>
              </p:cNvPr>
              <p:cNvSpPr txBox="1"/>
              <p:nvPr/>
            </p:nvSpPr>
            <p:spPr>
              <a:xfrm>
                <a:off x="1014470" y="4375127"/>
                <a:ext cx="6734118" cy="184666"/>
              </a:xfrm>
              <a:prstGeom prst="rect">
                <a:avLst/>
              </a:prstGeom>
              <a:noFill/>
            </p:spPr>
            <p:txBody>
              <a:bodyPr wrap="square" lIns="0" tIns="0" rIns="0" bIns="0" rtlCol="0">
                <a:spAutoFit/>
              </a:bodyPr>
              <a:lstStyle/>
              <a:p>
                <a:pPr algn="just"/>
                <a14:m>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𝑔𝑟𝑜𝑢𝑝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𝑎𝑟𝑡𝑖𝑠𝑡𝑛𝑎𝑚𝑒</m:t>
                    </m:r>
                    <m:r>
                      <a:rPr lang="it-IT" sz="1200" b="0" i="1" smtClean="0">
                        <a:latin typeface="Cambria Math" panose="02040503050406030204" pitchFamily="18" charset="0"/>
                        <a:ea typeface="Cambria Math" panose="02040503050406030204" pitchFamily="18" charset="0"/>
                      </a:rPr>
                      <m:t>.</m:t>
                    </m:r>
                    <m:r>
                      <a:rPr lang="it-IT" sz="1200" b="0" i="1" smtClean="0">
                        <a:solidFill>
                          <a:srgbClr val="00B0F0"/>
                        </a:solidFill>
                        <a:latin typeface="Cambria Math" panose="02040503050406030204" pitchFamily="18" charset="0"/>
                        <a:ea typeface="Cambria Math" panose="02040503050406030204" pitchFamily="18" charset="0"/>
                      </a:rPr>
                      <m:t>𝑅𝑒𝑐𝑜𝑟𝑑𝐿𝑎𝑏𝑒𝑙</m:t>
                    </m:r>
                    <m:r>
                      <a:rPr lang="it-IT" sz="1200" i="1">
                        <a:solidFill>
                          <a:srgbClr val="00B0F0"/>
                        </a:solidFill>
                        <a:latin typeface="Cambria Math" panose="02040503050406030204" pitchFamily="18" charset="0"/>
                        <a:ea typeface="Cambria Math" panose="02040503050406030204" pitchFamily="18" charset="0"/>
                      </a:rPr>
                      <m:t>𝑠</m:t>
                    </m:r>
                    <m:d>
                      <m:dPr>
                        <m:ctrlPr>
                          <a:rPr lang="it-IT" sz="1200" i="1" smtClean="0">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𝑖𝑑</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𝑔𝑟𝑜𝑢𝑝</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𝑛𝑎𝑚𝑒</m:t>
                        </m:r>
                      </m:e>
                    </m:d>
                    <m:r>
                      <a:rPr lang="it-IT" sz="1200" i="1">
                        <a:latin typeface="Cambria Math" panose="02040503050406030204" pitchFamily="18" charset="0"/>
                        <a:ea typeface="Cambria Math" panose="02040503050406030204" pitchFamily="18" charset="0"/>
                      </a:rPr>
                      <m:t>)</m:t>
                    </m:r>
                  </m:oMath>
                </a14:m>
                <a:r>
                  <a:rPr lang="it-IT" sz="1200" b="0" dirty="0">
                    <a:latin typeface="Cambria Math" panose="02040503050406030204" pitchFamily="18" charset="0"/>
                    <a:ea typeface="Cambria Math" panose="02040503050406030204" pitchFamily="18" charset="0"/>
                  </a:rPr>
                  <a:t> →</a:t>
                </a:r>
                <a:r>
                  <a:rPr lang="it-IT" sz="1200" b="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it-IT" sz="1200" b="0" i="1" smtClean="0">
                        <a:solidFill>
                          <a:srgbClr val="FF0000"/>
                        </a:solidFill>
                        <a:latin typeface="Cambria Math" panose="02040503050406030204" pitchFamily="18" charset="0"/>
                        <a:ea typeface="Cambria Math" panose="02040503050406030204" pitchFamily="18" charset="0"/>
                      </a:rPr>
                      <m:t>𝐺𝑟𝑜𝑢𝑝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𝑔𝑟𝑜𝑢𝑝</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TextBox 8">
                <a:extLst>
                  <a:ext uri="{FF2B5EF4-FFF2-40B4-BE49-F238E27FC236}">
                    <a16:creationId xmlns:a16="http://schemas.microsoft.com/office/drawing/2014/main" id="{5A9B53AC-206E-2A5F-1564-4C5D9A235F54}"/>
                  </a:ext>
                </a:extLst>
              </p:cNvPr>
              <p:cNvSpPr txBox="1">
                <a:spLocks noRot="1" noChangeAspect="1" noMove="1" noResize="1" noEditPoints="1" noAdjustHandles="1" noChangeArrowheads="1" noChangeShapeType="1" noTextEdit="1"/>
              </p:cNvSpPr>
              <p:nvPr/>
            </p:nvSpPr>
            <p:spPr>
              <a:xfrm>
                <a:off x="1014470" y="4375127"/>
                <a:ext cx="6734118" cy="184666"/>
              </a:xfrm>
              <a:prstGeom prst="rect">
                <a:avLst/>
              </a:prstGeom>
              <a:blipFill>
                <a:blip r:embed="rId5"/>
                <a:stretch>
                  <a:fillRect l="-724" t="-26667" b="-500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F8E4B4D-76B1-5897-E012-91AA97B2A7BE}"/>
              </a:ext>
            </a:extLst>
          </p:cNvPr>
          <p:cNvSpPr txBox="1"/>
          <p:nvPr/>
        </p:nvSpPr>
        <p:spPr>
          <a:xfrm>
            <a:off x="737849" y="1518290"/>
            <a:ext cx="1273105" cy="292388"/>
          </a:xfrm>
          <a:prstGeom prst="rect">
            <a:avLst/>
          </a:prstGeom>
          <a:noFill/>
        </p:spPr>
        <p:txBody>
          <a:bodyPr wrap="none" rtlCol="0">
            <a:spAutoFit/>
          </a:bodyPr>
          <a:lstStyle/>
          <a:p>
            <a:r>
              <a:rPr lang="it-IT" sz="1300" b="1" dirty="0" err="1">
                <a:latin typeface="Lato Black" panose="020F0502020204030203" pitchFamily="34" charset="0"/>
                <a:ea typeface="Lato Black" panose="020F0502020204030203" pitchFamily="34" charset="0"/>
                <a:cs typeface="Lato Black" panose="020F0502020204030203" pitchFamily="34" charset="0"/>
              </a:rPr>
              <a:t>hasInfluenced</a:t>
            </a:r>
            <a:r>
              <a:rPr lang="it-IT" sz="1300" dirty="0">
                <a:latin typeface="Lato Black" panose="020F0502020204030203" pitchFamily="34" charset="0"/>
                <a:ea typeface="Lato Black" panose="020F0502020204030203" pitchFamily="34" charset="0"/>
                <a:cs typeface="Lato Black" panose="020F0502020204030203" pitchFamily="34" charset="0"/>
              </a:rPr>
              <a:t>:</a:t>
            </a:r>
            <a:endParaRPr lang="en-US" sz="1300"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EA6709-A2AB-287E-3822-8CD4B00D215B}"/>
                  </a:ext>
                </a:extLst>
              </p:cNvPr>
              <p:cNvSpPr txBox="1"/>
              <p:nvPr/>
            </p:nvSpPr>
            <p:spPr>
              <a:xfrm>
                <a:off x="919659" y="1929082"/>
                <a:ext cx="8196624" cy="553998"/>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1,</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2.(∃ </m:t>
                      </m:r>
                      <m:r>
                        <a:rPr lang="it-IT" sz="1200" b="0" i="1" smtClean="0">
                          <a:latin typeface="Cambria Math" panose="02040503050406030204" pitchFamily="18" charset="0"/>
                          <a:ea typeface="Cambria Math" panose="02040503050406030204" pitchFamily="18" charset="0"/>
                        </a:rPr>
                        <m:t>𝑖𝑛𝑓𝑙</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𝑛𝑎𝑚𝑒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𝑖𝑚𝑔</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𝑖𝑎𝑠</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𝑓𝑜𝑙𝑙</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𝑛𝑎𝑚𝑒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𝑓𝑚𝑔</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𝑓𝑎𝑠</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1,</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2,</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1,</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2. </m:t>
                      </m:r>
                    </m:oMath>
                  </m:oMathPara>
                </a14:m>
                <a:br>
                  <a:rPr lang="it-IT" sz="1200" b="0" i="1" dirty="0">
                    <a:latin typeface="Cambria Math" panose="02040503050406030204" pitchFamily="18" charset="0"/>
                    <a:ea typeface="Cambria Math" panose="02040503050406030204" pitchFamily="18" charset="0"/>
                  </a:rPr>
                </a:br>
                <a14:m>
                  <m:oMath xmlns:m="http://schemas.openxmlformats.org/officeDocument/2006/math">
                    <m:r>
                      <a:rPr lang="it-IT" sz="1200" b="0" i="1" smtClean="0">
                        <a:solidFill>
                          <a:srgbClr val="00B0F0"/>
                        </a:solidFill>
                        <a:latin typeface="Cambria Math" panose="02040503050406030204" pitchFamily="18" charset="0"/>
                        <a:ea typeface="Cambria Math" panose="02040503050406030204" pitchFamily="18" charset="0"/>
                      </a:rPr>
                      <m:t>𝐼𝑛𝑓𝑙𝑢𝑒𝑛𝑐𝑒</m:t>
                    </m:r>
                    <m:d>
                      <m:dPr>
                        <m:ctrlPr>
                          <a:rPr lang="it-IT" sz="1200" b="0" i="1" smtClean="0">
                            <a:solidFill>
                              <a:schemeClr val="tx1"/>
                            </a:solidFill>
                            <a:latin typeface="Cambria Math" panose="02040503050406030204" pitchFamily="18" charset="0"/>
                            <a:ea typeface="Cambria Math" panose="02040503050406030204" pitchFamily="18" charset="0"/>
                          </a:rPr>
                        </m:ctrlPr>
                      </m:dPr>
                      <m:e>
                        <m:r>
                          <a:rPr lang="it-IT" sz="1200" b="1" i="1" smtClean="0">
                            <a:solidFill>
                              <a:schemeClr val="tx1"/>
                            </a:solidFill>
                            <a:latin typeface="Cambria Math" panose="02040503050406030204" pitchFamily="18" charset="0"/>
                            <a:ea typeface="Cambria Math" panose="02040503050406030204" pitchFamily="18" charset="0"/>
                          </a:rPr>
                          <m:t>𝒊𝒏𝒇𝒍</m:t>
                        </m:r>
                        <m:r>
                          <a:rPr lang="it-IT" sz="1200" b="1" i="1" smtClean="0">
                            <a:solidFill>
                              <a:schemeClr val="tx1"/>
                            </a:solidFill>
                            <a:latin typeface="Cambria Math" panose="02040503050406030204" pitchFamily="18" charset="0"/>
                            <a:ea typeface="Cambria Math" panose="02040503050406030204" pitchFamily="18" charset="0"/>
                          </a:rPr>
                          <m:t>_</m:t>
                        </m:r>
                        <m:r>
                          <a:rPr lang="it-IT" sz="1200" b="1" i="1" smtClean="0">
                            <a:solidFill>
                              <a:schemeClr val="tx1"/>
                            </a:solidFill>
                            <a:latin typeface="Cambria Math" panose="02040503050406030204" pitchFamily="18" charset="0"/>
                            <a:ea typeface="Cambria Math" panose="02040503050406030204" pitchFamily="18" charset="0"/>
                          </a:rPr>
                          <m:t>𝒏𝒂𝒎𝒆</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𝑖𝑚𝑔</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𝑖𝑎𝑠</m:t>
                        </m:r>
                        <m:r>
                          <a:rPr lang="it-IT" sz="1200" b="0" i="1" smtClean="0">
                            <a:solidFill>
                              <a:schemeClr val="tx1"/>
                            </a:solidFill>
                            <a:latin typeface="Cambria Math" panose="02040503050406030204" pitchFamily="18" charset="0"/>
                            <a:ea typeface="Cambria Math" panose="02040503050406030204" pitchFamily="18" charset="0"/>
                          </a:rPr>
                          <m:t>,</m:t>
                        </m:r>
                        <m:r>
                          <a:rPr lang="it-IT" sz="1200" b="1" i="1" smtClean="0">
                            <a:solidFill>
                              <a:schemeClr val="tx1"/>
                            </a:solidFill>
                            <a:latin typeface="Cambria Math" panose="02040503050406030204" pitchFamily="18" charset="0"/>
                            <a:ea typeface="Cambria Math" panose="02040503050406030204" pitchFamily="18" charset="0"/>
                          </a:rPr>
                          <m:t>𝒇𝒐𝒍𝒍</m:t>
                        </m:r>
                        <m:r>
                          <a:rPr lang="it-IT" sz="1200" b="1" i="1" smtClean="0">
                            <a:solidFill>
                              <a:schemeClr val="tx1"/>
                            </a:solidFill>
                            <a:latin typeface="Cambria Math" panose="02040503050406030204" pitchFamily="18" charset="0"/>
                            <a:ea typeface="Cambria Math" panose="02040503050406030204" pitchFamily="18" charset="0"/>
                          </a:rPr>
                          <m:t>_</m:t>
                        </m:r>
                        <m:r>
                          <a:rPr lang="it-IT" sz="1200" b="1" i="1" smtClean="0">
                            <a:solidFill>
                              <a:schemeClr val="tx1"/>
                            </a:solidFill>
                            <a:latin typeface="Cambria Math" panose="02040503050406030204" pitchFamily="18" charset="0"/>
                            <a:ea typeface="Cambria Math" panose="02040503050406030204" pitchFamily="18" charset="0"/>
                          </a:rPr>
                          <m:t>𝒏𝒂𝒎𝒆</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𝑓𝑚𝑔</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𝑓𝑎𝑠</m:t>
                        </m:r>
                      </m:e>
                    </m:d>
                    <m:r>
                      <a:rPr lang="it-IT" sz="1200" b="0" i="1" smtClean="0">
                        <a:solidFill>
                          <a:schemeClr val="tx1"/>
                        </a:solidFill>
                        <a:latin typeface="Cambria Math" panose="02040503050406030204" pitchFamily="18" charset="0"/>
                        <a:ea typeface="Cambria Math" panose="02040503050406030204" pitchFamily="18" charset="0"/>
                      </a:rPr>
                      <m:t> </m:t>
                    </m:r>
                    <m:nary>
                      <m:naryPr>
                        <m:chr m:val="⋀"/>
                        <m:subHide m:val="on"/>
                        <m:supHide m:val="on"/>
                        <m:ctrlPr>
                          <a:rPr lang="it-IT" sz="1200" b="0" i="1" smtClean="0">
                            <a:solidFill>
                              <a:schemeClr val="tx1"/>
                            </a:solidFill>
                            <a:latin typeface="Cambria Math" panose="02040503050406030204" pitchFamily="18" charset="0"/>
                            <a:ea typeface="Cambria Math" panose="02040503050406030204" pitchFamily="18" charset="0"/>
                          </a:rPr>
                        </m:ctrlPr>
                      </m:naryPr>
                      <m:sub/>
                      <m:sup/>
                      <m:e>
                        <m:r>
                          <a:rPr lang="it-IT" sz="1200" b="0" i="1" smtClean="0">
                            <a:solidFill>
                              <a:schemeClr val="tx1"/>
                            </a:solidFill>
                            <a:latin typeface="Cambria Math" panose="02040503050406030204" pitchFamily="18" charset="0"/>
                            <a:ea typeface="Cambria Math" panose="02040503050406030204" pitchFamily="18" charset="0"/>
                          </a:rPr>
                          <m:t> </m:t>
                        </m:r>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d>
                          <m:dPr>
                            <m:ctrlPr>
                              <a:rPr lang="it-IT" sz="1200" i="1" smtClean="0">
                                <a:latin typeface="Cambria Math" panose="02040503050406030204" pitchFamily="18" charset="0"/>
                                <a:ea typeface="Cambria Math" panose="02040503050406030204" pitchFamily="18" charset="0"/>
                              </a:rPr>
                            </m:ctrlPr>
                          </m:dPr>
                          <m:e>
                            <m:r>
                              <a:rPr lang="it-IT" sz="1200" i="1">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1</m:t>
                            </m:r>
                            <m: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1</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1</m:t>
                            </m:r>
                            <m:r>
                              <a:rPr lang="it-IT" sz="1200" i="1">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𝒊𝒏𝒇𝒍</m:t>
                            </m:r>
                            <m:r>
                              <a:rPr lang="it-IT" sz="1200" b="1" i="1" smtClean="0">
                                <a:latin typeface="Cambria Math" panose="02040503050406030204" pitchFamily="18" charset="0"/>
                                <a:ea typeface="Cambria Math" panose="02040503050406030204" pitchFamily="18" charset="0"/>
                              </a:rPr>
                              <m:t>_</m:t>
                            </m:r>
                            <m:r>
                              <a:rPr lang="it-IT" sz="1200" b="1" i="1" smtClean="0">
                                <a:latin typeface="Cambria Math" panose="02040503050406030204" pitchFamily="18" charset="0"/>
                                <a:ea typeface="Cambria Math" panose="02040503050406030204" pitchFamily="18" charset="0"/>
                              </a:rPr>
                              <m:t>𝒏𝒂𝒎𝒆</m:t>
                            </m:r>
                          </m:e>
                        </m:d>
                        <m:nary>
                          <m:naryPr>
                            <m:chr m:val="⋀"/>
                            <m:subHide m:val="on"/>
                            <m:supHide m:val="on"/>
                            <m:ctrlPr>
                              <a:rPr lang="it-IT" sz="1200" i="1">
                                <a:latin typeface="Cambria Math" panose="02040503050406030204" pitchFamily="18" charset="0"/>
                                <a:ea typeface="Cambria Math" panose="02040503050406030204" pitchFamily="18" charset="0"/>
                              </a:rPr>
                            </m:ctrlPr>
                          </m:naryPr>
                          <m:sub/>
                          <m:sup/>
                          <m:e>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1≥50)</m:t>
                            </m:r>
                          </m:e>
                        </m:nary>
                        <m:r>
                          <a:rPr lang="it-IT" sz="1200" i="1">
                            <a:latin typeface="Cambria Math" panose="02040503050406030204" pitchFamily="18" charset="0"/>
                            <a:ea typeface="Cambria Math" panose="02040503050406030204" pitchFamily="18" charset="0"/>
                          </a:rPr>
                          <m:t> </m:t>
                        </m:r>
                        <m:r>
                          <a:rPr lang="it-IT" sz="1200" i="1" smtClean="0">
                            <a:latin typeface="Cambria Math" panose="02040503050406030204" pitchFamily="18" charset="0"/>
                            <a:ea typeface="Cambria Math" panose="02040503050406030204" pitchFamily="18" charset="0"/>
                          </a:rPr>
                          <m:t>⋀</m:t>
                        </m:r>
                      </m:e>
                    </m:nary>
                    <m:r>
                      <a:rPr lang="it-IT" sz="1200" b="0" i="1" smtClean="0">
                        <a:solidFill>
                          <a:schemeClr val="tx1"/>
                        </a:solidFill>
                        <a:latin typeface="Cambria Math" panose="02040503050406030204" pitchFamily="18" charset="0"/>
                        <a:ea typeface="Cambria Math" panose="02040503050406030204" pitchFamily="18" charset="0"/>
                      </a:rPr>
                      <m:t> </m:t>
                    </m:r>
                  </m:oMath>
                </a14:m>
                <a:r>
                  <a:rPr lang="it-IT" sz="1200" b="0" i="1" dirty="0">
                    <a:solidFill>
                      <a:schemeClr val="tx1"/>
                    </a:solidFill>
                    <a:latin typeface="Cambria Math" panose="02040503050406030204" pitchFamily="18" charset="0"/>
                    <a:ea typeface="Cambria Math" panose="02040503050406030204" pitchFamily="18" charset="0"/>
                  </a:rPr>
                  <a:t>   </a:t>
                </a:r>
                <a:br>
                  <a:rPr lang="it-IT" sz="1200" b="0" i="1" dirty="0">
                    <a:solidFill>
                      <a:schemeClr val="tx1"/>
                    </a:solidFill>
                    <a:latin typeface="Cambria Math" panose="02040503050406030204" pitchFamily="18" charset="0"/>
                    <a:ea typeface="Cambria Math" panose="02040503050406030204" pitchFamily="18" charset="0"/>
                  </a:rPr>
                </a:br>
                <a14:m>
                  <m:oMath xmlns:m="http://schemas.openxmlformats.org/officeDocument/2006/math">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d>
                      <m:dPr>
                        <m:ctrlPr>
                          <a:rPr lang="it-IT" sz="1200" i="1">
                            <a:latin typeface="Cambria Math" panose="02040503050406030204" pitchFamily="18" charset="0"/>
                            <a:ea typeface="Cambria Math" panose="02040503050406030204" pitchFamily="18" charset="0"/>
                          </a:rPr>
                        </m:ctrlPr>
                      </m:dPr>
                      <m:e>
                        <m:r>
                          <a:rPr lang="it-IT" sz="1200" i="1">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2</m:t>
                        </m:r>
                        <m: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2</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2</m:t>
                        </m:r>
                        <m:r>
                          <a:rPr lang="it-IT" sz="1200" i="1">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𝒇𝒐𝒍𝒍</m:t>
                        </m:r>
                        <m:r>
                          <a:rPr lang="it-IT" sz="1200" b="1" i="1">
                            <a:latin typeface="Cambria Math" panose="02040503050406030204" pitchFamily="18" charset="0"/>
                            <a:ea typeface="Cambria Math" panose="02040503050406030204" pitchFamily="18" charset="0"/>
                          </a:rPr>
                          <m:t>_</m:t>
                        </m:r>
                        <m:r>
                          <a:rPr lang="it-IT" sz="1200" b="1" i="1">
                            <a:latin typeface="Cambria Math" panose="02040503050406030204" pitchFamily="18" charset="0"/>
                            <a:ea typeface="Cambria Math" panose="02040503050406030204" pitchFamily="18" charset="0"/>
                          </a:rPr>
                          <m:t>𝒏𝒂𝒎𝒆</m:t>
                        </m:r>
                      </m:e>
                    </m:d>
                    <m:nary>
                      <m:naryPr>
                        <m:chr m:val="⋀"/>
                        <m:subHide m:val="on"/>
                        <m:supHide m:val="on"/>
                        <m:ctrlPr>
                          <a:rPr lang="it-IT" sz="1200" i="1">
                            <a:latin typeface="Cambria Math" panose="02040503050406030204" pitchFamily="18" charset="0"/>
                            <a:ea typeface="Cambria Math" panose="02040503050406030204" pitchFamily="18" charset="0"/>
                          </a:rPr>
                        </m:ctrlPr>
                      </m:naryPr>
                      <m:sub/>
                      <m:sup/>
                      <m:e>
                        <m: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2≥50)</m:t>
                        </m:r>
                      </m:e>
                    </m:nary>
                    <m:r>
                      <a:rPr lang="it-IT" sz="1200" b="0" i="1" smtClean="0">
                        <a:latin typeface="Cambria Math" panose="02040503050406030204" pitchFamily="18" charset="0"/>
                        <a:ea typeface="Cambria Math" panose="02040503050406030204" pitchFamily="18" charset="0"/>
                      </a:rPr>
                      <m:t>)</m:t>
                    </m:r>
                    <m:r>
                      <a:rPr lang="it-IT" sz="1200" b="0" i="1" smtClean="0">
                        <a:solidFill>
                          <a:srgbClr val="00B0F0"/>
                        </a:solidFill>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m:t>
                    </m:r>
                    <m:r>
                      <a:rPr lang="it-IT" sz="1200" b="0" i="1" smtClean="0">
                        <a:solidFill>
                          <a:srgbClr val="FF0000"/>
                        </a:solidFill>
                        <a:latin typeface="Cambria Math" panose="02040503050406030204" pitchFamily="18" charset="0"/>
                        <a:ea typeface="Cambria Math" panose="02040503050406030204" pitchFamily="18" charset="0"/>
                      </a:rPr>
                      <m:t>h𝑎𝑠𝐼𝑛𝑓𝑙𝑢𝑒𝑛𝑐𝑒𝑑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1,</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2)</m:t>
                    </m:r>
                  </m:oMath>
                </a14:m>
                <a:r>
                  <a:rPr lang="en-US" sz="1200" dirty="0"/>
                  <a:t> </a:t>
                </a:r>
              </a:p>
            </p:txBody>
          </p:sp>
        </mc:Choice>
        <mc:Fallback xmlns="">
          <p:sp>
            <p:nvSpPr>
              <p:cNvPr id="5" name="TextBox 4">
                <a:extLst>
                  <a:ext uri="{FF2B5EF4-FFF2-40B4-BE49-F238E27FC236}">
                    <a16:creationId xmlns:a16="http://schemas.microsoft.com/office/drawing/2014/main" id="{8BEA6709-A2AB-287E-3822-8CD4B00D215B}"/>
                  </a:ext>
                </a:extLst>
              </p:cNvPr>
              <p:cNvSpPr txBox="1">
                <a:spLocks noRot="1" noChangeAspect="1" noMove="1" noResize="1" noEditPoints="1" noAdjustHandles="1" noChangeArrowheads="1" noChangeShapeType="1" noTextEdit="1"/>
              </p:cNvSpPr>
              <p:nvPr/>
            </p:nvSpPr>
            <p:spPr>
              <a:xfrm>
                <a:off x="919659" y="1929082"/>
                <a:ext cx="8196624" cy="553998"/>
              </a:xfrm>
              <a:prstGeom prst="rect">
                <a:avLst/>
              </a:prstGeom>
              <a:blipFill>
                <a:blip r:embed="rId6"/>
                <a:stretch>
                  <a:fillRect l="-893" t="-9890" b="-70330"/>
                </a:stretch>
              </a:blipFill>
            </p:spPr>
            <p:txBody>
              <a:bodyPr/>
              <a:lstStyle/>
              <a:p>
                <a:r>
                  <a:rPr lang="en-US">
                    <a:noFill/>
                  </a:rPr>
                  <a:t> </a:t>
                </a:r>
              </a:p>
            </p:txBody>
          </p:sp>
        </mc:Fallback>
      </mc:AlternateContent>
    </p:spTree>
    <p:extLst>
      <p:ext uri="{BB962C8B-B14F-4D97-AF65-F5344CB8AC3E}">
        <p14:creationId xmlns:p14="http://schemas.microsoft.com/office/powerpoint/2010/main" val="2747614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solidFill>
              </a:rPr>
              <a:t>Phase 1.</a:t>
            </a:r>
            <a:endParaRPr dirty="0">
              <a:solidFill>
                <a:schemeClr val="accent1"/>
              </a:solidFill>
            </a:endParaRPr>
          </a:p>
          <a:p>
            <a:pPr marL="0" lvl="0" indent="0" algn="l" rtl="0">
              <a:spcBef>
                <a:spcPts val="0"/>
              </a:spcBef>
              <a:spcAft>
                <a:spcPts val="0"/>
              </a:spcAft>
              <a:buNone/>
            </a:pPr>
            <a:r>
              <a:rPr lang="en" dirty="0"/>
              <a:t>Data Gathering</a:t>
            </a:r>
            <a:endParaRPr dirty="0"/>
          </a:p>
        </p:txBody>
      </p:sp>
    </p:spTree>
    <p:extLst>
      <p:ext uri="{BB962C8B-B14F-4D97-AF65-F5344CB8AC3E}">
        <p14:creationId xmlns:p14="http://schemas.microsoft.com/office/powerpoint/2010/main" val="3762777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49" y="517525"/>
            <a:ext cx="6389527"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Conjunctive GAV Mapping (7)</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2" name="TextBox 1">
            <a:extLst>
              <a:ext uri="{FF2B5EF4-FFF2-40B4-BE49-F238E27FC236}">
                <a16:creationId xmlns:a16="http://schemas.microsoft.com/office/drawing/2014/main" id="{D2E78F67-A5BF-6F72-D10A-18B72FE1CD04}"/>
              </a:ext>
            </a:extLst>
          </p:cNvPr>
          <p:cNvSpPr txBox="1"/>
          <p:nvPr/>
        </p:nvSpPr>
        <p:spPr>
          <a:xfrm>
            <a:off x="737849" y="3637216"/>
            <a:ext cx="1359668" cy="292388"/>
          </a:xfrm>
          <a:prstGeom prst="rect">
            <a:avLst/>
          </a:prstGeom>
          <a:noFill/>
        </p:spPr>
        <p:txBody>
          <a:bodyPr wrap="none" rtlCol="0">
            <a:spAutoFit/>
          </a:bodyPr>
          <a:lstStyle/>
          <a:p>
            <a:r>
              <a:rPr lang="it-IT" sz="1300" b="1" dirty="0" err="1">
                <a:latin typeface="Lato Black" panose="020F0502020204030203" pitchFamily="34" charset="0"/>
                <a:ea typeface="Lato Black" panose="020F0502020204030203" pitchFamily="34" charset="0"/>
                <a:cs typeface="Lato Black" panose="020F0502020204030203" pitchFamily="34" charset="0"/>
              </a:rPr>
              <a:t>isLabelInGroup</a:t>
            </a:r>
            <a:r>
              <a:rPr lang="it-IT" sz="1300" b="1" dirty="0">
                <a:latin typeface="Lato Black" panose="020F0502020204030203" pitchFamily="34" charset="0"/>
                <a:ea typeface="Lato Black" panose="020F0502020204030203" pitchFamily="34" charset="0"/>
                <a:cs typeface="Lato Black" panose="020F0502020204030203" pitchFamily="34" charset="0"/>
              </a:rPr>
              <a:t>:</a:t>
            </a:r>
            <a:endParaRPr lang="en-US" sz="1300" b="1"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CF132F5-4411-FCC9-76DA-877E3F7D3D22}"/>
                  </a:ext>
                </a:extLst>
              </p:cNvPr>
              <p:cNvSpPr txBox="1"/>
              <p:nvPr/>
            </p:nvSpPr>
            <p:spPr>
              <a:xfrm>
                <a:off x="1014470" y="1925703"/>
                <a:ext cx="7458993" cy="553998"/>
              </a:xfrm>
              <a:prstGeom prst="rect">
                <a:avLst/>
              </a:prstGeom>
              <a:noFill/>
            </p:spPr>
            <p:txBody>
              <a:bodyPr wrap="square" lIns="0" tIns="0" rIns="0" bIns="0" rtlCol="0">
                <a:spAutoFit/>
              </a:bodyPr>
              <a:lstStyle/>
              <a:p>
                <a:pPr algn="just"/>
                <a14:m>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𝑡𝑢</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𝑡𝑛𝑏</m:t>
                    </m:r>
                    <m:r>
                      <a:rPr lang="it-IT" sz="1200" b="0" i="1" smtClean="0">
                        <a:latin typeface="Cambria Math" panose="02040503050406030204" pitchFamily="18" charset="0"/>
                        <a:ea typeface="Cambria Math" panose="02040503050406030204" pitchFamily="18" charset="0"/>
                      </a:rPr>
                      <m:t>.</m:t>
                    </m:r>
                  </m:oMath>
                </a14:m>
                <a:r>
                  <a:rPr lang="it-IT" sz="1200" b="0" i="1" dirty="0">
                    <a:latin typeface="Cambria Math" panose="02040503050406030204" pitchFamily="18" charset="0"/>
                    <a:ea typeface="Cambria Math" panose="02040503050406030204" pitchFamily="18" charset="0"/>
                  </a:rPr>
                  <a:t> </a:t>
                </a:r>
              </a:p>
              <a:p>
                <a:pPr algn="just"/>
                <a14:m>
                  <m:oMath xmlns:m="http://schemas.openxmlformats.org/officeDocument/2006/math">
                    <m:r>
                      <a:rPr lang="it-IT" sz="1200" i="1">
                        <a:solidFill>
                          <a:srgbClr val="00B0F0"/>
                        </a:solidFill>
                        <a:latin typeface="Cambria Math" panose="02040503050406030204" pitchFamily="18" charset="0"/>
                        <a:ea typeface="Cambria Math" panose="02040503050406030204" pitchFamily="18" charset="0"/>
                      </a:rPr>
                      <m:t>𝐸𝑥𝑝𝑜𝑟𝑡𝑖𝑓𝑦𝑇𝑟𝑎𝑐𝑘𝑠</m:t>
                    </m:r>
                    <m:r>
                      <a:rPr lang="it-IT" sz="1200" b="0" i="1" smtClean="0">
                        <a:solidFill>
                          <a:srgbClr val="00B0F0"/>
                        </a:solidFill>
                        <a:latin typeface="Cambria Math" panose="02040503050406030204" pitchFamily="18" charset="0"/>
                        <a:ea typeface="Cambria Math" panose="02040503050406030204" pitchFamily="18" charset="0"/>
                      </a:rPr>
                      <m:t>𝐿𝑎𝑏𝑒𝑙</m:t>
                    </m:r>
                    <m:r>
                      <a:rPr lang="it-IT" sz="1200" i="1">
                        <a:solidFill>
                          <a:srgbClr val="00B0F0"/>
                        </a:solidFill>
                        <a:latin typeface="Cambria Math" panose="02040503050406030204" pitchFamily="18" charset="0"/>
                        <a:ea typeface="Cambria Math" panose="02040503050406030204" pitchFamily="18" charset="0"/>
                      </a:rPr>
                      <m:t>𝑠</m:t>
                    </m:r>
                    <m:d>
                      <m:dPr>
                        <m:ctrlPr>
                          <a:rPr lang="it-IT" sz="1200" i="1">
                            <a:latin typeface="Cambria Math" panose="02040503050406030204" pitchFamily="18" charset="0"/>
                            <a:ea typeface="Cambria Math" panose="02040503050406030204" pitchFamily="18" charset="0"/>
                          </a:rPr>
                        </m:ctrlPr>
                      </m:dPr>
                      <m:e>
                        <m:r>
                          <a:rPr lang="it-IT" sz="1200" i="1">
                            <a:latin typeface="Cambria Math" panose="02040503050406030204" pitchFamily="18" charset="0"/>
                            <a:ea typeface="Cambria Math" panose="02040503050406030204" pitchFamily="18" charset="0"/>
                          </a:rPr>
                          <m:t>𝑡𝑢</m:t>
                        </m:r>
                        <m: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𝑡𝑛</m:t>
                        </m:r>
                        <m:r>
                          <a:rPr lang="it-IT" sz="1200" i="1">
                            <a:latin typeface="Cambria Math" panose="02040503050406030204" pitchFamily="18" charset="0"/>
                            <a:ea typeface="Cambria Math" panose="02040503050406030204" pitchFamily="18" charset="0"/>
                          </a:rPr>
                          <m:t>,</m:t>
                        </m:r>
                        <m:r>
                          <a:rPr lang="it-IT" sz="1200" b="1" i="1">
                            <a:latin typeface="Cambria Math" panose="02040503050406030204" pitchFamily="18" charset="0"/>
                            <a:ea typeface="Cambria Math" panose="02040503050406030204" pitchFamily="18" charset="0"/>
                          </a:rPr>
                          <m:t>𝒂𝒓𝒕𝒊𝒔𝒕</m:t>
                        </m:r>
                        <m:r>
                          <a:rPr lang="it-IT" sz="1200" b="1" i="1">
                            <a:latin typeface="Cambria Math" panose="02040503050406030204" pitchFamily="18" charset="0"/>
                            <a:ea typeface="Cambria Math" panose="02040503050406030204" pitchFamily="18" charset="0"/>
                          </a:rPr>
                          <m:t>_</m:t>
                        </m:r>
                        <m:r>
                          <a:rPr lang="it-IT" sz="1200" b="1" i="1">
                            <a:latin typeface="Cambria Math" panose="02040503050406030204" pitchFamily="18" charset="0"/>
                            <a:ea typeface="Cambria Math" panose="02040503050406030204" pitchFamily="18" charset="0"/>
                          </a:rPr>
                          <m:t>𝒊𝒅</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i="1">
                            <a:latin typeface="Cambria Math" panose="02040503050406030204" pitchFamily="18" charset="0"/>
                            <a:ea typeface="Cambria Math" panose="02040503050406030204" pitchFamily="18" charset="0"/>
                          </a:rPr>
                          <m:t>,</m:t>
                        </m:r>
                        <m:r>
                          <a:rPr lang="it-IT" sz="1200" i="1" smtClean="0">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𝑡𝑛𝑏</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𝑙𝑎𝑏𝑒𝑙</m:t>
                        </m:r>
                      </m:e>
                    </m:d>
                  </m:oMath>
                </a14:m>
                <a:r>
                  <a:rPr lang="it-IT" sz="1200" b="0" i="1" dirty="0">
                    <a:latin typeface="Cambria Math" panose="02040503050406030204" pitchFamily="18" charset="0"/>
                    <a:ea typeface="Cambria Math" panose="02040503050406030204" pitchFamily="18" charset="0"/>
                  </a:rPr>
                  <a:t>  </a:t>
                </a:r>
                <a:r>
                  <a:rPr lang="it-IT" sz="1200" b="0" dirty="0">
                    <a:latin typeface="Cambria Math" panose="02040503050406030204" pitchFamily="18" charset="0"/>
                    <a:ea typeface="Cambria Math" panose="02040503050406030204" pitchFamily="18" charset="0"/>
                  </a:rPr>
                  <a:t>⋀</a:t>
                </a:r>
              </a:p>
              <a:p>
                <a:pPr algn="just"/>
                <a14:m>
                  <m:oMath xmlns:m="http://schemas.openxmlformats.org/officeDocument/2006/math">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𝑎𝑝</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𝑎𝑓</m:t>
                    </m:r>
                    <m:r>
                      <a:rPr lang="it-IT" sz="1200" i="1">
                        <a:latin typeface="Cambria Math" panose="02040503050406030204" pitchFamily="18" charset="0"/>
                        <a:ea typeface="Cambria Math" panose="02040503050406030204" pitchFamily="18" charset="0"/>
                      </a:rPr>
                      <m:t>,</m:t>
                    </m:r>
                    <m:r>
                      <a:rPr lang="it-IT" sz="1200" b="1" i="1">
                        <a:latin typeface="Cambria Math" panose="02040503050406030204" pitchFamily="18" charset="0"/>
                        <a:ea typeface="Cambria Math" panose="02040503050406030204" pitchFamily="18" charset="0"/>
                      </a:rPr>
                      <m:t>𝒂𝒓𝒕𝒊𝒔𝒕</m:t>
                    </m:r>
                    <m:r>
                      <a:rPr lang="it-IT" sz="1200" b="1" i="1">
                        <a:latin typeface="Cambria Math" panose="02040503050406030204" pitchFamily="18" charset="0"/>
                        <a:ea typeface="Cambria Math" panose="02040503050406030204" pitchFamily="18" charset="0"/>
                      </a:rPr>
                      <m:t>_</m:t>
                    </m:r>
                    <m:r>
                      <a:rPr lang="it-IT" sz="1200" b="1" i="1">
                        <a:latin typeface="Cambria Math" panose="02040503050406030204" pitchFamily="18" charset="0"/>
                        <a:ea typeface="Cambria Math" panose="02040503050406030204" pitchFamily="18" charset="0"/>
                      </a:rPr>
                      <m:t>𝒊𝒅</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𝑎𝑛</m:t>
                    </m:r>
                    <m:r>
                      <a:rPr lang="it-IT" sz="1200" i="1">
                        <a:latin typeface="Cambria Math" panose="02040503050406030204" pitchFamily="18" charset="0"/>
                        <a:ea typeface="Cambria Math" panose="02040503050406030204" pitchFamily="18" charset="0"/>
                      </a:rPr>
                      <m:t>)</m:t>
                    </m:r>
                    <m:r>
                      <m:rPr>
                        <m:lit/>
                      </m:rP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m:rPr>
                        <m:lit/>
                      </m:rPr>
                      <a:rPr lang="it-IT" sz="1200" i="1">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𝑎𝑝</m:t>
                    </m:r>
                    <m:r>
                      <a:rPr lang="it-IT" sz="1200" i="1">
                        <a:latin typeface="Cambria Math" panose="02040503050406030204" pitchFamily="18" charset="0"/>
                        <a:ea typeface="Cambria Math" panose="02040503050406030204" pitchFamily="18" charset="0"/>
                      </a:rPr>
                      <m:t>≥50))→</m:t>
                    </m:r>
                    <m:r>
                      <a:rPr lang="it-IT" sz="1200" b="0" i="1" smtClean="0">
                        <a:solidFill>
                          <a:srgbClr val="FF0000"/>
                        </a:solidFill>
                        <a:latin typeface="Cambria Math" panose="02040503050406030204" pitchFamily="18" charset="0"/>
                        <a:ea typeface="Cambria Math" panose="02040503050406030204" pitchFamily="18" charset="0"/>
                      </a:rPr>
                      <m:t>h𝑎𝑠𝐿𝑎𝑏𝑒𝑙</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3" name="TextBox 2">
                <a:extLst>
                  <a:ext uri="{FF2B5EF4-FFF2-40B4-BE49-F238E27FC236}">
                    <a16:creationId xmlns:a16="http://schemas.microsoft.com/office/drawing/2014/main" id="{BCF132F5-4411-FCC9-76DA-877E3F7D3D22}"/>
                  </a:ext>
                </a:extLst>
              </p:cNvPr>
              <p:cNvSpPr txBox="1">
                <a:spLocks noRot="1" noChangeAspect="1" noMove="1" noResize="1" noEditPoints="1" noAdjustHandles="1" noChangeArrowheads="1" noChangeShapeType="1" noTextEdit="1"/>
              </p:cNvSpPr>
              <p:nvPr/>
            </p:nvSpPr>
            <p:spPr>
              <a:xfrm>
                <a:off x="1014470" y="1925703"/>
                <a:ext cx="7458993" cy="553998"/>
              </a:xfrm>
              <a:prstGeom prst="rect">
                <a:avLst/>
              </a:prstGeom>
              <a:blipFill>
                <a:blip r:embed="rId3"/>
                <a:stretch>
                  <a:fillRect l="-980" t="-1099" b="-120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68C5CA0-1EE4-8C38-FC89-7D8DFAA4B247}"/>
              </a:ext>
            </a:extLst>
          </p:cNvPr>
          <p:cNvSpPr txBox="1"/>
          <p:nvPr/>
        </p:nvSpPr>
        <p:spPr>
          <a:xfrm>
            <a:off x="737849" y="1533032"/>
            <a:ext cx="878767" cy="292388"/>
          </a:xfrm>
          <a:prstGeom prst="rect">
            <a:avLst/>
          </a:prstGeom>
          <a:noFill/>
        </p:spPr>
        <p:txBody>
          <a:bodyPr wrap="none" rtlCol="0">
            <a:spAutoFit/>
          </a:bodyPr>
          <a:lstStyle/>
          <a:p>
            <a:r>
              <a:rPr lang="it-IT" sz="1300" b="1" dirty="0" err="1">
                <a:latin typeface="Lato Black" panose="020F0502020204030203" pitchFamily="34" charset="0"/>
                <a:ea typeface="Lato Black" panose="020F0502020204030203" pitchFamily="34" charset="0"/>
                <a:cs typeface="Lato Black" panose="020F0502020204030203" pitchFamily="34" charset="0"/>
              </a:rPr>
              <a:t>hasLabel</a:t>
            </a:r>
            <a:r>
              <a:rPr lang="it-IT" sz="1300" b="1" dirty="0">
                <a:latin typeface="Lato Black" panose="020F0502020204030203" pitchFamily="34" charset="0"/>
                <a:ea typeface="Lato Black" panose="020F0502020204030203" pitchFamily="34" charset="0"/>
                <a:cs typeface="Lato Black" panose="020F0502020204030203" pitchFamily="34" charset="0"/>
              </a:rPr>
              <a:t>:</a:t>
            </a:r>
            <a:endParaRPr lang="en-US" sz="1300" b="1" dirty="0">
              <a:latin typeface="Lato Black" panose="020F0502020204030203" pitchFamily="34" charset="0"/>
              <a:ea typeface="Lato Black" panose="020F0502020204030203" pitchFamily="34" charset="0"/>
              <a:cs typeface="Lato Black" panose="020F0502020204030203"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71F203-2410-AE26-6137-F3104C3D9BF6}"/>
                  </a:ext>
                </a:extLst>
              </p:cNvPr>
              <p:cNvSpPr txBox="1"/>
              <p:nvPr/>
            </p:nvSpPr>
            <p:spPr>
              <a:xfrm>
                <a:off x="1014470" y="2804252"/>
                <a:ext cx="6942568" cy="553998"/>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𝑛𝑎𝑚𝑒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𝑔𝑟𝑜𝑢𝑝</m:t>
                      </m:r>
                      <m:r>
                        <a:rPr lang="it-IT" sz="1200" b="0" i="1" smtClean="0">
                          <a:latin typeface="Cambria Math" panose="02040503050406030204" pitchFamily="18" charset="0"/>
                          <a:ea typeface="Cambria Math" panose="02040503050406030204" pitchFamily="18" charset="0"/>
                        </a:rPr>
                        <m:t>.</m:t>
                      </m:r>
                    </m:oMath>
                  </m:oMathPara>
                </a14:m>
                <a:endParaRPr lang="it-IT" sz="1200" b="0" i="1" dirty="0">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it-IT" sz="1200" b="0" i="1" smtClean="0">
                          <a:solidFill>
                            <a:srgbClr val="00B0F0"/>
                          </a:solidFill>
                          <a:latin typeface="Cambria Math" panose="02040503050406030204" pitchFamily="18" charset="0"/>
                          <a:ea typeface="Cambria Math" panose="02040503050406030204" pitchFamily="18" charset="0"/>
                        </a:rPr>
                        <m:t>𝑅𝑒𝑐𝑜𝑟𝑑𝐿𝑎𝑏𝑒𝑙</m:t>
                      </m:r>
                      <m:r>
                        <a:rPr lang="it-IT" sz="1200" i="1">
                          <a:solidFill>
                            <a:srgbClr val="00B0F0"/>
                          </a:solidFill>
                          <a:latin typeface="Cambria Math" panose="02040503050406030204" pitchFamily="18" charset="0"/>
                          <a:ea typeface="Cambria Math" panose="02040503050406030204" pitchFamily="18" charset="0"/>
                        </a:rPr>
                        <m:t>𝑠</m:t>
                      </m:r>
                      <m:d>
                        <m:dPr>
                          <m:ctrlPr>
                            <a:rPr lang="it-IT" sz="1200" i="1" smtClean="0">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𝑖𝑑</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𝑔𝑟𝑜𝑢𝑝</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i="1">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𝒂𝒓𝒕𝒊𝒔𝒕</m:t>
                          </m:r>
                          <m:r>
                            <a:rPr lang="it-IT" sz="1200" b="1" i="1" smtClean="0">
                              <a:latin typeface="Cambria Math" panose="02040503050406030204" pitchFamily="18" charset="0"/>
                              <a:ea typeface="Cambria Math" panose="02040503050406030204" pitchFamily="18" charset="0"/>
                            </a:rPr>
                            <m:t>_</m:t>
                          </m:r>
                          <m:r>
                            <a:rPr lang="it-IT" sz="1200" b="1" i="1" smtClean="0">
                              <a:latin typeface="Cambria Math" panose="02040503050406030204" pitchFamily="18" charset="0"/>
                              <a:ea typeface="Cambria Math" panose="02040503050406030204" pitchFamily="18" charset="0"/>
                            </a:rPr>
                            <m:t>𝒏𝒂𝒎𝒆</m:t>
                          </m:r>
                        </m:e>
                      </m:d>
                      <m:r>
                        <a:rPr lang="it-IT" sz="1200" b="0" i="1" smtClean="0">
                          <a:latin typeface="Cambria Math" panose="02040503050406030204" pitchFamily="18" charset="0"/>
                          <a:ea typeface="Cambria Math" panose="02040503050406030204" pitchFamily="18" charset="0"/>
                        </a:rPr>
                        <m:t>  ⋀  </m:t>
                      </m:r>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d>
                        <m:dPr>
                          <m:ctrlPr>
                            <a:rPr lang="it-IT" sz="1200" i="1" smtClean="0">
                              <a:solidFill>
                                <a:schemeClr val="tx1"/>
                              </a:solidFill>
                              <a:latin typeface="Cambria Math" panose="02040503050406030204" pitchFamily="18" charset="0"/>
                              <a:ea typeface="Cambria Math" panose="02040503050406030204" pitchFamily="18" charset="0"/>
                            </a:rPr>
                          </m:ctrlPr>
                        </m:dPr>
                        <m:e>
                          <m:r>
                            <a:rPr lang="it-IT" sz="1200" i="1">
                              <a:solidFill>
                                <a:schemeClr val="tx1"/>
                              </a:solidFill>
                              <a:latin typeface="Cambria Math" panose="02040503050406030204" pitchFamily="18" charset="0"/>
                              <a:ea typeface="Cambria Math" panose="02040503050406030204" pitchFamily="18" charset="0"/>
                            </a:rPr>
                            <m:t>𝑎𝑝</m:t>
                          </m:r>
                          <m:r>
                            <a:rPr lang="it-IT" sz="1200" i="1">
                              <a:solidFill>
                                <a:schemeClr val="tx1"/>
                              </a:solidFill>
                              <a:latin typeface="Cambria Math" panose="02040503050406030204" pitchFamily="18" charset="0"/>
                              <a:ea typeface="Cambria Math" panose="02040503050406030204" pitchFamily="18" charset="0"/>
                            </a:rPr>
                            <m:t>,</m:t>
                          </m:r>
                          <m:r>
                            <a:rPr lang="it-IT" sz="1200" i="1">
                              <a:solidFill>
                                <a:schemeClr val="tx1"/>
                              </a:solidFill>
                              <a:latin typeface="Cambria Math" panose="02040503050406030204" pitchFamily="18" charset="0"/>
                              <a:ea typeface="Cambria Math" panose="02040503050406030204" pitchFamily="18" charset="0"/>
                            </a:rPr>
                            <m:t>𝑎𝑓</m:t>
                          </m:r>
                          <m:r>
                            <a:rPr lang="it-IT" sz="1200" i="1">
                              <a:solidFill>
                                <a:schemeClr val="tx1"/>
                              </a:solidFill>
                              <a:latin typeface="Cambria Math" panose="02040503050406030204" pitchFamily="18" charset="0"/>
                              <a:ea typeface="Cambria Math" panose="02040503050406030204" pitchFamily="18" charset="0"/>
                            </a:rPr>
                            <m:t>,</m:t>
                          </m:r>
                          <m:r>
                            <a:rPr lang="it-IT" sz="1200" b="0" i="1">
                              <a:solidFill>
                                <a:schemeClr val="tx1"/>
                              </a:solidFill>
                              <a:latin typeface="Cambria Math" panose="02040503050406030204" pitchFamily="18" charset="0"/>
                              <a:ea typeface="Cambria Math" panose="02040503050406030204" pitchFamily="18" charset="0"/>
                            </a:rPr>
                            <m:t>𝑎</m:t>
                          </m:r>
                          <m:r>
                            <a:rPr lang="it-IT" sz="1200" b="0" i="1" smtClean="0">
                              <a:solidFill>
                                <a:schemeClr val="tx1"/>
                              </a:solidFill>
                              <a:latin typeface="Cambria Math" panose="02040503050406030204" pitchFamily="18" charset="0"/>
                              <a:ea typeface="Cambria Math" panose="02040503050406030204" pitchFamily="18" charset="0"/>
                            </a:rPr>
                            <m:t>𝑟𝑡𝑖𝑠𝑡</m:t>
                          </m:r>
                          <m:r>
                            <a:rPr lang="it-IT" sz="1200" b="0" i="1" smtClean="0">
                              <a:solidFill>
                                <a:schemeClr val="tx1"/>
                              </a:solidFill>
                              <a:latin typeface="Cambria Math" panose="02040503050406030204" pitchFamily="18" charset="0"/>
                              <a:ea typeface="Cambria Math" panose="02040503050406030204" pitchFamily="18" charset="0"/>
                            </a:rPr>
                            <m:t>_</m:t>
                          </m:r>
                          <m:r>
                            <a:rPr lang="it-IT" sz="1200" b="0" i="1" smtClean="0">
                              <a:solidFill>
                                <a:schemeClr val="tx1"/>
                              </a:solidFill>
                              <a:latin typeface="Cambria Math" panose="02040503050406030204" pitchFamily="18" charset="0"/>
                              <a:ea typeface="Cambria Math" panose="02040503050406030204" pitchFamily="18" charset="0"/>
                            </a:rPr>
                            <m:t>𝑖𝑑</m:t>
                          </m:r>
                          <m:r>
                            <a:rPr lang="it-IT" sz="1200" i="1">
                              <a:solidFill>
                                <a:schemeClr val="tx1"/>
                              </a:solidFill>
                              <a:latin typeface="Cambria Math" panose="02040503050406030204" pitchFamily="18" charset="0"/>
                              <a:ea typeface="Cambria Math" panose="02040503050406030204" pitchFamily="18" charset="0"/>
                            </a:rPr>
                            <m:t>,</m:t>
                          </m:r>
                          <m:r>
                            <a:rPr lang="it-IT" sz="1200" b="1" i="1">
                              <a:solidFill>
                                <a:schemeClr val="tx1"/>
                              </a:solidFill>
                              <a:latin typeface="Cambria Math" panose="02040503050406030204" pitchFamily="18" charset="0"/>
                              <a:ea typeface="Cambria Math" panose="02040503050406030204" pitchFamily="18" charset="0"/>
                            </a:rPr>
                            <m:t>𝒂𝒓𝒕𝒊𝒔</m:t>
                          </m:r>
                          <m:r>
                            <a:rPr lang="it-IT" sz="1200" b="1" i="1" smtClean="0">
                              <a:solidFill>
                                <a:schemeClr val="tx1"/>
                              </a:solidFill>
                              <a:latin typeface="Cambria Math" panose="02040503050406030204" pitchFamily="18" charset="0"/>
                              <a:ea typeface="Cambria Math" panose="02040503050406030204" pitchFamily="18" charset="0"/>
                            </a:rPr>
                            <m:t>𝒕</m:t>
                          </m:r>
                          <m:r>
                            <a:rPr lang="it-IT" sz="1200" b="1" i="1" smtClean="0">
                              <a:solidFill>
                                <a:schemeClr val="tx1"/>
                              </a:solidFill>
                              <a:latin typeface="Cambria Math" panose="02040503050406030204" pitchFamily="18" charset="0"/>
                              <a:ea typeface="Cambria Math" panose="02040503050406030204" pitchFamily="18" charset="0"/>
                            </a:rPr>
                            <m:t>_</m:t>
                          </m:r>
                          <m:r>
                            <a:rPr lang="it-IT" sz="1200" b="1" i="1" smtClean="0">
                              <a:solidFill>
                                <a:schemeClr val="tx1"/>
                              </a:solidFill>
                              <a:latin typeface="Cambria Math" panose="02040503050406030204" pitchFamily="18" charset="0"/>
                              <a:ea typeface="Cambria Math" panose="02040503050406030204" pitchFamily="18" charset="0"/>
                            </a:rPr>
                            <m:t>𝒏𝒂𝒎𝒆</m:t>
                          </m:r>
                        </m:e>
                      </m:d>
                      <m:r>
                        <m:rPr>
                          <m:lit/>
                        </m:rPr>
                        <a:rPr lang="it-IT" sz="1200" i="1">
                          <a:solidFill>
                            <a:schemeClr val="tx1"/>
                          </a:solidFill>
                          <a:latin typeface="Cambria Math" panose="02040503050406030204" pitchFamily="18" charset="0"/>
                          <a:ea typeface="Cambria Math" panose="02040503050406030204" pitchFamily="18" charset="0"/>
                        </a:rPr>
                        <m:t> </m:t>
                      </m:r>
                      <m:r>
                        <a:rPr lang="it-IT" sz="1200" i="1">
                          <a:latin typeface="Cambria Math" panose="02040503050406030204" pitchFamily="18" charset="0"/>
                          <a:ea typeface="Cambria Math" panose="02040503050406030204" pitchFamily="18" charset="0"/>
                        </a:rPr>
                        <m:t>⋀</m:t>
                      </m:r>
                      <m:r>
                        <m:rPr>
                          <m:lit/>
                        </m:rPr>
                        <a:rPr lang="it-IT" sz="1200" i="1">
                          <a:latin typeface="Cambria Math" panose="02040503050406030204" pitchFamily="18" charset="0"/>
                          <a:ea typeface="Cambria Math" panose="02040503050406030204" pitchFamily="18" charset="0"/>
                        </a:rPr>
                        <m:t> </m:t>
                      </m:r>
                    </m:oMath>
                  </m:oMathPara>
                </a14:m>
                <a:endParaRPr lang="it-IT" sz="1200" i="1" dirty="0">
                  <a:latin typeface="Cambria Math" panose="02040503050406030204" pitchFamily="18" charset="0"/>
                  <a:ea typeface="Cambria Math" panose="02040503050406030204" pitchFamily="18" charset="0"/>
                </a:endParaRPr>
              </a:p>
              <a:p>
                <a:pPr algn="just"/>
                <a14:m>
                  <m:oMath xmlns:m="http://schemas.openxmlformats.org/officeDocument/2006/math">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𝑎𝑝</m:t>
                    </m:r>
                    <m:r>
                      <a:rPr lang="it-IT" sz="1200" i="1">
                        <a:latin typeface="Cambria Math" panose="02040503050406030204" pitchFamily="18" charset="0"/>
                        <a:ea typeface="Cambria Math" panose="02040503050406030204" pitchFamily="18" charset="0"/>
                      </a:rPr>
                      <m:t>≥50))</m:t>
                    </m:r>
                  </m:oMath>
                </a14:m>
                <a:r>
                  <a:rPr lang="it-IT" sz="1200" b="0" dirty="0">
                    <a:latin typeface="Cambria Math" panose="02040503050406030204" pitchFamily="18" charset="0"/>
                    <a:ea typeface="Cambria Math" panose="02040503050406030204" pitchFamily="18" charset="0"/>
                  </a:rPr>
                  <a:t> →</a:t>
                </a:r>
                <a:r>
                  <a:rPr lang="it-IT" sz="1200" b="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it-IT" sz="1200" b="0" i="1" smtClean="0">
                        <a:solidFill>
                          <a:srgbClr val="FF0000"/>
                        </a:solidFill>
                        <a:latin typeface="Cambria Math" panose="02040503050406030204" pitchFamily="18" charset="0"/>
                        <a:ea typeface="Cambria Math" panose="02040503050406030204" pitchFamily="18" charset="0"/>
                      </a:rPr>
                      <m:t>h𝑎𝑠𝐿𝑎𝑏𝑒𝑙</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8" name="TextBox 7">
                <a:extLst>
                  <a:ext uri="{FF2B5EF4-FFF2-40B4-BE49-F238E27FC236}">
                    <a16:creationId xmlns:a16="http://schemas.microsoft.com/office/drawing/2014/main" id="{7A71F203-2410-AE26-6137-F3104C3D9BF6}"/>
                  </a:ext>
                </a:extLst>
              </p:cNvPr>
              <p:cNvSpPr txBox="1">
                <a:spLocks noRot="1" noChangeAspect="1" noMove="1" noResize="1" noEditPoints="1" noAdjustHandles="1" noChangeArrowheads="1" noChangeShapeType="1" noTextEdit="1"/>
              </p:cNvSpPr>
              <p:nvPr/>
            </p:nvSpPr>
            <p:spPr>
              <a:xfrm>
                <a:off x="1014470" y="2804252"/>
                <a:ext cx="6942568" cy="553998"/>
              </a:xfrm>
              <a:prstGeom prst="rect">
                <a:avLst/>
              </a:prstGeom>
              <a:blipFill>
                <a:blip r:embed="rId4"/>
                <a:stretch>
                  <a:fillRect l="-1054"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9B53AC-206E-2A5F-1564-4C5D9A235F54}"/>
                  </a:ext>
                </a:extLst>
              </p:cNvPr>
              <p:cNvSpPr txBox="1"/>
              <p:nvPr/>
            </p:nvSpPr>
            <p:spPr>
              <a:xfrm>
                <a:off x="1098552" y="4089139"/>
                <a:ext cx="6628676" cy="553998"/>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𝑔𝑟𝑜𝑢𝑝</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𝑎𝑝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𝑎𝑓</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𝑎𝑟𝑡𝑖𝑠𝑡</m:t>
                      </m:r>
                      <m:r>
                        <a:rPr lang="it-IT" sz="1200" b="0" i="1" smtClean="0">
                          <a:latin typeface="Cambria Math" panose="02040503050406030204" pitchFamily="18" charset="0"/>
                          <a:ea typeface="Cambria Math" panose="02040503050406030204" pitchFamily="18" charset="0"/>
                        </a:rPr>
                        <m:t>_</m:t>
                      </m:r>
                      <m:r>
                        <a:rPr lang="it-IT" sz="1200" b="0" i="1" smtClean="0">
                          <a:latin typeface="Cambria Math" panose="02040503050406030204" pitchFamily="18" charset="0"/>
                          <a:ea typeface="Cambria Math" panose="02040503050406030204" pitchFamily="18" charset="0"/>
                        </a:rPr>
                        <m:t>𝑛𝑎𝑚𝑒</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𝑖𝑑</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𝑔𝑟𝑜𝑢𝑝</m:t>
                      </m:r>
                      <m:r>
                        <a:rPr lang="it-IT" sz="1200" b="0" i="1" smtClean="0">
                          <a:latin typeface="Cambria Math" panose="02040503050406030204" pitchFamily="18" charset="0"/>
                          <a:ea typeface="Cambria Math" panose="02040503050406030204" pitchFamily="18" charset="0"/>
                        </a:rPr>
                        <m:t>.</m:t>
                      </m:r>
                    </m:oMath>
                  </m:oMathPara>
                </a14:m>
                <a:endParaRPr lang="it-IT" sz="1200" b="0" i="1" dirty="0">
                  <a:latin typeface="Cambria Math" panose="02040503050406030204" pitchFamily="18" charset="0"/>
                  <a:ea typeface="Cambria Math" panose="02040503050406030204" pitchFamily="18" charset="0"/>
                </a:endParaRPr>
              </a:p>
              <a:p>
                <a:pPr algn="just"/>
                <a14:m>
                  <m:oMath xmlns:m="http://schemas.openxmlformats.org/officeDocument/2006/math">
                    <m:r>
                      <a:rPr lang="it-IT" sz="1200" b="0" i="1" smtClean="0">
                        <a:solidFill>
                          <a:srgbClr val="00B0F0"/>
                        </a:solidFill>
                        <a:latin typeface="Cambria Math" panose="02040503050406030204" pitchFamily="18" charset="0"/>
                        <a:ea typeface="Cambria Math" panose="02040503050406030204" pitchFamily="18" charset="0"/>
                      </a:rPr>
                      <m:t>𝑅𝑒𝑐𝑜𝑟𝑑𝐿𝑎𝑏𝑒𝑙</m:t>
                    </m:r>
                    <m:r>
                      <a:rPr lang="it-IT" sz="1200" i="1">
                        <a:solidFill>
                          <a:srgbClr val="00B0F0"/>
                        </a:solidFill>
                        <a:latin typeface="Cambria Math" panose="02040503050406030204" pitchFamily="18" charset="0"/>
                        <a:ea typeface="Cambria Math" panose="02040503050406030204" pitchFamily="18" charset="0"/>
                      </a:rPr>
                      <m:t>𝑠</m:t>
                    </m:r>
                    <m:d>
                      <m:dPr>
                        <m:ctrlPr>
                          <a:rPr lang="it-IT" sz="1200" i="1" smtClean="0">
                            <a:latin typeface="Cambria Math" panose="02040503050406030204" pitchFamily="18" charset="0"/>
                            <a:ea typeface="Cambria Math" panose="02040503050406030204" pitchFamily="18" charset="0"/>
                          </a:rPr>
                        </m:ctrlPr>
                      </m:dPr>
                      <m:e>
                        <m:r>
                          <a:rPr lang="it-IT" sz="1200" b="0" i="1" smtClean="0">
                            <a:latin typeface="Cambria Math" panose="02040503050406030204" pitchFamily="18" charset="0"/>
                            <a:ea typeface="Cambria Math" panose="02040503050406030204" pitchFamily="18" charset="0"/>
                          </a:rPr>
                          <m:t>𝑖𝑑</m:t>
                        </m:r>
                        <m:r>
                          <a:rPr lang="it-IT" sz="1200" i="1">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𝑔𝑟𝑜𝑢𝑝</m:t>
                        </m:r>
                        <m:r>
                          <a:rPr lang="it-IT" sz="1200" i="1">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i="1">
                            <a:latin typeface="Cambria Math" panose="02040503050406030204" pitchFamily="18" charset="0"/>
                            <a:ea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𝒂𝒓𝒕𝒊𝒔𝒕</m:t>
                        </m:r>
                        <m:r>
                          <a:rPr lang="it-IT" sz="1200" b="1" i="1" smtClean="0">
                            <a:latin typeface="Cambria Math" panose="02040503050406030204" pitchFamily="18" charset="0"/>
                            <a:ea typeface="Cambria Math" panose="02040503050406030204" pitchFamily="18" charset="0"/>
                          </a:rPr>
                          <m:t>_</m:t>
                        </m:r>
                        <m:r>
                          <a:rPr lang="it-IT" sz="1200" b="1" i="1" smtClean="0">
                            <a:latin typeface="Cambria Math" panose="02040503050406030204" pitchFamily="18" charset="0"/>
                            <a:ea typeface="Cambria Math" panose="02040503050406030204" pitchFamily="18" charset="0"/>
                          </a:rPr>
                          <m:t>𝒏𝒂𝒎𝒆</m:t>
                        </m:r>
                      </m:e>
                    </m:d>
                    <m:r>
                      <a:rPr lang="it-IT" sz="1200" b="0" i="1" smtClean="0">
                        <a:latin typeface="Cambria Math" panose="02040503050406030204" pitchFamily="18" charset="0"/>
                        <a:ea typeface="Cambria Math" panose="02040503050406030204" pitchFamily="18" charset="0"/>
                      </a:rPr>
                      <m:t>  ⋀  </m:t>
                    </m:r>
                    <m:r>
                      <a:rPr lang="it-IT" sz="1200" i="1">
                        <a:solidFill>
                          <a:srgbClr val="00B0F0"/>
                        </a:solidFill>
                        <a:latin typeface="Cambria Math" panose="02040503050406030204" pitchFamily="18" charset="0"/>
                        <a:ea typeface="Cambria Math" panose="02040503050406030204" pitchFamily="18" charset="0"/>
                      </a:rPr>
                      <m:t>𝐴𝑟𝑡𝑖𝑠𝑡</m:t>
                    </m:r>
                    <m:r>
                      <a:rPr lang="it-IT" sz="1200" i="1">
                        <a:solidFill>
                          <a:srgbClr val="00B0F0"/>
                        </a:solidFill>
                        <a:latin typeface="Cambria Math" panose="02040503050406030204" pitchFamily="18" charset="0"/>
                        <a:ea typeface="Cambria Math" panose="02040503050406030204" pitchFamily="18" charset="0"/>
                      </a:rPr>
                      <m:t>8</m:t>
                    </m:r>
                    <m:r>
                      <a:rPr lang="it-IT" sz="1200" i="1">
                        <a:solidFill>
                          <a:srgbClr val="00B0F0"/>
                        </a:solidFill>
                        <a:latin typeface="Cambria Math" panose="02040503050406030204" pitchFamily="18" charset="0"/>
                        <a:ea typeface="Cambria Math" panose="02040503050406030204" pitchFamily="18" charset="0"/>
                      </a:rPr>
                      <m:t>𝑀</m:t>
                    </m:r>
                    <m:d>
                      <m:dPr>
                        <m:ctrlPr>
                          <a:rPr lang="it-IT" sz="1200" i="1">
                            <a:solidFill>
                              <a:schemeClr val="tx1"/>
                            </a:solidFill>
                            <a:latin typeface="Cambria Math" panose="02040503050406030204" pitchFamily="18" charset="0"/>
                            <a:ea typeface="Cambria Math" panose="02040503050406030204" pitchFamily="18" charset="0"/>
                          </a:rPr>
                        </m:ctrlPr>
                      </m:dPr>
                      <m:e>
                        <m:r>
                          <a:rPr lang="it-IT" sz="1200" i="1">
                            <a:solidFill>
                              <a:schemeClr val="tx1"/>
                            </a:solidFill>
                            <a:latin typeface="Cambria Math" panose="02040503050406030204" pitchFamily="18" charset="0"/>
                            <a:ea typeface="Cambria Math" panose="02040503050406030204" pitchFamily="18" charset="0"/>
                          </a:rPr>
                          <m:t>𝑎𝑝</m:t>
                        </m:r>
                        <m:r>
                          <a:rPr lang="it-IT" sz="1200" i="1">
                            <a:solidFill>
                              <a:schemeClr val="tx1"/>
                            </a:solidFill>
                            <a:latin typeface="Cambria Math" panose="02040503050406030204" pitchFamily="18" charset="0"/>
                            <a:ea typeface="Cambria Math" panose="02040503050406030204" pitchFamily="18" charset="0"/>
                          </a:rPr>
                          <m:t>,</m:t>
                        </m:r>
                        <m:r>
                          <a:rPr lang="it-IT" sz="1200" i="1">
                            <a:solidFill>
                              <a:schemeClr val="tx1"/>
                            </a:solidFill>
                            <a:latin typeface="Cambria Math" panose="02040503050406030204" pitchFamily="18" charset="0"/>
                            <a:ea typeface="Cambria Math" panose="02040503050406030204" pitchFamily="18" charset="0"/>
                          </a:rPr>
                          <m:t>𝑎𝑓</m:t>
                        </m:r>
                        <m:r>
                          <a:rPr lang="it-IT" sz="1200" i="1">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𝑎</m:t>
                        </m:r>
                        <m:r>
                          <a:rPr lang="it-IT" sz="1200" i="1">
                            <a:solidFill>
                              <a:schemeClr val="tx1"/>
                            </a:solidFill>
                            <a:latin typeface="Cambria Math" panose="02040503050406030204" pitchFamily="18" charset="0"/>
                            <a:ea typeface="Cambria Math" panose="02040503050406030204" pitchFamily="18" charset="0"/>
                          </a:rPr>
                          <m:t>𝑖𝑑</m:t>
                        </m:r>
                        <m:r>
                          <a:rPr lang="it-IT" sz="1200" i="1">
                            <a:solidFill>
                              <a:schemeClr val="tx1"/>
                            </a:solidFill>
                            <a:latin typeface="Cambria Math" panose="02040503050406030204" pitchFamily="18" charset="0"/>
                            <a:ea typeface="Cambria Math" panose="02040503050406030204" pitchFamily="18" charset="0"/>
                          </a:rPr>
                          <m:t>,</m:t>
                        </m:r>
                        <m:r>
                          <a:rPr lang="it-IT" sz="1200" b="1" i="1">
                            <a:solidFill>
                              <a:schemeClr val="tx1"/>
                            </a:solidFill>
                            <a:latin typeface="Cambria Math" panose="02040503050406030204" pitchFamily="18" charset="0"/>
                            <a:ea typeface="Cambria Math" panose="02040503050406030204" pitchFamily="18" charset="0"/>
                          </a:rPr>
                          <m:t>𝒂𝒓𝒕𝒊𝒔𝒕</m:t>
                        </m:r>
                        <m:r>
                          <a:rPr lang="it-IT" sz="1200" b="1" i="1">
                            <a:solidFill>
                              <a:schemeClr val="tx1"/>
                            </a:solidFill>
                            <a:latin typeface="Cambria Math" panose="02040503050406030204" pitchFamily="18" charset="0"/>
                            <a:ea typeface="Cambria Math" panose="02040503050406030204" pitchFamily="18" charset="0"/>
                          </a:rPr>
                          <m:t>_</m:t>
                        </m:r>
                        <m:r>
                          <a:rPr lang="it-IT" sz="1200" b="1" i="1">
                            <a:solidFill>
                              <a:schemeClr val="tx1"/>
                            </a:solidFill>
                            <a:latin typeface="Cambria Math" panose="02040503050406030204" pitchFamily="18" charset="0"/>
                            <a:ea typeface="Cambria Math" panose="02040503050406030204" pitchFamily="18" charset="0"/>
                          </a:rPr>
                          <m:t>𝒏𝒂𝒎𝒆</m:t>
                        </m:r>
                      </m:e>
                    </m:d>
                  </m:oMath>
                </a14:m>
                <a:r>
                  <a:rPr lang="it-IT" sz="1200" b="1" i="1" dirty="0">
                    <a:solidFill>
                      <a:schemeClr val="tx1"/>
                    </a:solidFill>
                    <a:latin typeface="Cambria Math" panose="02040503050406030204" pitchFamily="18" charset="0"/>
                    <a:ea typeface="Cambria Math" panose="02040503050406030204" pitchFamily="18" charset="0"/>
                  </a:rPr>
                  <a:t>  </a:t>
                </a:r>
                <a:r>
                  <a:rPr lang="it-IT" sz="1200" dirty="0">
                    <a:solidFill>
                      <a:schemeClr val="tx1"/>
                    </a:solidFill>
                    <a:latin typeface="Cambria Math" panose="02040503050406030204" pitchFamily="18" charset="0"/>
                    <a:ea typeface="Cambria Math" panose="02040503050406030204" pitchFamily="18" charset="0"/>
                  </a:rPr>
                  <a:t>⋀</a:t>
                </a:r>
              </a:p>
              <a:p>
                <a:pPr algn="just"/>
                <a14:m>
                  <m:oMath xmlns:m="http://schemas.openxmlformats.org/officeDocument/2006/math">
                    <m:r>
                      <a:rPr lang="it-IT" sz="1200" i="1">
                        <a:latin typeface="Cambria Math" panose="02040503050406030204" pitchFamily="18" charset="0"/>
                        <a:ea typeface="Cambria Math" panose="02040503050406030204" pitchFamily="18" charset="0"/>
                      </a:rPr>
                      <m:t>(</m:t>
                    </m:r>
                    <m:r>
                      <a:rPr lang="it-IT" sz="1200" i="1">
                        <a:latin typeface="Cambria Math" panose="02040503050406030204" pitchFamily="18" charset="0"/>
                        <a:ea typeface="Cambria Math" panose="02040503050406030204" pitchFamily="18" charset="0"/>
                      </a:rPr>
                      <m:t>𝑎𝑝</m:t>
                    </m:r>
                    <m:r>
                      <a:rPr lang="it-IT" sz="1200" i="1">
                        <a:latin typeface="Cambria Math" panose="02040503050406030204" pitchFamily="18" charset="0"/>
                        <a:ea typeface="Cambria Math" panose="02040503050406030204" pitchFamily="18" charset="0"/>
                      </a:rPr>
                      <m:t>≥50))</m:t>
                    </m:r>
                  </m:oMath>
                </a14:m>
                <a:r>
                  <a:rPr lang="it-IT" sz="1200" b="0" dirty="0">
                    <a:latin typeface="Cambria Math" panose="02040503050406030204" pitchFamily="18" charset="0"/>
                    <a:ea typeface="Cambria Math" panose="02040503050406030204" pitchFamily="18" charset="0"/>
                  </a:rPr>
                  <a:t> →</a:t>
                </a:r>
                <a:r>
                  <a:rPr lang="it-IT" sz="1200" b="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it-IT" sz="1200" b="0" i="1" smtClean="0">
                        <a:solidFill>
                          <a:srgbClr val="FF0000"/>
                        </a:solidFill>
                        <a:latin typeface="Cambria Math" panose="02040503050406030204" pitchFamily="18" charset="0"/>
                        <a:ea typeface="Cambria Math" panose="02040503050406030204" pitchFamily="18" charset="0"/>
                      </a:rPr>
                      <m:t>𝑖𝑠𝐿𝑎𝑏𝑒𝑙𝐼𝑛𝐺𝑟𝑜𝑢𝑝</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𝑙𝑎𝑏𝑒𝑙</m:t>
                    </m:r>
                    <m:r>
                      <a:rPr lang="it-IT" sz="1200" b="0" i="1" smtClean="0">
                        <a:latin typeface="Cambria Math" panose="02040503050406030204" pitchFamily="18" charset="0"/>
                        <a:ea typeface="Cambria Math" panose="02040503050406030204" pitchFamily="18" charset="0"/>
                      </a:rPr>
                      <m:t>,</m:t>
                    </m:r>
                    <m:r>
                      <a:rPr lang="it-IT" sz="1200" b="0" i="1" smtClean="0">
                        <a:latin typeface="Cambria Math" panose="02040503050406030204" pitchFamily="18" charset="0"/>
                        <a:ea typeface="Cambria Math" panose="02040503050406030204" pitchFamily="18" charset="0"/>
                      </a:rPr>
                      <m:t>𝑔𝑟𝑜𝑢𝑝</m:t>
                    </m:r>
                    <m:r>
                      <a:rPr lang="it-IT" sz="1200" b="0" i="1" smtClean="0">
                        <a:latin typeface="Cambria Math" panose="02040503050406030204" pitchFamily="18" charset="0"/>
                        <a:ea typeface="Cambria Math" panose="02040503050406030204" pitchFamily="18" charset="0"/>
                      </a:rPr>
                      <m:t>)</m:t>
                    </m:r>
                  </m:oMath>
                </a14:m>
                <a:r>
                  <a:rPr lang="en-US" sz="1200" dirty="0"/>
                  <a:t> </a:t>
                </a:r>
              </a:p>
            </p:txBody>
          </p:sp>
        </mc:Choice>
        <mc:Fallback xmlns="">
          <p:sp>
            <p:nvSpPr>
              <p:cNvPr id="9" name="TextBox 8">
                <a:extLst>
                  <a:ext uri="{FF2B5EF4-FFF2-40B4-BE49-F238E27FC236}">
                    <a16:creationId xmlns:a16="http://schemas.microsoft.com/office/drawing/2014/main" id="{5A9B53AC-206E-2A5F-1564-4C5D9A235F54}"/>
                  </a:ext>
                </a:extLst>
              </p:cNvPr>
              <p:cNvSpPr txBox="1">
                <a:spLocks noRot="1" noChangeAspect="1" noMove="1" noResize="1" noEditPoints="1" noAdjustHandles="1" noChangeArrowheads="1" noChangeShapeType="1" noTextEdit="1"/>
              </p:cNvSpPr>
              <p:nvPr/>
            </p:nvSpPr>
            <p:spPr>
              <a:xfrm>
                <a:off x="1098552" y="4089139"/>
                <a:ext cx="6628676" cy="553998"/>
              </a:xfrm>
              <a:prstGeom prst="rect">
                <a:avLst/>
              </a:prstGeom>
              <a:blipFill>
                <a:blip r:embed="rId5"/>
                <a:stretch>
                  <a:fillRect l="-1103" t="-1099" b="-15385"/>
                </a:stretch>
              </a:blipFill>
            </p:spPr>
            <p:txBody>
              <a:bodyPr/>
              <a:lstStyle/>
              <a:p>
                <a:r>
                  <a:rPr lang="en-US">
                    <a:noFill/>
                  </a:rPr>
                  <a:t> </a:t>
                </a:r>
              </a:p>
            </p:txBody>
          </p:sp>
        </mc:Fallback>
      </mc:AlternateContent>
    </p:spTree>
    <p:extLst>
      <p:ext uri="{BB962C8B-B14F-4D97-AF65-F5344CB8AC3E}">
        <p14:creationId xmlns:p14="http://schemas.microsoft.com/office/powerpoint/2010/main" val="347114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49" y="517525"/>
            <a:ext cx="6389527"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The Query Answering Problem</a:t>
            </a:r>
            <a:endParaRPr dirty="0"/>
          </a:p>
        </p:txBody>
      </p:sp>
      <p:sp>
        <p:nvSpPr>
          <p:cNvPr id="118" name="Google Shape;118;p17"/>
          <p:cNvSpPr txBox="1">
            <a:spLocks noGrp="1"/>
          </p:cNvSpPr>
          <p:nvPr>
            <p:ph type="sldNum" idx="12"/>
          </p:nvPr>
        </p:nvSpPr>
        <p:spPr>
          <a:xfrm>
            <a:off x="8480584" y="446410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dirty="0"/>
          </a:p>
        </p:txBody>
      </p:sp>
      <p:sp>
        <p:nvSpPr>
          <p:cNvPr id="2" name="Google Shape;117;p17">
            <a:extLst>
              <a:ext uri="{FF2B5EF4-FFF2-40B4-BE49-F238E27FC236}">
                <a16:creationId xmlns:a16="http://schemas.microsoft.com/office/drawing/2014/main" id="{854889F5-2FAD-B5DE-BAFF-BE27F8FD10E5}"/>
              </a:ext>
            </a:extLst>
          </p:cNvPr>
          <p:cNvSpPr txBox="1">
            <a:spLocks noGrp="1"/>
          </p:cNvSpPr>
          <p:nvPr>
            <p:ph type="body" idx="1"/>
          </p:nvPr>
        </p:nvSpPr>
        <p:spPr>
          <a:xfrm>
            <a:off x="737849" y="1721135"/>
            <a:ext cx="6303548" cy="2628723"/>
          </a:xfrm>
          <a:prstGeom prst="rect">
            <a:avLst/>
          </a:prstGeom>
        </p:spPr>
        <p:txBody>
          <a:bodyPr spcFirstLastPara="1" wrap="square" lIns="0" tIns="0" rIns="0" bIns="0" anchor="t" anchorCtr="0">
            <a:noAutofit/>
          </a:bodyPr>
          <a:lstStyle/>
          <a:p>
            <a:pPr>
              <a:buFont typeface="Arial" panose="020B0604020202020204" pitchFamily="34" charset="0"/>
              <a:buChar char="•"/>
            </a:pPr>
            <a:r>
              <a:rPr lang="en-US" sz="1400" dirty="0"/>
              <a:t>It can be proved that, given the </a:t>
            </a:r>
            <a:r>
              <a:rPr lang="en-US" sz="1400" b="1" dirty="0">
                <a:solidFill>
                  <a:schemeClr val="accent3"/>
                </a:solidFill>
                <a:latin typeface="Lato Black" panose="020F0502020204030203" pitchFamily="34" charset="0"/>
                <a:ea typeface="Lato Black" panose="020F0502020204030203" pitchFamily="34" charset="0"/>
                <a:cs typeface="Lato Black" panose="020F0502020204030203" pitchFamily="34" charset="0"/>
                <a:hlinkClick r:id="rId3">
                  <a:extLst>
                    <a:ext uri="{A12FA001-AC4F-418D-AE19-62706E023703}">
                      <ahyp:hlinkClr xmlns:ahyp="http://schemas.microsoft.com/office/drawing/2018/hyperlinkcolor" val="tx"/>
                    </a:ext>
                  </a:extLst>
                </a:hlinkClick>
              </a:rPr>
              <a:t>Retrieved Global Database</a:t>
            </a:r>
            <a:r>
              <a:rPr lang="en-US" sz="1400" dirty="0"/>
              <a:t>, in the case of  Conjunctive GAV Mapping, we can compute </a:t>
            </a:r>
            <a:r>
              <a:rPr lang="en-US" sz="1400" i="1" dirty="0"/>
              <a:t>certain answers</a:t>
            </a:r>
            <a:r>
              <a:rPr lang="en-US" sz="1400" dirty="0"/>
              <a:t> for CQ and UCQ.</a:t>
            </a:r>
          </a:p>
          <a:p>
            <a:pPr marL="457200" lvl="1" indent="0">
              <a:buNone/>
            </a:pPr>
            <a:endParaRPr lang="en-US" sz="1400" dirty="0"/>
          </a:p>
          <a:p>
            <a:pPr>
              <a:buFont typeface="Arial" panose="020B0604020202020204" pitchFamily="34" charset="0"/>
              <a:buChar char="•"/>
            </a:pPr>
            <a:r>
              <a:rPr lang="en-US" sz="1400" dirty="0"/>
              <a:t>Now, in order to compute and obtain the RGDB, we can exploit the </a:t>
            </a:r>
            <a:r>
              <a:rPr lang="en-US" sz="1400" b="1" dirty="0">
                <a:solidFill>
                  <a:schemeClr val="accent3"/>
                </a:solidFill>
                <a:latin typeface="Lato Black" panose="020F0502020204030203" pitchFamily="34" charset="0"/>
                <a:ea typeface="Lato Black" panose="020F0502020204030203" pitchFamily="34" charset="0"/>
                <a:cs typeface="Lato Black" panose="020F0502020204030203" pitchFamily="34" charset="0"/>
                <a:hlinkClick r:id="rId3">
                  <a:extLst>
                    <a:ext uri="{A12FA001-AC4F-418D-AE19-62706E023703}">
                      <ahyp:hlinkClr xmlns:ahyp="http://schemas.microsoft.com/office/drawing/2018/hyperlinkcolor" val="tx"/>
                    </a:ext>
                  </a:extLst>
                </a:hlinkClick>
              </a:rPr>
              <a:t>Materialization-based approach</a:t>
            </a:r>
            <a:r>
              <a:rPr lang="en-US" sz="1400" b="1" dirty="0">
                <a:solidFill>
                  <a:schemeClr val="accent3"/>
                </a:solidFill>
                <a:latin typeface="Lato Black" panose="020F0502020204030203" pitchFamily="34" charset="0"/>
                <a:ea typeface="Lato Black" panose="020F0502020204030203" pitchFamily="34" charset="0"/>
                <a:cs typeface="Lato Black" panose="020F0502020204030203" pitchFamily="34" charset="0"/>
              </a:rPr>
              <a:t> </a:t>
            </a:r>
            <a:r>
              <a:rPr lang="en-US" sz="1400" dirty="0"/>
              <a:t>in the GAV context, simply by materializing the global schema views.</a:t>
            </a:r>
          </a:p>
          <a:p>
            <a:pPr marL="76200" indent="0">
              <a:buNone/>
            </a:pPr>
            <a:endParaRPr lang="en-US" sz="1400" dirty="0"/>
          </a:p>
          <a:p>
            <a:pPr>
              <a:buFont typeface="Arial" panose="020B0604020202020204" pitchFamily="34" charset="0"/>
              <a:buChar char="•"/>
            </a:pPr>
            <a:r>
              <a:rPr lang="en-US" sz="1400" dirty="0"/>
              <a:t>In order to do this in practice, we can exploit a </a:t>
            </a:r>
            <a:r>
              <a:rPr lang="en-US" sz="1400" b="1" dirty="0">
                <a:latin typeface="Lato Black" panose="020F0502020204030203" pitchFamily="34" charset="0"/>
                <a:ea typeface="Lato Black" panose="020F0502020204030203" pitchFamily="34" charset="0"/>
                <a:cs typeface="Lato Black" panose="020F0502020204030203" pitchFamily="34" charset="0"/>
              </a:rPr>
              <a:t>data integration tool</a:t>
            </a:r>
            <a:r>
              <a:rPr lang="en-US" sz="1400" dirty="0">
                <a:latin typeface="Lato Black" panose="020F0502020204030203" pitchFamily="34" charset="0"/>
                <a:ea typeface="Lato Black" panose="020F0502020204030203" pitchFamily="34" charset="0"/>
                <a:cs typeface="Lato Black" panose="020F0502020204030203" pitchFamily="34" charset="0"/>
              </a:rPr>
              <a:t> </a:t>
            </a:r>
            <a:r>
              <a:rPr lang="en-US" sz="1400" dirty="0"/>
              <a:t>and this leads us to the final phase of the project: the Implementation Phase.</a:t>
            </a:r>
          </a:p>
        </p:txBody>
      </p:sp>
    </p:spTree>
    <p:extLst>
      <p:ext uri="{BB962C8B-B14F-4D97-AF65-F5344CB8AC3E}">
        <p14:creationId xmlns:p14="http://schemas.microsoft.com/office/powerpoint/2010/main" val="1961792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solidFill>
              </a:rPr>
              <a:t>Phase 3.</a:t>
            </a:r>
            <a:endParaRPr dirty="0">
              <a:solidFill>
                <a:schemeClr val="accent1"/>
              </a:solidFill>
            </a:endParaRPr>
          </a:p>
          <a:p>
            <a:pPr marL="0" lvl="0" indent="0" algn="l" rtl="0">
              <a:spcBef>
                <a:spcPts val="0"/>
              </a:spcBef>
              <a:spcAft>
                <a:spcPts val="0"/>
              </a:spcAft>
              <a:buNone/>
            </a:pPr>
            <a:r>
              <a:rPr lang="en" dirty="0"/>
              <a:t>Implementation</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Integration Tool: </a:t>
            </a:r>
            <a:r>
              <a:rPr lang="en" dirty="0">
                <a:solidFill>
                  <a:srgbClr val="FF0000"/>
                </a:solidFill>
              </a:rPr>
              <a:t>Talend</a:t>
            </a:r>
            <a:endParaRPr dirty="0">
              <a:solidFill>
                <a:srgbClr val="FF0000"/>
              </a:solidFill>
            </a:endParaRPr>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4" name="Picture 3" descr="A picture containing graphical user interface&#10;&#10;Description automatically generated">
            <a:extLst>
              <a:ext uri="{FF2B5EF4-FFF2-40B4-BE49-F238E27FC236}">
                <a16:creationId xmlns:a16="http://schemas.microsoft.com/office/drawing/2014/main" id="{B1D64771-9E6D-39BC-520F-64767114809C}"/>
              </a:ext>
            </a:extLst>
          </p:cNvPr>
          <p:cNvPicPr>
            <a:picLocks noChangeAspect="1"/>
          </p:cNvPicPr>
          <p:nvPr/>
        </p:nvPicPr>
        <p:blipFill>
          <a:blip r:embed="rId3"/>
          <a:stretch>
            <a:fillRect/>
          </a:stretch>
        </p:blipFill>
        <p:spPr>
          <a:xfrm>
            <a:off x="5467012" y="1406014"/>
            <a:ext cx="2839276" cy="2834160"/>
          </a:xfrm>
          <a:prstGeom prst="rect">
            <a:avLst/>
          </a:prstGeom>
        </p:spPr>
      </p:pic>
      <p:sp>
        <p:nvSpPr>
          <p:cNvPr id="3" name="Google Shape;117;p17">
            <a:extLst>
              <a:ext uri="{FF2B5EF4-FFF2-40B4-BE49-F238E27FC236}">
                <a16:creationId xmlns:a16="http://schemas.microsoft.com/office/drawing/2014/main" id="{938FC82E-247B-A04C-9321-088991D30D54}"/>
              </a:ext>
            </a:extLst>
          </p:cNvPr>
          <p:cNvSpPr txBox="1">
            <a:spLocks noGrp="1"/>
          </p:cNvSpPr>
          <p:nvPr>
            <p:ph type="body" idx="1"/>
          </p:nvPr>
        </p:nvSpPr>
        <p:spPr>
          <a:xfrm>
            <a:off x="737850" y="1826390"/>
            <a:ext cx="4958757" cy="2710806"/>
          </a:xfrm>
          <a:prstGeom prst="rect">
            <a:avLst/>
          </a:prstGeom>
        </p:spPr>
        <p:txBody>
          <a:bodyPr spcFirstLastPara="1" wrap="square" lIns="0" tIns="0" rIns="0" bIns="0" anchor="t" anchorCtr="0">
            <a:noAutofit/>
          </a:bodyPr>
          <a:lstStyle/>
          <a:p>
            <a:pPr>
              <a:buFont typeface="Arial" panose="020B0604020202020204" pitchFamily="34" charset="0"/>
              <a:buChar char="•"/>
            </a:pPr>
            <a:r>
              <a:rPr lang="en-US" sz="1400" dirty="0"/>
              <a:t>Talend is the </a:t>
            </a:r>
            <a:r>
              <a:rPr lang="en-US" sz="1400" i="1" dirty="0"/>
              <a:t>leader tool </a:t>
            </a:r>
            <a:r>
              <a:rPr lang="en-US" sz="1400" dirty="0"/>
              <a:t>in cloud and big data integration</a:t>
            </a:r>
          </a:p>
          <a:p>
            <a:pPr marL="457200" lvl="1" indent="0">
              <a:buNone/>
            </a:pPr>
            <a:endParaRPr lang="en-US" sz="1400" dirty="0"/>
          </a:p>
          <a:p>
            <a:pPr>
              <a:buFont typeface="Arial" panose="020B0604020202020204" pitchFamily="34" charset="0"/>
              <a:buChar char="•"/>
            </a:pPr>
            <a:r>
              <a:rPr lang="en-US" sz="1400" dirty="0"/>
              <a:t>Fully </a:t>
            </a:r>
            <a:r>
              <a:rPr lang="en-US" sz="1400" i="1" dirty="0"/>
              <a:t>open source</a:t>
            </a:r>
          </a:p>
          <a:p>
            <a:pPr>
              <a:buFont typeface="Arial" panose="020B0604020202020204" pitchFamily="34" charset="0"/>
              <a:buChar char="•"/>
            </a:pPr>
            <a:endParaRPr lang="en-US" sz="1400" dirty="0"/>
          </a:p>
          <a:p>
            <a:pPr>
              <a:buFont typeface="Arial" panose="020B0604020202020204" pitchFamily="34" charset="0"/>
              <a:buChar char="•"/>
            </a:pPr>
            <a:r>
              <a:rPr lang="en-US" sz="1400" dirty="0"/>
              <a:t>Embeds </a:t>
            </a:r>
            <a:r>
              <a:rPr lang="en-US" sz="1400" i="1" dirty="0"/>
              <a:t>existing</a:t>
            </a:r>
            <a:r>
              <a:rPr lang="en-US" sz="1400" dirty="0"/>
              <a:t> Java code libraries and allows to create </a:t>
            </a:r>
            <a:r>
              <a:rPr lang="en-US" sz="1400" i="1" dirty="0"/>
              <a:t>custom</a:t>
            </a:r>
            <a:r>
              <a:rPr lang="en-US" sz="1400" dirty="0"/>
              <a:t> components</a:t>
            </a:r>
          </a:p>
          <a:p>
            <a:pPr marL="76200" indent="0">
              <a:buNone/>
            </a:pPr>
            <a:endParaRPr lang="en-US" sz="1400" dirty="0"/>
          </a:p>
          <a:p>
            <a:pPr>
              <a:buFont typeface="Arial" panose="020B0604020202020204" pitchFamily="34" charset="0"/>
              <a:buChar char="•"/>
            </a:pPr>
            <a:r>
              <a:rPr lang="en-US" sz="1400" dirty="0"/>
              <a:t>Allows to </a:t>
            </a:r>
            <a:r>
              <a:rPr lang="en-US" sz="1400" i="1" dirty="0"/>
              <a:t>easily</a:t>
            </a:r>
            <a:r>
              <a:rPr lang="en-US" sz="1400" dirty="0"/>
              <a:t> integrate data from different sources thanks to a GUI</a:t>
            </a:r>
          </a:p>
        </p:txBody>
      </p:sp>
    </p:spTree>
    <p:extLst>
      <p:ext uri="{BB962C8B-B14F-4D97-AF65-F5344CB8AC3E}">
        <p14:creationId xmlns:p14="http://schemas.microsoft.com/office/powerpoint/2010/main" val="417758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Artists</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3" name="Picture 2" descr="A picture containing chart&#10;&#10;Description automatically generated">
            <a:extLst>
              <a:ext uri="{FF2B5EF4-FFF2-40B4-BE49-F238E27FC236}">
                <a16:creationId xmlns:a16="http://schemas.microsoft.com/office/drawing/2014/main" id="{00C40A09-6836-26AC-41AC-104EE244071C}"/>
              </a:ext>
            </a:extLst>
          </p:cNvPr>
          <p:cNvPicPr>
            <a:picLocks noChangeAspect="1"/>
          </p:cNvPicPr>
          <p:nvPr/>
        </p:nvPicPr>
        <p:blipFill>
          <a:blip r:embed="rId3"/>
          <a:stretch>
            <a:fillRect/>
          </a:stretch>
        </p:blipFill>
        <p:spPr>
          <a:xfrm>
            <a:off x="737850" y="1431657"/>
            <a:ext cx="6907550" cy="1539685"/>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C15474C8-6D75-16A9-DB8E-7052CDC89DC1}"/>
              </a:ext>
            </a:extLst>
          </p:cNvPr>
          <p:cNvPicPr>
            <a:picLocks noChangeAspect="1"/>
          </p:cNvPicPr>
          <p:nvPr/>
        </p:nvPicPr>
        <p:blipFill>
          <a:blip r:embed="rId4"/>
          <a:stretch>
            <a:fillRect/>
          </a:stretch>
        </p:blipFill>
        <p:spPr>
          <a:xfrm>
            <a:off x="737851" y="3043024"/>
            <a:ext cx="6907550" cy="1001926"/>
          </a:xfrm>
          <a:prstGeom prst="rect">
            <a:avLst/>
          </a:prstGeom>
        </p:spPr>
      </p:pic>
      <p:sp>
        <p:nvSpPr>
          <p:cNvPr id="5" name="Oval 4">
            <a:extLst>
              <a:ext uri="{FF2B5EF4-FFF2-40B4-BE49-F238E27FC236}">
                <a16:creationId xmlns:a16="http://schemas.microsoft.com/office/drawing/2014/main" id="{D5D62A19-6B96-CD22-2C1A-D5C684CAFB76}"/>
              </a:ext>
            </a:extLst>
          </p:cNvPr>
          <p:cNvSpPr/>
          <p:nvPr/>
        </p:nvSpPr>
        <p:spPr>
          <a:xfrm>
            <a:off x="3590924" y="2045486"/>
            <a:ext cx="520700" cy="383142"/>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Curved 9">
            <a:extLst>
              <a:ext uri="{FF2B5EF4-FFF2-40B4-BE49-F238E27FC236}">
                <a16:creationId xmlns:a16="http://schemas.microsoft.com/office/drawing/2014/main" id="{C5485C36-DECB-0198-4274-C3EB15F4589E}"/>
              </a:ext>
            </a:extLst>
          </p:cNvPr>
          <p:cNvCxnSpPr>
            <a:cxnSpLocks/>
            <a:stCxn id="5" idx="4"/>
          </p:cNvCxnSpPr>
          <p:nvPr/>
        </p:nvCxnSpPr>
        <p:spPr>
          <a:xfrm rot="16200000" flipH="1">
            <a:off x="3689226" y="2590676"/>
            <a:ext cx="1044822" cy="720726"/>
          </a:xfrm>
          <a:prstGeom prst="curvedConnector3">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38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33A95A8C-1DC0-5BE0-0882-2B1F8EB2587F}"/>
              </a:ext>
            </a:extLst>
          </p:cNvPr>
          <p:cNvPicPr>
            <a:picLocks noChangeAspect="1"/>
          </p:cNvPicPr>
          <p:nvPr/>
        </p:nvPicPr>
        <p:blipFill>
          <a:blip r:embed="rId3"/>
          <a:stretch>
            <a:fillRect/>
          </a:stretch>
        </p:blipFill>
        <p:spPr>
          <a:xfrm>
            <a:off x="737850" y="1654979"/>
            <a:ext cx="6577350" cy="2407085"/>
          </a:xfrm>
          <a:prstGeom prst="rect">
            <a:avLst/>
          </a:prstGeom>
        </p:spPr>
      </p:pic>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Songs</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2" name="Oval 4">
            <a:extLst>
              <a:ext uri="{FF2B5EF4-FFF2-40B4-BE49-F238E27FC236}">
                <a16:creationId xmlns:a16="http://schemas.microsoft.com/office/drawing/2014/main" id="{3566EF99-E324-FD89-F699-7985E942DA58}"/>
              </a:ext>
            </a:extLst>
          </p:cNvPr>
          <p:cNvSpPr/>
          <p:nvPr/>
        </p:nvSpPr>
        <p:spPr>
          <a:xfrm>
            <a:off x="4191001" y="2098675"/>
            <a:ext cx="520700" cy="383142"/>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716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Songs - tMap</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4" name="Picture 3">
            <a:extLst>
              <a:ext uri="{FF2B5EF4-FFF2-40B4-BE49-F238E27FC236}">
                <a16:creationId xmlns:a16="http://schemas.microsoft.com/office/drawing/2014/main" id="{FE967E15-B1BC-7827-244E-C1D0E8F51FA1}"/>
              </a:ext>
            </a:extLst>
          </p:cNvPr>
          <p:cNvPicPr>
            <a:picLocks noChangeAspect="1"/>
          </p:cNvPicPr>
          <p:nvPr/>
        </p:nvPicPr>
        <p:blipFill>
          <a:blip r:embed="rId3"/>
          <a:srcRect/>
          <a:stretch/>
        </p:blipFill>
        <p:spPr>
          <a:xfrm>
            <a:off x="196217" y="2228793"/>
            <a:ext cx="8284367" cy="2578082"/>
          </a:xfrm>
          <a:prstGeom prst="rect">
            <a:avLst/>
          </a:prstGeom>
        </p:spPr>
      </p:pic>
      <p:sp>
        <p:nvSpPr>
          <p:cNvPr id="7" name="Oval 6">
            <a:extLst>
              <a:ext uri="{FF2B5EF4-FFF2-40B4-BE49-F238E27FC236}">
                <a16:creationId xmlns:a16="http://schemas.microsoft.com/office/drawing/2014/main" id="{3D6B7004-7A84-F073-2D53-FF94308E5B5E}"/>
              </a:ext>
            </a:extLst>
          </p:cNvPr>
          <p:cNvSpPr/>
          <p:nvPr/>
        </p:nvSpPr>
        <p:spPr>
          <a:xfrm>
            <a:off x="4929188" y="2638424"/>
            <a:ext cx="2057399" cy="128588"/>
          </a:xfrm>
          <a:prstGeom prst="ellipse">
            <a:avLst/>
          </a:prstGeom>
          <a:no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Curved 8">
            <a:extLst>
              <a:ext uri="{FF2B5EF4-FFF2-40B4-BE49-F238E27FC236}">
                <a16:creationId xmlns:a16="http://schemas.microsoft.com/office/drawing/2014/main" id="{E7C3DEE7-11AE-BA88-8D3F-8BA4BBDD8425}"/>
              </a:ext>
            </a:extLst>
          </p:cNvPr>
          <p:cNvCxnSpPr>
            <a:cxnSpLocks/>
            <a:stCxn id="7" idx="0"/>
            <a:endCxn id="3" idx="2"/>
          </p:cNvCxnSpPr>
          <p:nvPr/>
        </p:nvCxnSpPr>
        <p:spPr>
          <a:xfrm rot="5400000" flipH="1" flipV="1">
            <a:off x="5859285" y="2231569"/>
            <a:ext cx="505458" cy="3082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10;&#10;Descrizione generata automaticamente">
            <a:extLst>
              <a:ext uri="{FF2B5EF4-FFF2-40B4-BE49-F238E27FC236}">
                <a16:creationId xmlns:a16="http://schemas.microsoft.com/office/drawing/2014/main" id="{7A20C724-8755-AF41-005B-A62A955BCB99}"/>
              </a:ext>
            </a:extLst>
          </p:cNvPr>
          <p:cNvPicPr>
            <a:picLocks noChangeAspect="1"/>
          </p:cNvPicPr>
          <p:nvPr/>
        </p:nvPicPr>
        <p:blipFill>
          <a:blip r:embed="rId4"/>
          <a:stretch>
            <a:fillRect/>
          </a:stretch>
        </p:blipFill>
        <p:spPr>
          <a:xfrm>
            <a:off x="4132540" y="613352"/>
            <a:ext cx="4267200" cy="1519614"/>
          </a:xfrm>
          <a:prstGeom prst="rect">
            <a:avLst/>
          </a:prstGeom>
        </p:spPr>
      </p:pic>
    </p:spTree>
    <p:extLst>
      <p:ext uri="{BB962C8B-B14F-4D97-AF65-F5344CB8AC3E}">
        <p14:creationId xmlns:p14="http://schemas.microsoft.com/office/powerpoint/2010/main" val="339491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Albums</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3" name="Picture 2">
            <a:extLst>
              <a:ext uri="{FF2B5EF4-FFF2-40B4-BE49-F238E27FC236}">
                <a16:creationId xmlns:a16="http://schemas.microsoft.com/office/drawing/2014/main" id="{FB71D3B2-0FC3-A816-CA9F-737901ED0ED2}"/>
              </a:ext>
            </a:extLst>
          </p:cNvPr>
          <p:cNvPicPr>
            <a:picLocks noChangeAspect="1"/>
          </p:cNvPicPr>
          <p:nvPr/>
        </p:nvPicPr>
        <p:blipFill>
          <a:blip r:embed="rId3"/>
          <a:stretch>
            <a:fillRect/>
          </a:stretch>
        </p:blipFill>
        <p:spPr>
          <a:xfrm>
            <a:off x="737850" y="1552960"/>
            <a:ext cx="6491156" cy="2877446"/>
          </a:xfrm>
          <a:prstGeom prst="rect">
            <a:avLst/>
          </a:prstGeom>
        </p:spPr>
      </p:pic>
      <p:sp>
        <p:nvSpPr>
          <p:cNvPr id="2" name="Oval 4">
            <a:extLst>
              <a:ext uri="{FF2B5EF4-FFF2-40B4-BE49-F238E27FC236}">
                <a16:creationId xmlns:a16="http://schemas.microsoft.com/office/drawing/2014/main" id="{94D3F1B2-9704-793E-49C0-13091320C9BB}"/>
              </a:ext>
            </a:extLst>
          </p:cNvPr>
          <p:cNvSpPr/>
          <p:nvPr/>
        </p:nvSpPr>
        <p:spPr>
          <a:xfrm>
            <a:off x="4167188" y="2188608"/>
            <a:ext cx="520700" cy="383142"/>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087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Albums - tMap</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4" name="Picture 3" descr="Graphical user interface, application&#10;&#10;Description automatically generated">
            <a:extLst>
              <a:ext uri="{FF2B5EF4-FFF2-40B4-BE49-F238E27FC236}">
                <a16:creationId xmlns:a16="http://schemas.microsoft.com/office/drawing/2014/main" id="{FE967E15-B1BC-7827-244E-C1D0E8F51FA1}"/>
              </a:ext>
            </a:extLst>
          </p:cNvPr>
          <p:cNvPicPr>
            <a:picLocks noChangeAspect="1"/>
          </p:cNvPicPr>
          <p:nvPr/>
        </p:nvPicPr>
        <p:blipFill>
          <a:blip r:embed="rId3"/>
          <a:stretch>
            <a:fillRect/>
          </a:stretch>
        </p:blipFill>
        <p:spPr>
          <a:xfrm>
            <a:off x="464435" y="2302675"/>
            <a:ext cx="8290499" cy="244717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CF41848A-C243-C86A-EF50-AD22A0A0B515}"/>
              </a:ext>
            </a:extLst>
          </p:cNvPr>
          <p:cNvPicPr>
            <a:picLocks noChangeAspect="1"/>
          </p:cNvPicPr>
          <p:nvPr/>
        </p:nvPicPr>
        <p:blipFill>
          <a:blip r:embed="rId4"/>
          <a:stretch>
            <a:fillRect/>
          </a:stretch>
        </p:blipFill>
        <p:spPr>
          <a:xfrm>
            <a:off x="4326272" y="599807"/>
            <a:ext cx="4428662" cy="1533158"/>
          </a:xfrm>
          <a:prstGeom prst="rect">
            <a:avLst/>
          </a:prstGeom>
        </p:spPr>
      </p:pic>
      <p:sp>
        <p:nvSpPr>
          <p:cNvPr id="7" name="Oval 6">
            <a:extLst>
              <a:ext uri="{FF2B5EF4-FFF2-40B4-BE49-F238E27FC236}">
                <a16:creationId xmlns:a16="http://schemas.microsoft.com/office/drawing/2014/main" id="{3D6B7004-7A84-F073-2D53-FF94308E5B5E}"/>
              </a:ext>
            </a:extLst>
          </p:cNvPr>
          <p:cNvSpPr/>
          <p:nvPr/>
        </p:nvSpPr>
        <p:spPr>
          <a:xfrm>
            <a:off x="6012656" y="2843213"/>
            <a:ext cx="1545432" cy="107156"/>
          </a:xfrm>
          <a:prstGeom prst="ellipse">
            <a:avLst/>
          </a:prstGeom>
          <a:no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Curved 8">
            <a:extLst>
              <a:ext uri="{FF2B5EF4-FFF2-40B4-BE49-F238E27FC236}">
                <a16:creationId xmlns:a16="http://schemas.microsoft.com/office/drawing/2014/main" id="{E7C3DEE7-11AE-BA88-8D3F-8BA4BBDD8425}"/>
              </a:ext>
            </a:extLst>
          </p:cNvPr>
          <p:cNvCxnSpPr>
            <a:stCxn id="7" idx="0"/>
            <a:endCxn id="6" idx="2"/>
          </p:cNvCxnSpPr>
          <p:nvPr/>
        </p:nvCxnSpPr>
        <p:spPr>
          <a:xfrm rot="16200000" flipV="1">
            <a:off x="6307864" y="2365704"/>
            <a:ext cx="710248" cy="244769"/>
          </a:xfrm>
          <a:prstGeom prst="curvedConnector3">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908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Genres</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3" name="Picture 2" descr="Chart&#10;&#10;Description automatically generated">
            <a:extLst>
              <a:ext uri="{FF2B5EF4-FFF2-40B4-BE49-F238E27FC236}">
                <a16:creationId xmlns:a16="http://schemas.microsoft.com/office/drawing/2014/main" id="{8180517E-41B9-EB01-EE9F-20B17E8DE96E}"/>
              </a:ext>
            </a:extLst>
          </p:cNvPr>
          <p:cNvPicPr>
            <a:picLocks noChangeAspect="1"/>
          </p:cNvPicPr>
          <p:nvPr/>
        </p:nvPicPr>
        <p:blipFill>
          <a:blip r:embed="rId3"/>
          <a:stretch>
            <a:fillRect/>
          </a:stretch>
        </p:blipFill>
        <p:spPr>
          <a:xfrm>
            <a:off x="737850" y="1598090"/>
            <a:ext cx="6652878" cy="2702070"/>
          </a:xfrm>
          <a:prstGeom prst="rect">
            <a:avLst/>
          </a:prstGeom>
        </p:spPr>
      </p:pic>
    </p:spTree>
    <p:extLst>
      <p:ext uri="{BB962C8B-B14F-4D97-AF65-F5344CB8AC3E}">
        <p14:creationId xmlns:p14="http://schemas.microsoft.com/office/powerpoint/2010/main" val="113270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Domain of Interest</a:t>
            </a:r>
            <a:endParaRPr dirty="0"/>
          </a:p>
        </p:txBody>
      </p:sp>
      <p:sp>
        <p:nvSpPr>
          <p:cNvPr id="91" name="Google Shape;91;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8" name="Google Shape;218;p27">
            <a:extLst>
              <a:ext uri="{FF2B5EF4-FFF2-40B4-BE49-F238E27FC236}">
                <a16:creationId xmlns:a16="http://schemas.microsoft.com/office/drawing/2014/main" id="{D7441A76-BE15-3DA0-1064-171D91CBAD46}"/>
              </a:ext>
            </a:extLst>
          </p:cNvPr>
          <p:cNvSpPr txBox="1">
            <a:spLocks/>
          </p:cNvSpPr>
          <p:nvPr/>
        </p:nvSpPr>
        <p:spPr>
          <a:xfrm>
            <a:off x="2068043" y="1703274"/>
            <a:ext cx="6136899"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ato Black"/>
              <a:buNone/>
              <a:defRPr sz="30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3000"/>
              <a:buFont typeface="Lato Black"/>
              <a:buNone/>
              <a:defRPr sz="30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3000"/>
              <a:buFont typeface="Lato Black"/>
              <a:buNone/>
              <a:defRPr sz="30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3000"/>
              <a:buFont typeface="Lato Black"/>
              <a:buNone/>
              <a:defRPr sz="30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3000"/>
              <a:buFont typeface="Lato Black"/>
              <a:buNone/>
              <a:defRPr sz="30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3000"/>
              <a:buFont typeface="Lato Black"/>
              <a:buNone/>
              <a:defRPr sz="30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3000"/>
              <a:buFont typeface="Lato Black"/>
              <a:buNone/>
              <a:defRPr sz="30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3000"/>
              <a:buFont typeface="Lato Black"/>
              <a:buNone/>
              <a:defRPr sz="30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3000"/>
              <a:buFont typeface="Lato Black"/>
              <a:buNone/>
              <a:defRPr sz="3000" b="0" i="0" u="none" strike="noStrike" cap="none">
                <a:solidFill>
                  <a:schemeClr val="dk1"/>
                </a:solidFill>
                <a:latin typeface="Lato Black"/>
                <a:ea typeface="Lato Black"/>
                <a:cs typeface="Lato Black"/>
                <a:sym typeface="Lato Black"/>
              </a:defRPr>
            </a:lvl9pPr>
          </a:lstStyle>
          <a:p>
            <a:r>
              <a:rPr lang="en" sz="4800" dirty="0">
                <a:solidFill>
                  <a:schemeClr val="accent3"/>
                </a:solidFill>
              </a:rPr>
              <a:t>Music &amp; Spotify</a:t>
            </a:r>
          </a:p>
        </p:txBody>
      </p:sp>
      <p:sp>
        <p:nvSpPr>
          <p:cNvPr id="13" name="Google Shape;659;p47">
            <a:extLst>
              <a:ext uri="{FF2B5EF4-FFF2-40B4-BE49-F238E27FC236}">
                <a16:creationId xmlns:a16="http://schemas.microsoft.com/office/drawing/2014/main" id="{59518499-A135-674D-766D-71B68D47D113}"/>
              </a:ext>
            </a:extLst>
          </p:cNvPr>
          <p:cNvSpPr/>
          <p:nvPr/>
        </p:nvSpPr>
        <p:spPr>
          <a:xfrm>
            <a:off x="1424942" y="2042564"/>
            <a:ext cx="365799" cy="424017"/>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7">
            <a:extLst>
              <a:ext uri="{FF2B5EF4-FFF2-40B4-BE49-F238E27FC236}">
                <a16:creationId xmlns:a16="http://schemas.microsoft.com/office/drawing/2014/main" id="{16AF7EB1-D47F-7936-2699-EB7D44536F57}"/>
              </a:ext>
            </a:extLst>
          </p:cNvPr>
          <p:cNvSpPr txBox="1">
            <a:spLocks noGrp="1"/>
          </p:cNvSpPr>
          <p:nvPr>
            <p:ph type="body" idx="1"/>
          </p:nvPr>
        </p:nvSpPr>
        <p:spPr>
          <a:xfrm>
            <a:off x="1796784" y="2845772"/>
            <a:ext cx="1506985" cy="127799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it-IT" dirty="0"/>
              <a:t>Songs</a:t>
            </a:r>
            <a:endParaRPr dirty="0"/>
          </a:p>
          <a:p>
            <a:pPr marL="457200" lvl="0" indent="-381000" algn="l" rtl="0">
              <a:spcBef>
                <a:spcPts val="0"/>
              </a:spcBef>
              <a:spcAft>
                <a:spcPts val="0"/>
              </a:spcAft>
              <a:buSzPts val="2400"/>
              <a:buChar char="◦"/>
            </a:pPr>
            <a:r>
              <a:rPr lang="it-IT" dirty="0"/>
              <a:t>Artists</a:t>
            </a:r>
            <a:endParaRPr dirty="0"/>
          </a:p>
          <a:p>
            <a:pPr marL="457200" lvl="0" indent="-381000" algn="l" rtl="0">
              <a:spcBef>
                <a:spcPts val="0"/>
              </a:spcBef>
              <a:spcAft>
                <a:spcPts val="0"/>
              </a:spcAft>
              <a:buSzPts val="2400"/>
              <a:buChar char="◦"/>
            </a:pPr>
            <a:r>
              <a:rPr lang="it-IT" dirty="0" err="1"/>
              <a:t>Albums</a:t>
            </a:r>
            <a:endParaRPr dirty="0"/>
          </a:p>
        </p:txBody>
      </p:sp>
      <p:sp>
        <p:nvSpPr>
          <p:cNvPr id="15" name="Google Shape;117;p17">
            <a:extLst>
              <a:ext uri="{FF2B5EF4-FFF2-40B4-BE49-F238E27FC236}">
                <a16:creationId xmlns:a16="http://schemas.microsoft.com/office/drawing/2014/main" id="{492AD81C-2A9E-8AB6-AAED-7202C0408B66}"/>
              </a:ext>
            </a:extLst>
          </p:cNvPr>
          <p:cNvSpPr txBox="1">
            <a:spLocks/>
          </p:cNvSpPr>
          <p:nvPr/>
        </p:nvSpPr>
        <p:spPr>
          <a:xfrm>
            <a:off x="4924973" y="2845772"/>
            <a:ext cx="2797854" cy="12779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indent="-381000">
              <a:buSzPts val="2400"/>
            </a:pPr>
            <a:r>
              <a:rPr lang="it-IT" dirty="0" err="1"/>
              <a:t>Genres</a:t>
            </a:r>
            <a:endParaRPr lang="it-IT" dirty="0"/>
          </a:p>
          <a:p>
            <a:pPr indent="-381000">
              <a:spcBef>
                <a:spcPts val="0"/>
              </a:spcBef>
              <a:buSzPts val="2400"/>
            </a:pPr>
            <a:r>
              <a:rPr lang="it-IT" dirty="0" err="1"/>
              <a:t>Lyrics</a:t>
            </a:r>
            <a:endParaRPr lang="it-IT" dirty="0"/>
          </a:p>
          <a:p>
            <a:pPr indent="-381000">
              <a:spcBef>
                <a:spcPts val="0"/>
              </a:spcBef>
              <a:buSzPts val="2400"/>
            </a:pPr>
            <a:r>
              <a:rPr lang="it-IT" dirty="0"/>
              <a:t>Charts</a:t>
            </a:r>
          </a:p>
        </p:txBody>
      </p:sp>
      <p:pic>
        <p:nvPicPr>
          <p:cNvPr id="17" name="Picture 16" descr="Logo, icon&#10;&#10;Description automatically generated">
            <a:extLst>
              <a:ext uri="{FF2B5EF4-FFF2-40B4-BE49-F238E27FC236}">
                <a16:creationId xmlns:a16="http://schemas.microsoft.com/office/drawing/2014/main" id="{B7CA4D99-303C-1209-1720-3EA7E469EDD3}"/>
              </a:ext>
            </a:extLst>
          </p:cNvPr>
          <p:cNvPicPr>
            <a:picLocks noChangeAspect="1"/>
          </p:cNvPicPr>
          <p:nvPr/>
        </p:nvPicPr>
        <p:blipFill>
          <a:blip r:embed="rId3"/>
          <a:stretch>
            <a:fillRect/>
          </a:stretch>
        </p:blipFill>
        <p:spPr>
          <a:xfrm>
            <a:off x="3724896" y="3039623"/>
            <a:ext cx="778949" cy="778949"/>
          </a:xfrm>
          <a:prstGeom prst="rect">
            <a:avLst/>
          </a:prstGeom>
        </p:spPr>
      </p:pic>
    </p:spTree>
    <p:extLst>
      <p:ext uri="{BB962C8B-B14F-4D97-AF65-F5344CB8AC3E}">
        <p14:creationId xmlns:p14="http://schemas.microsoft.com/office/powerpoint/2010/main" val="1061962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doesGenre</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4" name="Picture 3" descr="Chart&#10;&#10;Description automatically generated with medium confidence">
            <a:extLst>
              <a:ext uri="{FF2B5EF4-FFF2-40B4-BE49-F238E27FC236}">
                <a16:creationId xmlns:a16="http://schemas.microsoft.com/office/drawing/2014/main" id="{8C949DE5-DB49-8EBD-F35F-9FE30D88E088}"/>
              </a:ext>
            </a:extLst>
          </p:cNvPr>
          <p:cNvPicPr>
            <a:picLocks noChangeAspect="1"/>
          </p:cNvPicPr>
          <p:nvPr/>
        </p:nvPicPr>
        <p:blipFill>
          <a:blip r:embed="rId3"/>
          <a:stretch>
            <a:fillRect/>
          </a:stretch>
        </p:blipFill>
        <p:spPr>
          <a:xfrm>
            <a:off x="737850" y="1469351"/>
            <a:ext cx="6522980" cy="3008253"/>
          </a:xfrm>
          <a:prstGeom prst="rect">
            <a:avLst/>
          </a:prstGeom>
        </p:spPr>
      </p:pic>
    </p:spTree>
    <p:extLst>
      <p:ext uri="{BB962C8B-B14F-4D97-AF65-F5344CB8AC3E}">
        <p14:creationId xmlns:p14="http://schemas.microsoft.com/office/powerpoint/2010/main" val="956979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BillboardHot100Song</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3" name="Picture 2" descr="A picture containing chart&#10;&#10;Description automatically generated">
            <a:extLst>
              <a:ext uri="{FF2B5EF4-FFF2-40B4-BE49-F238E27FC236}">
                <a16:creationId xmlns:a16="http://schemas.microsoft.com/office/drawing/2014/main" id="{4797E76A-FD11-E37C-B173-EB3A493C1211}"/>
              </a:ext>
            </a:extLst>
          </p:cNvPr>
          <p:cNvPicPr>
            <a:picLocks noChangeAspect="1"/>
          </p:cNvPicPr>
          <p:nvPr/>
        </p:nvPicPr>
        <p:blipFill>
          <a:blip r:embed="rId3"/>
          <a:stretch>
            <a:fillRect/>
          </a:stretch>
        </p:blipFill>
        <p:spPr>
          <a:xfrm>
            <a:off x="737850" y="1622959"/>
            <a:ext cx="7245350" cy="2846781"/>
          </a:xfrm>
          <a:prstGeom prst="rect">
            <a:avLst/>
          </a:prstGeom>
        </p:spPr>
      </p:pic>
    </p:spTree>
    <p:extLst>
      <p:ext uri="{BB962C8B-B14F-4D97-AF65-F5344CB8AC3E}">
        <p14:creationId xmlns:p14="http://schemas.microsoft.com/office/powerpoint/2010/main" val="2239362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hasLyrics</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4" name="Picture 3" descr="A picture containing scatter chart&#10;&#10;Description automatically generated">
            <a:extLst>
              <a:ext uri="{FF2B5EF4-FFF2-40B4-BE49-F238E27FC236}">
                <a16:creationId xmlns:a16="http://schemas.microsoft.com/office/drawing/2014/main" id="{D962A2CA-3B23-2BB1-6641-AA0F0D4291B6}"/>
              </a:ext>
            </a:extLst>
          </p:cNvPr>
          <p:cNvPicPr>
            <a:picLocks noChangeAspect="1"/>
          </p:cNvPicPr>
          <p:nvPr/>
        </p:nvPicPr>
        <p:blipFill>
          <a:blip r:embed="rId3"/>
          <a:stretch>
            <a:fillRect/>
          </a:stretch>
        </p:blipFill>
        <p:spPr>
          <a:xfrm>
            <a:off x="737850" y="1615480"/>
            <a:ext cx="6832600" cy="2602407"/>
          </a:xfrm>
          <a:prstGeom prst="rect">
            <a:avLst/>
          </a:prstGeom>
        </p:spPr>
      </p:pic>
    </p:spTree>
    <p:extLst>
      <p:ext uri="{BB962C8B-B14F-4D97-AF65-F5344CB8AC3E}">
        <p14:creationId xmlns:p14="http://schemas.microsoft.com/office/powerpoint/2010/main" val="1338611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hasInfluenced</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3" name="Picture 2" descr="Chart, scatter chart&#10;&#10;Description automatically generated">
            <a:extLst>
              <a:ext uri="{FF2B5EF4-FFF2-40B4-BE49-F238E27FC236}">
                <a16:creationId xmlns:a16="http://schemas.microsoft.com/office/drawing/2014/main" id="{F819CF43-E5EE-377C-8AFD-91E7EC743599}"/>
              </a:ext>
            </a:extLst>
          </p:cNvPr>
          <p:cNvPicPr>
            <a:picLocks noChangeAspect="1"/>
          </p:cNvPicPr>
          <p:nvPr/>
        </p:nvPicPr>
        <p:blipFill>
          <a:blip r:embed="rId3"/>
          <a:stretch>
            <a:fillRect/>
          </a:stretch>
        </p:blipFill>
        <p:spPr>
          <a:xfrm>
            <a:off x="737850" y="1727270"/>
            <a:ext cx="7294900" cy="2381524"/>
          </a:xfrm>
          <a:prstGeom prst="rect">
            <a:avLst/>
          </a:prstGeom>
        </p:spPr>
      </p:pic>
    </p:spTree>
    <p:extLst>
      <p:ext uri="{BB962C8B-B14F-4D97-AF65-F5344CB8AC3E}">
        <p14:creationId xmlns:p14="http://schemas.microsoft.com/office/powerpoint/2010/main" val="3376772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85675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isSongOf – isAlbumOf – isSongInAlbum</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3" name="Picture 2" descr="Chart, scatter chart&#10;&#10;Description automatically generated">
            <a:extLst>
              <a:ext uri="{FF2B5EF4-FFF2-40B4-BE49-F238E27FC236}">
                <a16:creationId xmlns:a16="http://schemas.microsoft.com/office/drawing/2014/main" id="{8C904937-1031-4DCD-3E28-6063E2FE0635}"/>
              </a:ext>
            </a:extLst>
          </p:cNvPr>
          <p:cNvPicPr>
            <a:picLocks noChangeAspect="1"/>
          </p:cNvPicPr>
          <p:nvPr/>
        </p:nvPicPr>
        <p:blipFill>
          <a:blip r:embed="rId3"/>
          <a:stretch>
            <a:fillRect/>
          </a:stretch>
        </p:blipFill>
        <p:spPr>
          <a:xfrm>
            <a:off x="4522034" y="2983181"/>
            <a:ext cx="4507250" cy="1395560"/>
          </a:xfrm>
          <a:prstGeom prst="rect">
            <a:avLst/>
          </a:prstGeom>
        </p:spPr>
      </p:pic>
      <p:pic>
        <p:nvPicPr>
          <p:cNvPr id="6" name="Picture 5" descr="Chart, scatter chart&#10;&#10;Description automatically generated">
            <a:extLst>
              <a:ext uri="{FF2B5EF4-FFF2-40B4-BE49-F238E27FC236}">
                <a16:creationId xmlns:a16="http://schemas.microsoft.com/office/drawing/2014/main" id="{ED84C280-63B7-154C-2779-A7B4B9A2A6B2}"/>
              </a:ext>
            </a:extLst>
          </p:cNvPr>
          <p:cNvPicPr>
            <a:picLocks noChangeAspect="1"/>
          </p:cNvPicPr>
          <p:nvPr/>
        </p:nvPicPr>
        <p:blipFill>
          <a:blip r:embed="rId4"/>
          <a:stretch>
            <a:fillRect/>
          </a:stretch>
        </p:blipFill>
        <p:spPr>
          <a:xfrm>
            <a:off x="0" y="2935901"/>
            <a:ext cx="4451350" cy="1490121"/>
          </a:xfrm>
          <a:prstGeom prst="rect">
            <a:avLst/>
          </a:prstGeom>
        </p:spPr>
      </p:pic>
      <p:pic>
        <p:nvPicPr>
          <p:cNvPr id="8" name="Picture 7" descr="Scatter chart&#10;&#10;Description automatically generated with medium confidence">
            <a:extLst>
              <a:ext uri="{FF2B5EF4-FFF2-40B4-BE49-F238E27FC236}">
                <a16:creationId xmlns:a16="http://schemas.microsoft.com/office/drawing/2014/main" id="{E7102733-DB6E-22CA-DF57-B3F3DE563A0A}"/>
              </a:ext>
            </a:extLst>
          </p:cNvPr>
          <p:cNvPicPr>
            <a:picLocks noChangeAspect="1"/>
          </p:cNvPicPr>
          <p:nvPr/>
        </p:nvPicPr>
        <p:blipFill>
          <a:blip r:embed="rId5"/>
          <a:stretch>
            <a:fillRect/>
          </a:stretch>
        </p:blipFill>
        <p:spPr>
          <a:xfrm>
            <a:off x="2071350" y="1401083"/>
            <a:ext cx="4602481" cy="1395560"/>
          </a:xfrm>
          <a:prstGeom prst="rect">
            <a:avLst/>
          </a:prstGeom>
        </p:spPr>
      </p:pic>
    </p:spTree>
    <p:extLst>
      <p:ext uri="{BB962C8B-B14F-4D97-AF65-F5344CB8AC3E}">
        <p14:creationId xmlns:p14="http://schemas.microsoft.com/office/powerpoint/2010/main" val="1794965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Label – Group - isLabelInGroup</a:t>
            </a:r>
            <a:endParaRPr dirty="0"/>
          </a:p>
        </p:txBody>
      </p:sp>
      <p:sp>
        <p:nvSpPr>
          <p:cNvPr id="118" name="Google Shape;11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pic>
        <p:nvPicPr>
          <p:cNvPr id="10" name="Immagine 9">
            <a:extLst>
              <a:ext uri="{FF2B5EF4-FFF2-40B4-BE49-F238E27FC236}">
                <a16:creationId xmlns:a16="http://schemas.microsoft.com/office/drawing/2014/main" id="{5C387E72-81C8-7A5D-1DF8-0FDC92D7B665}"/>
              </a:ext>
            </a:extLst>
          </p:cNvPr>
          <p:cNvPicPr>
            <a:picLocks noChangeAspect="1"/>
          </p:cNvPicPr>
          <p:nvPr/>
        </p:nvPicPr>
        <p:blipFill>
          <a:blip r:embed="rId3"/>
          <a:stretch>
            <a:fillRect/>
          </a:stretch>
        </p:blipFill>
        <p:spPr>
          <a:xfrm>
            <a:off x="737850" y="1330037"/>
            <a:ext cx="6090364" cy="1960154"/>
          </a:xfrm>
          <a:prstGeom prst="rect">
            <a:avLst/>
          </a:prstGeom>
        </p:spPr>
      </p:pic>
      <p:pic>
        <p:nvPicPr>
          <p:cNvPr id="12" name="Immagine 11">
            <a:extLst>
              <a:ext uri="{FF2B5EF4-FFF2-40B4-BE49-F238E27FC236}">
                <a16:creationId xmlns:a16="http://schemas.microsoft.com/office/drawing/2014/main" id="{271786C6-6DF1-1590-360D-BE6C2EDCC1FE}"/>
              </a:ext>
            </a:extLst>
          </p:cNvPr>
          <p:cNvPicPr>
            <a:picLocks noChangeAspect="1"/>
          </p:cNvPicPr>
          <p:nvPr/>
        </p:nvPicPr>
        <p:blipFill>
          <a:blip r:embed="rId4"/>
          <a:stretch>
            <a:fillRect/>
          </a:stretch>
        </p:blipFill>
        <p:spPr>
          <a:xfrm>
            <a:off x="737849" y="3026504"/>
            <a:ext cx="4572000" cy="1204729"/>
          </a:xfrm>
          <a:prstGeom prst="rect">
            <a:avLst/>
          </a:prstGeom>
        </p:spPr>
      </p:pic>
      <p:pic>
        <p:nvPicPr>
          <p:cNvPr id="14" name="Immagine 13">
            <a:extLst>
              <a:ext uri="{FF2B5EF4-FFF2-40B4-BE49-F238E27FC236}">
                <a16:creationId xmlns:a16="http://schemas.microsoft.com/office/drawing/2014/main" id="{0BC165D4-BF02-A4E7-174D-EF9E6CD57907}"/>
              </a:ext>
            </a:extLst>
          </p:cNvPr>
          <p:cNvPicPr>
            <a:picLocks noChangeAspect="1"/>
          </p:cNvPicPr>
          <p:nvPr/>
        </p:nvPicPr>
        <p:blipFill>
          <a:blip r:embed="rId5"/>
          <a:stretch>
            <a:fillRect/>
          </a:stretch>
        </p:blipFill>
        <p:spPr>
          <a:xfrm>
            <a:off x="737851" y="3924821"/>
            <a:ext cx="4571999" cy="1061837"/>
          </a:xfrm>
          <a:prstGeom prst="rect">
            <a:avLst/>
          </a:prstGeom>
        </p:spPr>
      </p:pic>
      <p:pic>
        <p:nvPicPr>
          <p:cNvPr id="16" name="Immagine 15">
            <a:extLst>
              <a:ext uri="{FF2B5EF4-FFF2-40B4-BE49-F238E27FC236}">
                <a16:creationId xmlns:a16="http://schemas.microsoft.com/office/drawing/2014/main" id="{F3C3120E-D0D8-A438-0FD2-42F78E374AF8}"/>
              </a:ext>
            </a:extLst>
          </p:cNvPr>
          <p:cNvPicPr>
            <a:picLocks noChangeAspect="1"/>
          </p:cNvPicPr>
          <p:nvPr/>
        </p:nvPicPr>
        <p:blipFill>
          <a:blip r:embed="rId6"/>
          <a:stretch>
            <a:fillRect/>
          </a:stretch>
        </p:blipFill>
        <p:spPr>
          <a:xfrm>
            <a:off x="5699303" y="3373629"/>
            <a:ext cx="3329981" cy="551192"/>
          </a:xfrm>
          <a:prstGeom prst="rect">
            <a:avLst/>
          </a:prstGeom>
        </p:spPr>
      </p:pic>
      <p:pic>
        <p:nvPicPr>
          <p:cNvPr id="20" name="Immagine 19" descr="Immagine che contiene testo&#10;&#10;Descrizione generata automaticamente">
            <a:extLst>
              <a:ext uri="{FF2B5EF4-FFF2-40B4-BE49-F238E27FC236}">
                <a16:creationId xmlns:a16="http://schemas.microsoft.com/office/drawing/2014/main" id="{E206D6A7-A68E-222F-0C9F-744E8FEE538B}"/>
              </a:ext>
            </a:extLst>
          </p:cNvPr>
          <p:cNvPicPr>
            <a:picLocks noChangeAspect="1"/>
          </p:cNvPicPr>
          <p:nvPr/>
        </p:nvPicPr>
        <p:blipFill>
          <a:blip r:embed="rId7"/>
          <a:stretch>
            <a:fillRect/>
          </a:stretch>
        </p:blipFill>
        <p:spPr>
          <a:xfrm>
            <a:off x="5699303" y="4300552"/>
            <a:ext cx="3329982" cy="498501"/>
          </a:xfrm>
          <a:prstGeom prst="rect">
            <a:avLst/>
          </a:prstGeom>
        </p:spPr>
      </p:pic>
      <p:sp>
        <p:nvSpPr>
          <p:cNvPr id="21" name="Oval 4">
            <a:extLst>
              <a:ext uri="{FF2B5EF4-FFF2-40B4-BE49-F238E27FC236}">
                <a16:creationId xmlns:a16="http://schemas.microsoft.com/office/drawing/2014/main" id="{73CACEBA-C8B3-07CC-6BBA-CCF912A7FBA8}"/>
              </a:ext>
            </a:extLst>
          </p:cNvPr>
          <p:cNvSpPr/>
          <p:nvPr/>
        </p:nvSpPr>
        <p:spPr>
          <a:xfrm>
            <a:off x="2479149" y="3486456"/>
            <a:ext cx="312949" cy="27839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4">
            <a:extLst>
              <a:ext uri="{FF2B5EF4-FFF2-40B4-BE49-F238E27FC236}">
                <a16:creationId xmlns:a16="http://schemas.microsoft.com/office/drawing/2014/main" id="{D79E4D3E-2399-E033-C3D6-91646BFA15BC}"/>
              </a:ext>
            </a:extLst>
          </p:cNvPr>
          <p:cNvSpPr/>
          <p:nvPr/>
        </p:nvSpPr>
        <p:spPr>
          <a:xfrm>
            <a:off x="2382167" y="4330554"/>
            <a:ext cx="312949" cy="278391"/>
          </a:xfrm>
          <a:prstGeom prst="ellipse">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Curved 8">
            <a:extLst>
              <a:ext uri="{FF2B5EF4-FFF2-40B4-BE49-F238E27FC236}">
                <a16:creationId xmlns:a16="http://schemas.microsoft.com/office/drawing/2014/main" id="{E3263F8A-87FA-50CB-7647-8031A0FFE73A}"/>
              </a:ext>
            </a:extLst>
          </p:cNvPr>
          <p:cNvCxnSpPr>
            <a:cxnSpLocks/>
            <a:stCxn id="21" idx="7"/>
            <a:endCxn id="16" idx="0"/>
          </p:cNvCxnSpPr>
          <p:nvPr/>
        </p:nvCxnSpPr>
        <p:spPr>
          <a:xfrm rot="5400000" flipH="1" flipV="1">
            <a:off x="4978483" y="1141414"/>
            <a:ext cx="153596" cy="4618026"/>
          </a:xfrm>
          <a:prstGeom prst="curvedConnector3">
            <a:avLst>
              <a:gd name="adj1" fmla="val 24883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8">
            <a:extLst>
              <a:ext uri="{FF2B5EF4-FFF2-40B4-BE49-F238E27FC236}">
                <a16:creationId xmlns:a16="http://schemas.microsoft.com/office/drawing/2014/main" id="{2E5B34B7-F3A8-FCBC-A469-EB8C5B597125}"/>
              </a:ext>
            </a:extLst>
          </p:cNvPr>
          <p:cNvCxnSpPr>
            <a:cxnSpLocks/>
            <a:stCxn id="22" idx="5"/>
            <a:endCxn id="20" idx="2"/>
          </p:cNvCxnSpPr>
          <p:nvPr/>
        </p:nvCxnSpPr>
        <p:spPr>
          <a:xfrm rot="16200000" flipH="1">
            <a:off x="4891352" y="2326110"/>
            <a:ext cx="230877" cy="4715008"/>
          </a:xfrm>
          <a:prstGeom prst="curvedConnector3">
            <a:avLst>
              <a:gd name="adj1" fmla="val 199014"/>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75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1 - FOL</a:t>
            </a:r>
            <a:endParaRPr dirty="0"/>
          </a:p>
        </p:txBody>
      </p:sp>
      <p:sp>
        <p:nvSpPr>
          <p:cNvPr id="118" name="Google Shape;118;p17"/>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090FC04-6138-73BB-2E09-A3ECA2372BEA}"/>
                  </a:ext>
                </a:extLst>
              </p:cNvPr>
              <p:cNvSpPr txBox="1"/>
              <p:nvPr/>
            </p:nvSpPr>
            <p:spPr>
              <a:xfrm>
                <a:off x="873045" y="2270263"/>
                <a:ext cx="6958495" cy="161583"/>
              </a:xfrm>
              <a:prstGeom prst="rect">
                <a:avLst/>
              </a:prstGeom>
              <a:noFill/>
            </p:spPr>
            <p:txBody>
              <a:bodyPr wrap="square" lIns="0" tIns="0" rIns="0" bIns="0" rtlCol="0">
                <a:spAutoFit/>
              </a:bodyPr>
              <a:lstStyle/>
              <a:p>
                <a14:m>
                  <m:oMath xmlns:m="http://schemas.openxmlformats.org/officeDocument/2006/math">
                    <m:r>
                      <a:rPr lang="it-IT" sz="1050" b="0" i="1" smtClean="0">
                        <a:latin typeface="Cambria Math" panose="02040503050406030204" pitchFamily="18" charset="0"/>
                      </a:rPr>
                      <m:t>𝑞</m:t>
                    </m:r>
                    <m:r>
                      <a:rPr lang="it-IT" sz="1050" b="0" i="1" smtClean="0">
                        <a:latin typeface="Cambria Math" panose="02040503050406030204" pitchFamily="18" charset="0"/>
                      </a:rPr>
                      <m:t>={(</m:t>
                    </m:r>
                    <m:r>
                      <a:rPr lang="it-IT" sz="1050" b="1" i="1" smtClean="0">
                        <a:latin typeface="Cambria Math" panose="02040503050406030204" pitchFamily="18" charset="0"/>
                      </a:rPr>
                      <m:t>𝒂𝒍𝒃𝒖𝒎</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 </m:t>
                    </m:r>
                    <m:r>
                      <a:rPr lang="it-IT" sz="1050" b="1" i="1" smtClean="0">
                        <a:latin typeface="Cambria Math" panose="02040503050406030204" pitchFamily="18" charset="0"/>
                      </a:rPr>
                      <m:t>𝒂𝒓𝒕𝒊𝒔𝒕</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 </m:t>
                    </m:r>
                    <m:r>
                      <a:rPr lang="it-IT" sz="1050" b="1" i="1" smtClean="0">
                        <a:latin typeface="Cambria Math" panose="02040503050406030204" pitchFamily="18" charset="0"/>
                      </a:rPr>
                      <m:t>𝒔𝒐𝒏𝒈</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 </m:t>
                    </m:r>
                    <m:r>
                      <a:rPr lang="it-IT" sz="1050" b="1" i="1" smtClean="0">
                        <a:latin typeface="Cambria Math" panose="02040503050406030204" pitchFamily="18" charset="0"/>
                      </a:rPr>
                      <m:t>𝒃𝒊𝒍𝒍𝒃𝒐𝒂𝒓𝒅</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𝒅𝒂𝒕𝒆</m:t>
                    </m:r>
                    <m:r>
                      <a:rPr lang="it-IT" sz="1050" b="0" i="1" smtClean="0">
                        <a:latin typeface="Cambria Math" panose="02040503050406030204" pitchFamily="18" charset="0"/>
                      </a:rPr>
                      <m:t>, </m:t>
                    </m:r>
                    <m:r>
                      <a:rPr lang="it-IT" sz="1050" b="1" i="1" smtClean="0">
                        <a:latin typeface="Cambria Math" panose="02040503050406030204" pitchFamily="18" charset="0"/>
                      </a:rPr>
                      <m:t>𝒓𝒆𝒍𝒆𝒂𝒔𝒆</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𝒅𝒂𝒕𝒆</m:t>
                    </m:r>
                    <m:r>
                      <a:rPr lang="it-IT" sz="1050" b="0" i="1" smtClean="0">
                        <a:latin typeface="Cambria Math" panose="02040503050406030204" pitchFamily="18" charset="0"/>
                      </a:rPr>
                      <m:t>, </m:t>
                    </m:r>
                    <m:r>
                      <a:rPr lang="it-IT" sz="1050" b="1" i="1" smtClean="0">
                        <a:latin typeface="Cambria Math" panose="02040503050406030204" pitchFamily="18" charset="0"/>
                      </a:rPr>
                      <m:t>𝒓𝒂𝒏𝒌</m:t>
                    </m:r>
                    <m:r>
                      <a:rPr lang="it-IT" sz="1050" b="0" i="1" smtClean="0">
                        <a:latin typeface="Cambria Math" panose="02040503050406030204" pitchFamily="18" charset="0"/>
                      </a:rPr>
                      <m:t>, </m:t>
                    </m:r>
                    <m:r>
                      <a:rPr lang="it-IT" sz="1050" b="1" i="1" smtClean="0">
                        <a:latin typeface="Cambria Math" panose="02040503050406030204" pitchFamily="18" charset="0"/>
                      </a:rPr>
                      <m:t>𝒑𝒆𝒂𝒌</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𝒓𝒂𝒏𝒌</m:t>
                    </m:r>
                    <m:r>
                      <a:rPr lang="it-IT" sz="1050" b="0" i="1" smtClean="0">
                        <a:latin typeface="Cambria Math" panose="02040503050406030204" pitchFamily="18" charset="0"/>
                      </a:rPr>
                      <m:t>)</m:t>
                    </m:r>
                  </m:oMath>
                </a14:m>
                <a:r>
                  <a:rPr lang="en-US" sz="1050" dirty="0"/>
                  <a:t>           |</a:t>
                </a:r>
              </a:p>
            </p:txBody>
          </p:sp>
        </mc:Choice>
        <mc:Fallback xmlns="">
          <p:sp>
            <p:nvSpPr>
              <p:cNvPr id="2" name="TextBox 1">
                <a:extLst>
                  <a:ext uri="{FF2B5EF4-FFF2-40B4-BE49-F238E27FC236}">
                    <a16:creationId xmlns:a16="http://schemas.microsoft.com/office/drawing/2014/main" id="{2090FC04-6138-73BB-2E09-A3ECA2372BEA}"/>
                  </a:ext>
                </a:extLst>
              </p:cNvPr>
              <p:cNvSpPr txBox="1">
                <a:spLocks noRot="1" noChangeAspect="1" noMove="1" noResize="1" noEditPoints="1" noAdjustHandles="1" noChangeArrowheads="1" noChangeShapeType="1" noTextEdit="1"/>
              </p:cNvSpPr>
              <p:nvPr/>
            </p:nvSpPr>
            <p:spPr>
              <a:xfrm>
                <a:off x="873045" y="2270263"/>
                <a:ext cx="6958495" cy="161583"/>
              </a:xfrm>
              <a:prstGeom prst="rect">
                <a:avLst/>
              </a:prstGeom>
              <a:blipFill>
                <a:blip r:embed="rId3"/>
                <a:stretch>
                  <a:fillRect l="-701" t="-25926" b="-4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7E4AA4-595E-815F-4E9A-1B073CED58F6}"/>
                  </a:ext>
                </a:extLst>
              </p:cNvPr>
              <p:cNvSpPr txBox="1"/>
              <p:nvPr/>
            </p:nvSpPr>
            <p:spPr>
              <a:xfrm>
                <a:off x="1228882" y="2558657"/>
                <a:ext cx="5065554"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 </m:t>
                      </m:r>
                      <m:r>
                        <a:rPr lang="it-IT" sz="1050" b="0" i="1" smtClean="0">
                          <a:latin typeface="Cambria Math" panose="02040503050406030204" pitchFamily="18" charset="0"/>
                        </a:rPr>
                        <m:t>𝑎𝑙</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0" i="1" smtClean="0">
                          <a:latin typeface="Cambria Math" panose="02040503050406030204" pitchFamily="18" charset="0"/>
                        </a:rPr>
                        <m:t>𝑎𝑙</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𝑡𝑦𝑝𝑒</m:t>
                      </m:r>
                      <m:r>
                        <a:rPr lang="it-IT" sz="1050" b="0" i="1" smtClean="0">
                          <a:latin typeface="Cambria Math" panose="02040503050406030204" pitchFamily="18" charset="0"/>
                        </a:rPr>
                        <m:t>, </m:t>
                      </m:r>
                      <m:r>
                        <a:rPr lang="it-IT" sz="1050" b="0" i="1" smtClean="0">
                          <a:latin typeface="Cambria Math" panose="02040503050406030204" pitchFamily="18" charset="0"/>
                        </a:rPr>
                        <m:t>𝑎𝑙</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 </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 </m:t>
                      </m:r>
                      <m:r>
                        <a:rPr lang="it-IT" sz="1050" b="0" i="1" smtClean="0">
                          <a:latin typeface="Cambria Math" panose="02040503050406030204" pitchFamily="18" charset="0"/>
                        </a:rPr>
                        <m:t>𝑓𝑜𝑙𝑙</m:t>
                      </m:r>
                      <m:r>
                        <a:rPr lang="it-IT" sz="1050" b="0" i="1" smtClean="0">
                          <a:latin typeface="Cambria Math" panose="02040503050406030204" pitchFamily="18" charset="0"/>
                        </a:rPr>
                        <m:t>, </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 </m:t>
                      </m:r>
                      <m:r>
                        <a:rPr lang="it-IT" sz="1050" b="0" i="1" smtClean="0">
                          <a:latin typeface="Cambria Math" panose="02040503050406030204" pitchFamily="18" charset="0"/>
                        </a:rPr>
                        <m:t>𝑡</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𝑛𝑢𝑚</m:t>
                      </m:r>
                      <m:r>
                        <a:rPr lang="it-IT" sz="1050" b="0" i="1" smtClean="0">
                          <a:latin typeface="Cambria Math" panose="02040503050406030204" pitchFamily="18" charset="0"/>
                        </a:rPr>
                        <m:t>, </m:t>
                      </m:r>
                      <m:r>
                        <a:rPr lang="it-IT" sz="1050" b="0" i="1" smtClean="0">
                          <a:latin typeface="Cambria Math" panose="02040503050406030204" pitchFamily="18" charset="0"/>
                        </a:rPr>
                        <m:t>𝑑𝑢𝑟</m:t>
                      </m:r>
                      <m:r>
                        <a:rPr lang="it-IT" sz="1050" b="0" i="1" smtClean="0">
                          <a:latin typeface="Cambria Math" panose="02040503050406030204" pitchFamily="18" charset="0"/>
                        </a:rPr>
                        <m:t>,</m:t>
                      </m:r>
                      <m:r>
                        <a:rPr lang="it-IT" sz="1050" b="0" i="1" smtClean="0">
                          <a:latin typeface="Cambria Math" panose="02040503050406030204" pitchFamily="18" charset="0"/>
                        </a:rPr>
                        <m:t>𝑒𝑥𝑝</m:t>
                      </m:r>
                      <m:r>
                        <a:rPr lang="it-IT" sz="1050" b="0" i="1" smtClean="0">
                          <a:latin typeface="Cambria Math" panose="02040503050406030204" pitchFamily="18" charset="0"/>
                        </a:rPr>
                        <m:t>, </m:t>
                      </m:r>
                      <m:r>
                        <a:rPr lang="it-IT" sz="1050" b="0" i="1" smtClean="0">
                          <a:latin typeface="Cambria Math" panose="02040503050406030204" pitchFamily="18" charset="0"/>
                        </a:rPr>
                        <m:t>𝑝𝑟𝑒𝑣</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𝑢𝑟𝑙</m:t>
                      </m:r>
                      <m:r>
                        <a:rPr lang="it-IT" sz="1050" b="0" i="1" smtClean="0">
                          <a:latin typeface="Cambria Math" panose="02040503050406030204" pitchFamily="18" charset="0"/>
                        </a:rPr>
                        <m:t>, </m:t>
                      </m:r>
                      <m:r>
                        <a:rPr lang="it-IT" sz="1050" b="0" i="1" smtClean="0">
                          <a:latin typeface="Cambria Math" panose="02040503050406030204" pitchFamily="18" charset="0"/>
                        </a:rPr>
                        <m:t>𝑤𝑜𝑐</m:t>
                      </m:r>
                      <m:r>
                        <a:rPr lang="it-IT" sz="1050" b="0" i="1" smtClean="0">
                          <a:latin typeface="Cambria Math" panose="02040503050406030204" pitchFamily="18" charset="0"/>
                        </a:rPr>
                        <m:t> </m:t>
                      </m:r>
                      <m:r>
                        <a:rPr lang="it-IT" sz="1050" b="1" i="1" smtClean="0">
                          <a:latin typeface="Cambria Math" panose="02040503050406030204" pitchFamily="18" charset="0"/>
                        </a:rPr>
                        <m:t>.</m:t>
                      </m:r>
                    </m:oMath>
                  </m:oMathPara>
                </a14:m>
                <a:endParaRPr lang="en-US" sz="1050" b="1" dirty="0"/>
              </a:p>
            </p:txBody>
          </p:sp>
        </mc:Choice>
        <mc:Fallback xmlns="">
          <p:sp>
            <p:nvSpPr>
              <p:cNvPr id="4" name="TextBox 3">
                <a:extLst>
                  <a:ext uri="{FF2B5EF4-FFF2-40B4-BE49-F238E27FC236}">
                    <a16:creationId xmlns:a16="http://schemas.microsoft.com/office/drawing/2014/main" id="{667E4AA4-595E-815F-4E9A-1B073CED58F6}"/>
                  </a:ext>
                </a:extLst>
              </p:cNvPr>
              <p:cNvSpPr txBox="1">
                <a:spLocks noRot="1" noChangeAspect="1" noMove="1" noResize="1" noEditPoints="1" noAdjustHandles="1" noChangeArrowheads="1" noChangeShapeType="1" noTextEdit="1"/>
              </p:cNvSpPr>
              <p:nvPr/>
            </p:nvSpPr>
            <p:spPr>
              <a:xfrm>
                <a:off x="1228882" y="2558657"/>
                <a:ext cx="5065554" cy="161583"/>
              </a:xfrm>
              <a:prstGeom prst="rect">
                <a:avLst/>
              </a:prstGeom>
              <a:blipFill>
                <a:blip r:embed="rId4"/>
                <a:stretch>
                  <a:fillRect l="-963" t="-3846"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89E83F-DC89-2BE8-192F-EC1A9240B223}"/>
                  </a:ext>
                </a:extLst>
              </p:cNvPr>
              <p:cNvSpPr txBox="1"/>
              <p:nvPr/>
            </p:nvSpPr>
            <p:spPr>
              <a:xfrm>
                <a:off x="1239580" y="2818727"/>
                <a:ext cx="357950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𝐴𝑙𝑏𝑢𝑚</m:t>
                      </m:r>
                      <m:r>
                        <a:rPr lang="it-IT" sz="1050" b="0" i="1" smtClean="0">
                          <a:latin typeface="Cambria Math" panose="02040503050406030204" pitchFamily="18" charset="0"/>
                        </a:rPr>
                        <m:t>(</m:t>
                      </m:r>
                      <m:r>
                        <a:rPr lang="it-IT" sz="1050" b="0" i="1" smtClean="0">
                          <a:latin typeface="Cambria Math" panose="02040503050406030204" pitchFamily="18" charset="0"/>
                        </a:rPr>
                        <m:t>𝑎𝑙</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1" i="1" smtClean="0">
                          <a:latin typeface="Cambria Math" panose="02040503050406030204" pitchFamily="18" charset="0"/>
                        </a:rPr>
                        <m:t>𝒂𝒍𝒃𝒖𝒎</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𝑎𝑙𝑏𝑢𝑚</m:t>
                      </m:r>
                      <m:r>
                        <a:rPr lang="it-IT" sz="1050" b="0" i="1" smtClean="0">
                          <a:latin typeface="Cambria Math" panose="02040503050406030204" pitchFamily="18" charset="0"/>
                        </a:rPr>
                        <m:t>′,</m:t>
                      </m:r>
                      <m:r>
                        <a:rPr lang="it-IT" sz="1050" b="0" i="1" smtClean="0">
                          <a:latin typeface="Cambria Math" panose="02040503050406030204" pitchFamily="18" charset="0"/>
                        </a:rPr>
                        <m:t>𝑎𝑙</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 </m:t>
                      </m:r>
                      <m:r>
                        <a:rPr lang="it-IT" sz="1050" b="1" i="1" smtClean="0">
                          <a:latin typeface="Cambria Math" panose="02040503050406030204" pitchFamily="18" charset="0"/>
                        </a:rPr>
                        <m:t>𝒓𝒆𝒍𝒆𝒂𝒔𝒆</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𝒅𝒂𝒕𝒆</m:t>
                      </m:r>
                      <m:r>
                        <a:rPr lang="it-IT" sz="1050" b="0" i="1" smtClean="0">
                          <a:latin typeface="Cambria Math" panose="02040503050406030204" pitchFamily="18" charset="0"/>
                        </a:rPr>
                        <m:t>)</m:t>
                      </m:r>
                    </m:oMath>
                  </m:oMathPara>
                </a14:m>
                <a:endParaRPr lang="en-US" sz="1050" dirty="0"/>
              </a:p>
            </p:txBody>
          </p:sp>
        </mc:Choice>
        <mc:Fallback xmlns="">
          <p:sp>
            <p:nvSpPr>
              <p:cNvPr id="5" name="TextBox 4">
                <a:extLst>
                  <a:ext uri="{FF2B5EF4-FFF2-40B4-BE49-F238E27FC236}">
                    <a16:creationId xmlns:a16="http://schemas.microsoft.com/office/drawing/2014/main" id="{7589E83F-DC89-2BE8-192F-EC1A9240B223}"/>
                  </a:ext>
                </a:extLst>
              </p:cNvPr>
              <p:cNvSpPr txBox="1">
                <a:spLocks noRot="1" noChangeAspect="1" noMove="1" noResize="1" noEditPoints="1" noAdjustHandles="1" noChangeArrowheads="1" noChangeShapeType="1" noTextEdit="1"/>
              </p:cNvSpPr>
              <p:nvPr/>
            </p:nvSpPr>
            <p:spPr>
              <a:xfrm>
                <a:off x="1239580" y="2818727"/>
                <a:ext cx="3579506" cy="161583"/>
              </a:xfrm>
              <a:prstGeom prst="rect">
                <a:avLst/>
              </a:prstGeom>
              <a:blipFill>
                <a:blip r:embed="rId5"/>
                <a:stretch>
                  <a:fillRect l="-1361"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30FB3D-7818-4B98-56D3-073161BE3F79}"/>
                  </a:ext>
                </a:extLst>
              </p:cNvPr>
              <p:cNvSpPr txBox="1"/>
              <p:nvPr/>
            </p:nvSpPr>
            <p:spPr>
              <a:xfrm>
                <a:off x="1250278" y="3078797"/>
                <a:ext cx="1374351"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𝐴𝑙𝑏𝑢𝑚𝑂𝑓</m:t>
                      </m:r>
                      <m:r>
                        <a:rPr lang="it-IT" sz="1050" b="0" i="1" smtClean="0">
                          <a:latin typeface="Cambria Math" panose="02040503050406030204" pitchFamily="18" charset="0"/>
                        </a:rPr>
                        <m:t>(</m:t>
                      </m:r>
                      <m:r>
                        <a:rPr lang="it-IT" sz="1050" b="0" i="1" smtClean="0">
                          <a:latin typeface="Cambria Math" panose="02040503050406030204" pitchFamily="18" charset="0"/>
                        </a:rPr>
                        <m:t>𝑎𝑙</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m:t>
                      </m:r>
                    </m:oMath>
                  </m:oMathPara>
                </a14:m>
                <a:endParaRPr lang="en-US" sz="1050" dirty="0"/>
              </a:p>
            </p:txBody>
          </p:sp>
        </mc:Choice>
        <mc:Fallback xmlns="">
          <p:sp>
            <p:nvSpPr>
              <p:cNvPr id="6" name="TextBox 5">
                <a:extLst>
                  <a:ext uri="{FF2B5EF4-FFF2-40B4-BE49-F238E27FC236}">
                    <a16:creationId xmlns:a16="http://schemas.microsoft.com/office/drawing/2014/main" id="{C730FB3D-7818-4B98-56D3-073161BE3F79}"/>
                  </a:ext>
                </a:extLst>
              </p:cNvPr>
              <p:cNvSpPr txBox="1">
                <a:spLocks noRot="1" noChangeAspect="1" noMove="1" noResize="1" noEditPoints="1" noAdjustHandles="1" noChangeArrowheads="1" noChangeShapeType="1" noTextEdit="1"/>
              </p:cNvSpPr>
              <p:nvPr/>
            </p:nvSpPr>
            <p:spPr>
              <a:xfrm>
                <a:off x="1250278" y="3078797"/>
                <a:ext cx="1374351" cy="161583"/>
              </a:xfrm>
              <a:prstGeom prst="rect">
                <a:avLst/>
              </a:prstGeom>
              <a:blipFill>
                <a:blip r:embed="rId6"/>
                <a:stretch>
                  <a:fillRect l="-4867" t="-3704" r="-885"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9154DB-8E3B-3597-1F17-D90B0955E50B}"/>
                  </a:ext>
                </a:extLst>
              </p:cNvPr>
              <p:cNvSpPr txBox="1"/>
              <p:nvPr/>
            </p:nvSpPr>
            <p:spPr>
              <a:xfrm>
                <a:off x="4896966" y="2818726"/>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7" name="TextBox 6">
                <a:extLst>
                  <a:ext uri="{FF2B5EF4-FFF2-40B4-BE49-F238E27FC236}">
                    <a16:creationId xmlns:a16="http://schemas.microsoft.com/office/drawing/2014/main" id="{689154DB-8E3B-3597-1F17-D90B0955E50B}"/>
                  </a:ext>
                </a:extLst>
              </p:cNvPr>
              <p:cNvSpPr txBox="1">
                <a:spLocks noRot="1" noChangeAspect="1" noMove="1" noResize="1" noEditPoints="1" noAdjustHandles="1" noChangeArrowheads="1" noChangeShapeType="1" noTextEdit="1"/>
              </p:cNvSpPr>
              <p:nvPr/>
            </p:nvSpPr>
            <p:spPr>
              <a:xfrm>
                <a:off x="4896966" y="2818726"/>
                <a:ext cx="168315" cy="161583"/>
              </a:xfrm>
              <a:prstGeom prst="rect">
                <a:avLst/>
              </a:prstGeom>
              <a:blipFill>
                <a:blip r:embed="rId7"/>
                <a:stretch>
                  <a:fillRect l="-7143" r="-10714"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1214AF-2069-ABA5-33F2-1AB1606815E6}"/>
                  </a:ext>
                </a:extLst>
              </p:cNvPr>
              <p:cNvSpPr txBox="1"/>
              <p:nvPr/>
            </p:nvSpPr>
            <p:spPr>
              <a:xfrm>
                <a:off x="2810320" y="307319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 name="TextBox 7">
                <a:extLst>
                  <a:ext uri="{FF2B5EF4-FFF2-40B4-BE49-F238E27FC236}">
                    <a16:creationId xmlns:a16="http://schemas.microsoft.com/office/drawing/2014/main" id="{E11214AF-2069-ABA5-33F2-1AB1606815E6}"/>
                  </a:ext>
                </a:extLst>
              </p:cNvPr>
              <p:cNvSpPr txBox="1">
                <a:spLocks noRot="1" noChangeAspect="1" noMove="1" noResize="1" noEditPoints="1" noAdjustHandles="1" noChangeArrowheads="1" noChangeShapeType="1" noTextEdit="1"/>
              </p:cNvSpPr>
              <p:nvPr/>
            </p:nvSpPr>
            <p:spPr>
              <a:xfrm>
                <a:off x="2810320" y="3073195"/>
                <a:ext cx="168315" cy="161583"/>
              </a:xfrm>
              <a:prstGeom prst="rect">
                <a:avLst/>
              </a:prstGeom>
              <a:blipFill>
                <a:blip r:embed="rId7"/>
                <a:stretch>
                  <a:fillRect l="-7143" r="-10714"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BE581D8-73AC-CCB3-8B26-6B1F155FC130}"/>
                  </a:ext>
                </a:extLst>
              </p:cNvPr>
              <p:cNvSpPr txBox="1"/>
              <p:nvPr/>
            </p:nvSpPr>
            <p:spPr>
              <a:xfrm>
                <a:off x="1239580" y="3338867"/>
                <a:ext cx="2436757"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1" i="1" smtClean="0">
                          <a:latin typeface="Cambria Math" panose="02040503050406030204" pitchFamily="18" charset="0"/>
                        </a:rPr>
                        <m:t>, </m:t>
                      </m:r>
                      <m:r>
                        <a:rPr lang="it-IT" sz="1050" b="1" i="1" smtClean="0">
                          <a:latin typeface="Cambria Math" panose="02040503050406030204" pitchFamily="18" charset="0"/>
                        </a:rPr>
                        <m:t>𝒂𝒓𝒕𝒊𝒔𝒕</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m:t>
                      </m:r>
                      <m:r>
                        <a:rPr lang="it-IT" sz="1050" b="0" i="1" smtClean="0">
                          <a:latin typeface="Cambria Math" panose="02040503050406030204" pitchFamily="18" charset="0"/>
                        </a:rPr>
                        <m:t>𝑓𝑜𝑙𝑙</m:t>
                      </m:r>
                      <m:r>
                        <a:rPr lang="it-IT" sz="1050" b="0" i="1" smtClean="0">
                          <a:latin typeface="Cambria Math" panose="02040503050406030204" pitchFamily="18" charset="0"/>
                        </a:rPr>
                        <m:t>)</m:t>
                      </m:r>
                    </m:oMath>
                  </m:oMathPara>
                </a14:m>
                <a:endParaRPr lang="en-US" sz="1050" dirty="0"/>
              </a:p>
            </p:txBody>
          </p:sp>
        </mc:Choice>
        <mc:Fallback xmlns="">
          <p:sp>
            <p:nvSpPr>
              <p:cNvPr id="9" name="TextBox 8">
                <a:extLst>
                  <a:ext uri="{FF2B5EF4-FFF2-40B4-BE49-F238E27FC236}">
                    <a16:creationId xmlns:a16="http://schemas.microsoft.com/office/drawing/2014/main" id="{BBE581D8-73AC-CCB3-8B26-6B1F155FC130}"/>
                  </a:ext>
                </a:extLst>
              </p:cNvPr>
              <p:cNvSpPr txBox="1">
                <a:spLocks noRot="1" noChangeAspect="1" noMove="1" noResize="1" noEditPoints="1" noAdjustHandles="1" noChangeArrowheads="1" noChangeShapeType="1" noTextEdit="1"/>
              </p:cNvSpPr>
              <p:nvPr/>
            </p:nvSpPr>
            <p:spPr>
              <a:xfrm>
                <a:off x="1239580" y="3338867"/>
                <a:ext cx="2436757" cy="161583"/>
              </a:xfrm>
              <a:prstGeom prst="rect">
                <a:avLst/>
              </a:prstGeom>
              <a:blipFill>
                <a:blip r:embed="rId8"/>
                <a:stretch>
                  <a:fillRect l="-2000" t="-3846" r="-250"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75DC79-3E99-8AD3-D605-192D74AD66F5}"/>
                  </a:ext>
                </a:extLst>
              </p:cNvPr>
              <p:cNvSpPr txBox="1"/>
              <p:nvPr/>
            </p:nvSpPr>
            <p:spPr>
              <a:xfrm>
                <a:off x="1250278" y="3598937"/>
                <a:ext cx="1560042"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𝑆𝑜𝑛𝑔𝐼𝑛𝐴𝑙𝑏𝑢𝑚</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m:t>
                      </m:r>
                      <m:r>
                        <a:rPr lang="it-IT" sz="1050" b="0" i="1" smtClean="0">
                          <a:latin typeface="Cambria Math" panose="02040503050406030204" pitchFamily="18" charset="0"/>
                        </a:rPr>
                        <m:t>𝑎𝑙</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m:t>
                      </m:r>
                    </m:oMath>
                  </m:oMathPara>
                </a14:m>
                <a:endParaRPr lang="en-US" sz="1050" dirty="0"/>
              </a:p>
            </p:txBody>
          </p:sp>
        </mc:Choice>
        <mc:Fallback xmlns="">
          <p:sp>
            <p:nvSpPr>
              <p:cNvPr id="10" name="TextBox 9">
                <a:extLst>
                  <a:ext uri="{FF2B5EF4-FFF2-40B4-BE49-F238E27FC236}">
                    <a16:creationId xmlns:a16="http://schemas.microsoft.com/office/drawing/2014/main" id="{0375DC79-3E99-8AD3-D605-192D74AD66F5}"/>
                  </a:ext>
                </a:extLst>
              </p:cNvPr>
              <p:cNvSpPr txBox="1">
                <a:spLocks noRot="1" noChangeAspect="1" noMove="1" noResize="1" noEditPoints="1" noAdjustHandles="1" noChangeArrowheads="1" noChangeShapeType="1" noTextEdit="1"/>
              </p:cNvSpPr>
              <p:nvPr/>
            </p:nvSpPr>
            <p:spPr>
              <a:xfrm>
                <a:off x="1250278" y="3598937"/>
                <a:ext cx="1560042" cy="161583"/>
              </a:xfrm>
              <a:prstGeom prst="rect">
                <a:avLst/>
              </a:prstGeom>
              <a:blipFill>
                <a:blip r:embed="rId9"/>
                <a:stretch>
                  <a:fillRect l="-4297" r="-781"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CC1B57-6321-D2DC-E9F2-F4DB769E1F91}"/>
                  </a:ext>
                </a:extLst>
              </p:cNvPr>
              <p:cNvSpPr txBox="1"/>
              <p:nvPr/>
            </p:nvSpPr>
            <p:spPr>
              <a:xfrm>
                <a:off x="1228883" y="3859007"/>
                <a:ext cx="3408177"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𝑆𝑜𝑛𝑔</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1" i="1" smtClean="0">
                          <a:latin typeface="Cambria Math" panose="02040503050406030204" pitchFamily="18" charset="0"/>
                        </a:rPr>
                        <m:t>𝒔𝒐𝒏𝒈</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m:t>
                      </m:r>
                      <m:r>
                        <a:rPr lang="it-IT" sz="1050" b="0" i="1" smtClean="0">
                          <a:latin typeface="Cambria Math" panose="02040503050406030204" pitchFamily="18" charset="0"/>
                        </a:rPr>
                        <m:t>𝑡</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𝑛𝑢𝑚</m:t>
                      </m:r>
                      <m:r>
                        <a:rPr lang="it-IT" sz="1050" b="0" i="1" smtClean="0">
                          <a:latin typeface="Cambria Math" panose="02040503050406030204" pitchFamily="18" charset="0"/>
                        </a:rPr>
                        <m:t>,</m:t>
                      </m:r>
                      <m:r>
                        <a:rPr lang="it-IT" sz="1050" b="0" i="1" smtClean="0">
                          <a:latin typeface="Cambria Math" panose="02040503050406030204" pitchFamily="18" charset="0"/>
                        </a:rPr>
                        <m:t>𝑑𝑢𝑟</m:t>
                      </m:r>
                      <m:r>
                        <a:rPr lang="it-IT" sz="1050" b="0" i="1" smtClean="0">
                          <a:latin typeface="Cambria Math" panose="02040503050406030204" pitchFamily="18" charset="0"/>
                        </a:rPr>
                        <m:t>,</m:t>
                      </m:r>
                      <m:r>
                        <a:rPr lang="it-IT" sz="1050" b="0" i="1" smtClean="0">
                          <a:latin typeface="Cambria Math" panose="02040503050406030204" pitchFamily="18" charset="0"/>
                        </a:rPr>
                        <m:t>𝑒𝑥𝑝</m:t>
                      </m:r>
                      <m:r>
                        <a:rPr lang="it-IT" sz="1050" b="0" i="1" smtClean="0">
                          <a:latin typeface="Cambria Math" panose="02040503050406030204" pitchFamily="18" charset="0"/>
                        </a:rPr>
                        <m:t>,</m:t>
                      </m:r>
                      <m:r>
                        <a:rPr lang="it-IT" sz="1050" b="0" i="1" smtClean="0">
                          <a:latin typeface="Cambria Math" panose="02040503050406030204" pitchFamily="18" charset="0"/>
                        </a:rPr>
                        <m:t>𝑝𝑟𝑒𝑣</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𝑢𝑟𝑙</m:t>
                      </m:r>
                      <m:r>
                        <a:rPr lang="it-IT" sz="1050" b="0" i="1" smtClean="0">
                          <a:latin typeface="Cambria Math" panose="02040503050406030204" pitchFamily="18" charset="0"/>
                        </a:rPr>
                        <m:t>)</m:t>
                      </m:r>
                    </m:oMath>
                  </m:oMathPara>
                </a14:m>
                <a:endParaRPr lang="en-US" sz="1050" dirty="0"/>
              </a:p>
            </p:txBody>
          </p:sp>
        </mc:Choice>
        <mc:Fallback xmlns="">
          <p:sp>
            <p:nvSpPr>
              <p:cNvPr id="11" name="TextBox 10">
                <a:extLst>
                  <a:ext uri="{FF2B5EF4-FFF2-40B4-BE49-F238E27FC236}">
                    <a16:creationId xmlns:a16="http://schemas.microsoft.com/office/drawing/2014/main" id="{F5CC1B57-6321-D2DC-E9F2-F4DB769E1F91}"/>
                  </a:ext>
                </a:extLst>
              </p:cNvPr>
              <p:cNvSpPr txBox="1">
                <a:spLocks noRot="1" noChangeAspect="1" noMove="1" noResize="1" noEditPoints="1" noAdjustHandles="1" noChangeArrowheads="1" noChangeShapeType="1" noTextEdit="1"/>
              </p:cNvSpPr>
              <p:nvPr/>
            </p:nvSpPr>
            <p:spPr>
              <a:xfrm>
                <a:off x="1228883" y="3859007"/>
                <a:ext cx="3408177" cy="161583"/>
              </a:xfrm>
              <a:prstGeom prst="rect">
                <a:avLst/>
              </a:prstGeom>
              <a:blipFill>
                <a:blip r:embed="rId10"/>
                <a:stretch>
                  <a:fillRect l="-1968" t="-370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7AFA56-72C5-1D6D-37A6-CA36DCC4A7C4}"/>
                  </a:ext>
                </a:extLst>
              </p:cNvPr>
              <p:cNvSpPr txBox="1"/>
              <p:nvPr/>
            </p:nvSpPr>
            <p:spPr>
              <a:xfrm>
                <a:off x="1228882" y="4144075"/>
                <a:ext cx="3711785"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𝐵𝑖𝑙𝑙𝑏𝑜𝑎𝑟𝑑𝑆𝑜𝑛𝑔</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1" i="1" smtClean="0">
                          <a:latin typeface="Cambria Math" panose="02040503050406030204" pitchFamily="18" charset="0"/>
                        </a:rPr>
                        <m:t>𝒓𝒂𝒏𝒌</m:t>
                      </m:r>
                      <m:r>
                        <a:rPr lang="it-IT" sz="1050" b="0" i="1" smtClean="0">
                          <a:latin typeface="Cambria Math" panose="02040503050406030204" pitchFamily="18" charset="0"/>
                        </a:rPr>
                        <m:t>,</m:t>
                      </m:r>
                      <m:r>
                        <a:rPr lang="it-IT" sz="1050" b="1" i="1" smtClean="0">
                          <a:latin typeface="Cambria Math" panose="02040503050406030204" pitchFamily="18" charset="0"/>
                        </a:rPr>
                        <m:t>𝒃𝒊𝒍𝒍𝒃𝒐𝒂𝒓𝒅</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𝒅𝒂𝒕𝒆</m:t>
                      </m:r>
                      <m:r>
                        <a:rPr lang="it-IT" sz="1050" b="0" i="1" smtClean="0">
                          <a:latin typeface="Cambria Math" panose="02040503050406030204" pitchFamily="18" charset="0"/>
                        </a:rPr>
                        <m:t>,</m:t>
                      </m:r>
                      <m:r>
                        <a:rPr lang="it-IT" sz="1050" b="0" i="1" smtClean="0">
                          <a:latin typeface="Cambria Math" panose="02040503050406030204" pitchFamily="18" charset="0"/>
                        </a:rPr>
                        <m:t>𝑤𝑜𝑐</m:t>
                      </m:r>
                      <m:r>
                        <a:rPr lang="it-IT" sz="1050" b="0" i="1" smtClean="0">
                          <a:latin typeface="Cambria Math" panose="02040503050406030204" pitchFamily="18" charset="0"/>
                        </a:rPr>
                        <m:t>,</m:t>
                      </m:r>
                      <m:r>
                        <a:rPr lang="it-IT" sz="1050" b="1" i="1" smtClean="0">
                          <a:latin typeface="Cambria Math" panose="02040503050406030204" pitchFamily="18" charset="0"/>
                        </a:rPr>
                        <m:t>𝒑𝒆𝒂𝒌</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𝒓𝒂𝒏𝒌</m:t>
                      </m:r>
                      <m:r>
                        <a:rPr lang="it-IT" sz="1050" b="0" i="1" smtClean="0">
                          <a:latin typeface="Cambria Math" panose="02040503050406030204" pitchFamily="18" charset="0"/>
                        </a:rPr>
                        <m:t>)</m:t>
                      </m:r>
                    </m:oMath>
                  </m:oMathPara>
                </a14:m>
                <a:endParaRPr lang="en-US" sz="1050" dirty="0"/>
              </a:p>
            </p:txBody>
          </p:sp>
        </mc:Choice>
        <mc:Fallback xmlns="">
          <p:sp>
            <p:nvSpPr>
              <p:cNvPr id="12" name="TextBox 11">
                <a:extLst>
                  <a:ext uri="{FF2B5EF4-FFF2-40B4-BE49-F238E27FC236}">
                    <a16:creationId xmlns:a16="http://schemas.microsoft.com/office/drawing/2014/main" id="{D77AFA56-72C5-1D6D-37A6-CA36DCC4A7C4}"/>
                  </a:ext>
                </a:extLst>
              </p:cNvPr>
              <p:cNvSpPr txBox="1">
                <a:spLocks noRot="1" noChangeAspect="1" noMove="1" noResize="1" noEditPoints="1" noAdjustHandles="1" noChangeArrowheads="1" noChangeShapeType="1" noTextEdit="1"/>
              </p:cNvSpPr>
              <p:nvPr/>
            </p:nvSpPr>
            <p:spPr>
              <a:xfrm>
                <a:off x="1228882" y="4144075"/>
                <a:ext cx="3711785" cy="161583"/>
              </a:xfrm>
              <a:prstGeom prst="rect">
                <a:avLst/>
              </a:prstGeom>
              <a:blipFill>
                <a:blip r:embed="rId11"/>
                <a:stretch>
                  <a:fillRect l="-1809" t="-7692" r="-164"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16BEF63-ECB3-2015-AE88-FAB013918A97}"/>
                  </a:ext>
                </a:extLst>
              </p:cNvPr>
              <p:cNvSpPr txBox="1"/>
              <p:nvPr/>
            </p:nvSpPr>
            <p:spPr>
              <a:xfrm>
                <a:off x="1228882" y="4384968"/>
                <a:ext cx="3762505"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 (</m:t>
                      </m:r>
                      <m:r>
                        <a:rPr lang="it-IT" sz="1050" b="0" i="1" smtClean="0">
                          <a:latin typeface="Cambria Math" panose="02040503050406030204" pitchFamily="18" charset="0"/>
                        </a:rPr>
                        <m:t>𝑓𝑜𝑙𝑙</m:t>
                      </m:r>
                      <m:r>
                        <a:rPr lang="it-IT" sz="1050" b="0" i="1" smtClean="0">
                          <a:latin typeface="Cambria Math" panose="02040503050406030204" pitchFamily="18" charset="0"/>
                        </a:rPr>
                        <m:t>&gt;500000)    ⋀    ((</m:t>
                      </m:r>
                      <m:r>
                        <a:rPr lang="it-IT" sz="1050" b="0" i="1" smtClean="0">
                          <a:latin typeface="Cambria Math" panose="02040503050406030204" pitchFamily="18" charset="0"/>
                        </a:rPr>
                        <m:t>𝑏𝑖𝑙𝑙𝑏𝑜𝑎𝑟𝑑</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𝑑𝑎𝑡𝑒</m:t>
                      </m:r>
                      <m:r>
                        <a:rPr lang="it-IT" sz="1050" b="0" i="1" smtClean="0">
                          <a:latin typeface="Cambria Math" panose="02040503050406030204" pitchFamily="18" charset="0"/>
                        </a:rPr>
                        <m:t> / </m:t>
                      </m:r>
                      <m:r>
                        <a:rPr lang="it-IT" sz="1050" b="0" i="1" smtClean="0">
                          <a:latin typeface="Cambria Math" panose="02040503050406030204" pitchFamily="18" charset="0"/>
                        </a:rPr>
                        <m:t>𝑟𝑒𝑙𝑒𝑎𝑠𝑒</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𝑑𝑎𝑡𝑒</m:t>
                      </m:r>
                      <m:r>
                        <a:rPr lang="it-IT" sz="1050" b="0" i="1" smtClean="0">
                          <a:latin typeface="Cambria Math" panose="02040503050406030204" pitchFamily="18" charset="0"/>
                        </a:rPr>
                        <m:t>)≥10)}</m:t>
                      </m:r>
                    </m:oMath>
                  </m:oMathPara>
                </a14:m>
                <a:endParaRPr lang="en-US" sz="1050" dirty="0"/>
              </a:p>
            </p:txBody>
          </p:sp>
        </mc:Choice>
        <mc:Fallback xmlns="">
          <p:sp>
            <p:nvSpPr>
              <p:cNvPr id="13" name="TextBox 12">
                <a:extLst>
                  <a:ext uri="{FF2B5EF4-FFF2-40B4-BE49-F238E27FC236}">
                    <a16:creationId xmlns:a16="http://schemas.microsoft.com/office/drawing/2014/main" id="{116BEF63-ECB3-2015-AE88-FAB013918A97}"/>
                  </a:ext>
                </a:extLst>
              </p:cNvPr>
              <p:cNvSpPr txBox="1">
                <a:spLocks noRot="1" noChangeAspect="1" noMove="1" noResize="1" noEditPoints="1" noAdjustHandles="1" noChangeArrowheads="1" noChangeShapeType="1" noTextEdit="1"/>
              </p:cNvSpPr>
              <p:nvPr/>
            </p:nvSpPr>
            <p:spPr>
              <a:xfrm>
                <a:off x="1228882" y="4384968"/>
                <a:ext cx="3762505" cy="161583"/>
              </a:xfrm>
              <a:prstGeom prst="rect">
                <a:avLst/>
              </a:prstGeom>
              <a:blipFill>
                <a:blip r:embed="rId12"/>
                <a:stretch>
                  <a:fillRect l="-972"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BDA5ACE-20D1-5E0E-7CF8-750413E4ADD6}"/>
                  </a:ext>
                </a:extLst>
              </p:cNvPr>
              <p:cNvSpPr txBox="1"/>
              <p:nvPr/>
            </p:nvSpPr>
            <p:spPr>
              <a:xfrm>
                <a:off x="4728651" y="3864213"/>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4" name="TextBox 13">
                <a:extLst>
                  <a:ext uri="{FF2B5EF4-FFF2-40B4-BE49-F238E27FC236}">
                    <a16:creationId xmlns:a16="http://schemas.microsoft.com/office/drawing/2014/main" id="{0BDA5ACE-20D1-5E0E-7CF8-750413E4ADD6}"/>
                  </a:ext>
                </a:extLst>
              </p:cNvPr>
              <p:cNvSpPr txBox="1">
                <a:spLocks noRot="1" noChangeAspect="1" noMove="1" noResize="1" noEditPoints="1" noAdjustHandles="1" noChangeArrowheads="1" noChangeShapeType="1" noTextEdit="1"/>
              </p:cNvSpPr>
              <p:nvPr/>
            </p:nvSpPr>
            <p:spPr>
              <a:xfrm>
                <a:off x="4728651" y="3864213"/>
                <a:ext cx="168315" cy="161583"/>
              </a:xfrm>
              <a:prstGeom prst="rect">
                <a:avLst/>
              </a:prstGeom>
              <a:blipFill>
                <a:blip r:embed="rId7"/>
                <a:stretch>
                  <a:fillRect l="-7407" r="-14815"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F8B6CF-3DC0-3F0E-7FDA-3615D71AB07A}"/>
                  </a:ext>
                </a:extLst>
              </p:cNvPr>
              <p:cNvSpPr txBox="1"/>
              <p:nvPr/>
            </p:nvSpPr>
            <p:spPr>
              <a:xfrm>
                <a:off x="2932971" y="359333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5" name="TextBox 14">
                <a:extLst>
                  <a:ext uri="{FF2B5EF4-FFF2-40B4-BE49-F238E27FC236}">
                    <a16:creationId xmlns:a16="http://schemas.microsoft.com/office/drawing/2014/main" id="{5EF8B6CF-3DC0-3F0E-7FDA-3615D71AB07A}"/>
                  </a:ext>
                </a:extLst>
              </p:cNvPr>
              <p:cNvSpPr txBox="1">
                <a:spLocks noRot="1" noChangeAspect="1" noMove="1" noResize="1" noEditPoints="1" noAdjustHandles="1" noChangeArrowheads="1" noChangeShapeType="1" noTextEdit="1"/>
              </p:cNvSpPr>
              <p:nvPr/>
            </p:nvSpPr>
            <p:spPr>
              <a:xfrm>
                <a:off x="2932971" y="3593335"/>
                <a:ext cx="168315" cy="161583"/>
              </a:xfrm>
              <a:prstGeom prst="rect">
                <a:avLst/>
              </a:prstGeom>
              <a:blipFill>
                <a:blip r:embed="rId7"/>
                <a:stretch>
                  <a:fillRect l="-7143" r="-10714"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C699BC-B59B-ABD7-FA42-BC358725D1F6}"/>
                  </a:ext>
                </a:extLst>
              </p:cNvPr>
              <p:cNvSpPr txBox="1"/>
              <p:nvPr/>
            </p:nvSpPr>
            <p:spPr>
              <a:xfrm>
                <a:off x="3794841" y="3338866"/>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6" name="TextBox 15">
                <a:extLst>
                  <a:ext uri="{FF2B5EF4-FFF2-40B4-BE49-F238E27FC236}">
                    <a16:creationId xmlns:a16="http://schemas.microsoft.com/office/drawing/2014/main" id="{1AC699BC-B59B-ABD7-FA42-BC358725D1F6}"/>
                  </a:ext>
                </a:extLst>
              </p:cNvPr>
              <p:cNvSpPr txBox="1">
                <a:spLocks noRot="1" noChangeAspect="1" noMove="1" noResize="1" noEditPoints="1" noAdjustHandles="1" noChangeArrowheads="1" noChangeShapeType="1" noTextEdit="1"/>
              </p:cNvSpPr>
              <p:nvPr/>
            </p:nvSpPr>
            <p:spPr>
              <a:xfrm>
                <a:off x="3794841" y="3338866"/>
                <a:ext cx="168315" cy="161583"/>
              </a:xfrm>
              <a:prstGeom prst="rect">
                <a:avLst/>
              </a:prstGeom>
              <a:blipFill>
                <a:blip r:embed="rId13"/>
                <a:stretch>
                  <a:fillRect l="-7407" r="-14815"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2B7C83-8D2E-8B73-861D-A42FBF2FA64F}"/>
                  </a:ext>
                </a:extLst>
              </p:cNvPr>
              <p:cNvSpPr txBox="1"/>
              <p:nvPr/>
            </p:nvSpPr>
            <p:spPr>
              <a:xfrm>
                <a:off x="5065281" y="4144248"/>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7" name="TextBox 16">
                <a:extLst>
                  <a:ext uri="{FF2B5EF4-FFF2-40B4-BE49-F238E27FC236}">
                    <a16:creationId xmlns:a16="http://schemas.microsoft.com/office/drawing/2014/main" id="{6C2B7C83-8D2E-8B73-861D-A42FBF2FA64F}"/>
                  </a:ext>
                </a:extLst>
              </p:cNvPr>
              <p:cNvSpPr txBox="1">
                <a:spLocks noRot="1" noChangeAspect="1" noMove="1" noResize="1" noEditPoints="1" noAdjustHandles="1" noChangeArrowheads="1" noChangeShapeType="1" noTextEdit="1"/>
              </p:cNvSpPr>
              <p:nvPr/>
            </p:nvSpPr>
            <p:spPr>
              <a:xfrm>
                <a:off x="5065281" y="4144248"/>
                <a:ext cx="168315" cy="161583"/>
              </a:xfrm>
              <a:prstGeom prst="rect">
                <a:avLst/>
              </a:prstGeom>
              <a:blipFill>
                <a:blip r:embed="rId7"/>
                <a:stretch>
                  <a:fillRect l="-7143" r="-10714" b="-19231"/>
                </a:stretch>
              </a:blipFill>
            </p:spPr>
            <p:txBody>
              <a:bodyPr/>
              <a:lstStyle/>
              <a:p>
                <a:r>
                  <a:rPr lang="en-US">
                    <a:noFill/>
                  </a:rPr>
                  <a:t> </a:t>
                </a:r>
              </a:p>
            </p:txBody>
          </p:sp>
        </mc:Fallback>
      </mc:AlternateContent>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7093635"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err="1"/>
              <a:t>Find</a:t>
            </a:r>
            <a:r>
              <a:rPr lang="it-IT" sz="1400" dirty="0"/>
              <a:t> </a:t>
            </a:r>
            <a:r>
              <a:rPr lang="it-IT" sz="1400" dirty="0" err="1"/>
              <a:t>Albums</a:t>
            </a:r>
            <a:r>
              <a:rPr lang="it-IT" sz="1400" dirty="0"/>
              <a:t> of Artists with more </a:t>
            </a:r>
            <a:r>
              <a:rPr lang="it-IT" sz="1400" dirty="0" err="1"/>
              <a:t>than</a:t>
            </a:r>
            <a:r>
              <a:rPr lang="it-IT" sz="1400" dirty="0"/>
              <a:t> 500k followers </a:t>
            </a:r>
            <a:r>
              <a:rPr lang="it-IT" sz="1400" dirty="0" err="1"/>
              <a:t>that</a:t>
            </a:r>
            <a:r>
              <a:rPr lang="it-IT" sz="1400" dirty="0"/>
              <a:t> </a:t>
            </a:r>
            <a:r>
              <a:rPr lang="it-IT" sz="1400" dirty="0" err="1"/>
              <a:t>contain</a:t>
            </a:r>
            <a:r>
              <a:rPr lang="it-IT" sz="1400" dirty="0"/>
              <a:t> Songs </a:t>
            </a:r>
            <a:r>
              <a:rPr lang="it-IT" sz="1400" dirty="0" err="1"/>
              <a:t>that</a:t>
            </a:r>
            <a:r>
              <a:rPr lang="it-IT" sz="1400" dirty="0"/>
              <a:t> are </a:t>
            </a:r>
            <a:r>
              <a:rPr lang="it-IT" sz="1400" dirty="0" err="1"/>
              <a:t>present</a:t>
            </a:r>
            <a:r>
              <a:rPr lang="it-IT" sz="1400" dirty="0"/>
              <a:t> in the Billboard Hot 100 Chart </a:t>
            </a:r>
            <a:r>
              <a:rPr lang="it-IT" sz="1400" dirty="0" err="1"/>
              <a:t>at</a:t>
            </a:r>
            <a:r>
              <a:rPr lang="it-IT" sz="1400" dirty="0"/>
              <a:t> </a:t>
            </a:r>
            <a:r>
              <a:rPr lang="it-IT" sz="1400" dirty="0" err="1"/>
              <a:t>least</a:t>
            </a:r>
            <a:r>
              <a:rPr lang="it-IT" sz="1400" dirty="0"/>
              <a:t> 10 </a:t>
            </a:r>
            <a:r>
              <a:rPr lang="it-IT" sz="1400" dirty="0" err="1"/>
              <a:t>years</a:t>
            </a:r>
            <a:r>
              <a:rPr lang="it-IT" sz="1400" dirty="0"/>
              <a:t> after </a:t>
            </a:r>
            <a:r>
              <a:rPr lang="it-IT" sz="1400" dirty="0" err="1"/>
              <a:t>their</a:t>
            </a:r>
            <a:r>
              <a:rPr lang="it-IT" sz="1400" dirty="0"/>
              <a:t> release</a:t>
            </a:r>
          </a:p>
          <a:p>
            <a:pPr marL="76200" lvl="0" indent="0" algn="l" rtl="0">
              <a:spcBef>
                <a:spcPts val="600"/>
              </a:spcBef>
              <a:spcAft>
                <a:spcPts val="0"/>
              </a:spcAft>
              <a:buSzPts val="2400"/>
              <a:buNone/>
            </a:pPr>
            <a:endParaRPr sz="1400" dirty="0"/>
          </a:p>
        </p:txBody>
      </p:sp>
    </p:spTree>
    <p:extLst>
      <p:ext uri="{BB962C8B-B14F-4D97-AF65-F5344CB8AC3E}">
        <p14:creationId xmlns:p14="http://schemas.microsoft.com/office/powerpoint/2010/main" val="3013865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1 - SQL</a:t>
            </a:r>
            <a:endParaRPr dirty="0"/>
          </a:p>
        </p:txBody>
      </p:sp>
      <p:sp>
        <p:nvSpPr>
          <p:cNvPr id="118" name="Google Shape;118;p17"/>
          <p:cNvSpPr txBox="1">
            <a:spLocks noGrp="1"/>
          </p:cNvSpPr>
          <p:nvPr>
            <p:ph type="sldNum" idx="12"/>
          </p:nvPr>
        </p:nvSpPr>
        <p:spPr>
          <a:xfrm>
            <a:off x="8466296"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dirty="0"/>
          </a:p>
        </p:txBody>
      </p:sp>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4215096"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err="1"/>
              <a:t>Find</a:t>
            </a:r>
            <a:r>
              <a:rPr lang="it-IT" sz="1400" dirty="0"/>
              <a:t> </a:t>
            </a:r>
            <a:r>
              <a:rPr lang="it-IT" sz="1400" dirty="0" err="1"/>
              <a:t>Albums</a:t>
            </a:r>
            <a:r>
              <a:rPr lang="it-IT" sz="1400" dirty="0"/>
              <a:t> of Artists with more </a:t>
            </a:r>
            <a:r>
              <a:rPr lang="it-IT" sz="1400" dirty="0" err="1"/>
              <a:t>than</a:t>
            </a:r>
            <a:r>
              <a:rPr lang="it-IT" sz="1400" dirty="0"/>
              <a:t> 500k followers </a:t>
            </a:r>
            <a:r>
              <a:rPr lang="it-IT" sz="1400" dirty="0" err="1"/>
              <a:t>that</a:t>
            </a:r>
            <a:r>
              <a:rPr lang="it-IT" sz="1400" dirty="0"/>
              <a:t> </a:t>
            </a:r>
            <a:r>
              <a:rPr lang="it-IT" sz="1400" dirty="0" err="1"/>
              <a:t>contain</a:t>
            </a:r>
            <a:r>
              <a:rPr lang="it-IT" sz="1400" dirty="0"/>
              <a:t> Songs </a:t>
            </a:r>
            <a:r>
              <a:rPr lang="it-IT" sz="1400" dirty="0" err="1"/>
              <a:t>that</a:t>
            </a:r>
            <a:r>
              <a:rPr lang="it-IT" sz="1400" dirty="0"/>
              <a:t> are </a:t>
            </a:r>
            <a:r>
              <a:rPr lang="it-IT" sz="1400" dirty="0" err="1"/>
              <a:t>present</a:t>
            </a:r>
            <a:r>
              <a:rPr lang="it-IT" sz="1400" dirty="0"/>
              <a:t> in the Billboard Hot 100 Chart </a:t>
            </a:r>
            <a:r>
              <a:rPr lang="it-IT" sz="1400" dirty="0" err="1"/>
              <a:t>at</a:t>
            </a:r>
            <a:r>
              <a:rPr lang="it-IT" sz="1400" dirty="0"/>
              <a:t> </a:t>
            </a:r>
            <a:r>
              <a:rPr lang="it-IT" sz="1400" dirty="0" err="1"/>
              <a:t>least</a:t>
            </a:r>
            <a:r>
              <a:rPr lang="it-IT" sz="1400" dirty="0"/>
              <a:t> 10 </a:t>
            </a:r>
            <a:r>
              <a:rPr lang="it-IT" sz="1400" dirty="0" err="1"/>
              <a:t>years</a:t>
            </a:r>
            <a:r>
              <a:rPr lang="it-IT" sz="1400" dirty="0"/>
              <a:t> after </a:t>
            </a:r>
            <a:r>
              <a:rPr lang="it-IT" sz="1400" dirty="0" err="1"/>
              <a:t>their</a:t>
            </a:r>
            <a:r>
              <a:rPr lang="it-IT" sz="1400" dirty="0"/>
              <a:t> release</a:t>
            </a:r>
          </a:p>
          <a:p>
            <a:pPr marL="76200" lvl="0" indent="0" algn="l" rtl="0">
              <a:spcBef>
                <a:spcPts val="600"/>
              </a:spcBef>
              <a:spcAft>
                <a:spcPts val="0"/>
              </a:spcAft>
              <a:buSzPts val="2400"/>
              <a:buNone/>
            </a:pPr>
            <a:endParaRPr sz="1400" dirty="0"/>
          </a:p>
        </p:txBody>
      </p:sp>
      <p:pic>
        <p:nvPicPr>
          <p:cNvPr id="7" name="Picture 6">
            <a:extLst>
              <a:ext uri="{FF2B5EF4-FFF2-40B4-BE49-F238E27FC236}">
                <a16:creationId xmlns:a16="http://schemas.microsoft.com/office/drawing/2014/main" id="{2BC3D0C7-B609-450D-CF35-7B5E3B38553C}"/>
              </a:ext>
            </a:extLst>
          </p:cNvPr>
          <p:cNvPicPr>
            <a:picLocks noChangeAspect="1"/>
          </p:cNvPicPr>
          <p:nvPr/>
        </p:nvPicPr>
        <p:blipFill>
          <a:blip r:embed="rId3"/>
          <a:stretch>
            <a:fillRect/>
          </a:stretch>
        </p:blipFill>
        <p:spPr>
          <a:xfrm>
            <a:off x="4993702" y="1190390"/>
            <a:ext cx="4118195" cy="3515025"/>
          </a:xfrm>
          <a:prstGeom prst="rect">
            <a:avLst/>
          </a:prstGeom>
        </p:spPr>
      </p:pic>
      <p:pic>
        <p:nvPicPr>
          <p:cNvPr id="9" name="Picture 8" descr="Text&#10;&#10;Description automatically generated">
            <a:extLst>
              <a:ext uri="{FF2B5EF4-FFF2-40B4-BE49-F238E27FC236}">
                <a16:creationId xmlns:a16="http://schemas.microsoft.com/office/drawing/2014/main" id="{184F905B-AE98-17E4-9B08-723857FDD1E0}"/>
              </a:ext>
            </a:extLst>
          </p:cNvPr>
          <p:cNvPicPr>
            <a:picLocks noChangeAspect="1"/>
          </p:cNvPicPr>
          <p:nvPr/>
        </p:nvPicPr>
        <p:blipFill>
          <a:blip r:embed="rId4"/>
          <a:stretch>
            <a:fillRect/>
          </a:stretch>
        </p:blipFill>
        <p:spPr>
          <a:xfrm>
            <a:off x="713007" y="2229491"/>
            <a:ext cx="4280695" cy="2520409"/>
          </a:xfrm>
          <a:prstGeom prst="rect">
            <a:avLst/>
          </a:prstGeom>
          <a:ln>
            <a:noFill/>
          </a:ln>
          <a:effectLst>
            <a:softEdge rad="112500"/>
          </a:effectLst>
        </p:spPr>
      </p:pic>
    </p:spTree>
    <p:extLst>
      <p:ext uri="{BB962C8B-B14F-4D97-AF65-F5344CB8AC3E}">
        <p14:creationId xmlns:p14="http://schemas.microsoft.com/office/powerpoint/2010/main" val="3003426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2 - FOL</a:t>
            </a:r>
            <a:endParaRPr dirty="0"/>
          </a:p>
        </p:txBody>
      </p:sp>
      <p:sp>
        <p:nvSpPr>
          <p:cNvPr id="118" name="Google Shape;118;p17"/>
          <p:cNvSpPr txBox="1">
            <a:spLocks noGrp="1"/>
          </p:cNvSpPr>
          <p:nvPr>
            <p:ph type="sldNum" idx="12"/>
          </p:nvPr>
        </p:nvSpPr>
        <p:spPr>
          <a:xfrm>
            <a:off x="8485346"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090FC04-6138-73BB-2E09-A3ECA2372BEA}"/>
                  </a:ext>
                </a:extLst>
              </p:cNvPr>
              <p:cNvSpPr txBox="1"/>
              <p:nvPr/>
            </p:nvSpPr>
            <p:spPr>
              <a:xfrm>
                <a:off x="873045" y="2270263"/>
                <a:ext cx="6958495" cy="161583"/>
              </a:xfrm>
              <a:prstGeom prst="rect">
                <a:avLst/>
              </a:prstGeom>
              <a:noFill/>
            </p:spPr>
            <p:txBody>
              <a:bodyPr wrap="square" lIns="0" tIns="0" rIns="0" bIns="0" rtlCol="0">
                <a:spAutoFit/>
              </a:bodyPr>
              <a:lstStyle/>
              <a:p>
                <a14:m>
                  <m:oMath xmlns:m="http://schemas.openxmlformats.org/officeDocument/2006/math">
                    <m:r>
                      <a:rPr lang="it-IT" sz="1050" b="0" i="1" smtClean="0">
                        <a:latin typeface="Cambria Math" panose="02040503050406030204" pitchFamily="18" charset="0"/>
                      </a:rPr>
                      <m:t>𝑞</m:t>
                    </m:r>
                    <m:r>
                      <a:rPr lang="it-IT" sz="1050" b="0" i="1" smtClean="0">
                        <a:latin typeface="Cambria Math" panose="02040503050406030204" pitchFamily="18" charset="0"/>
                      </a:rPr>
                      <m:t>={(</m:t>
                    </m:r>
                    <m:r>
                      <a:rPr lang="it-IT" sz="1050" b="1" i="1" smtClean="0">
                        <a:latin typeface="Cambria Math" panose="02040503050406030204" pitchFamily="18" charset="0"/>
                      </a:rPr>
                      <m:t>𝒔𝒐𝒏𝒈</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1" i="1" smtClean="0">
                        <a:latin typeface="Cambria Math" panose="02040503050406030204" pitchFamily="18" charset="0"/>
                      </a:rPr>
                      <m:t>, </m:t>
                    </m:r>
                    <m:r>
                      <a:rPr lang="it-IT" sz="1050" b="1" i="1" smtClean="0">
                        <a:latin typeface="Cambria Math" panose="02040503050406030204" pitchFamily="18" charset="0"/>
                      </a:rPr>
                      <m:t>𝒂𝒓𝒕𝒊𝒔𝒕</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1" i="1" smtClean="0">
                        <a:latin typeface="Cambria Math" panose="02040503050406030204" pitchFamily="18" charset="0"/>
                      </a:rPr>
                      <m:t>, </m:t>
                    </m:r>
                    <m:r>
                      <a:rPr lang="it-IT" sz="1050" b="1" i="1" smtClean="0">
                        <a:latin typeface="Cambria Math" panose="02040503050406030204" pitchFamily="18" charset="0"/>
                      </a:rPr>
                      <m:t>𝒂𝒄𝒐𝒖𝒔𝒕𝒊𝒄𝒏𝒆𝒔𝒔</m:t>
                    </m:r>
                    <m:r>
                      <a:rPr lang="it-IT" sz="1050" b="1" i="1" smtClean="0">
                        <a:latin typeface="Cambria Math" panose="02040503050406030204" pitchFamily="18" charset="0"/>
                      </a:rPr>
                      <m:t>, </m:t>
                    </m:r>
                    <m:r>
                      <a:rPr lang="it-IT" sz="1050" b="1" i="1" smtClean="0">
                        <a:latin typeface="Cambria Math" panose="02040503050406030204" pitchFamily="18" charset="0"/>
                      </a:rPr>
                      <m:t>𝒅𝒂𝒏𝒄𝒆𝒂𝒃𝒊𝒍𝒊𝒕𝒚</m:t>
                    </m:r>
                    <m:r>
                      <a:rPr lang="it-IT" sz="1050" b="1" i="1" smtClean="0">
                        <a:latin typeface="Cambria Math" panose="02040503050406030204" pitchFamily="18" charset="0"/>
                      </a:rPr>
                      <m:t>, </m:t>
                    </m:r>
                    <m:r>
                      <a:rPr lang="it-IT" sz="1050" b="1" i="1" smtClean="0">
                        <a:latin typeface="Cambria Math" panose="02040503050406030204" pitchFamily="18" charset="0"/>
                      </a:rPr>
                      <m:t>𝒆𝒏𝒆𝒓𝒈𝒚</m:t>
                    </m:r>
                    <m:r>
                      <a:rPr lang="it-IT" sz="1050" b="1" i="1" smtClean="0">
                        <a:latin typeface="Cambria Math" panose="02040503050406030204" pitchFamily="18" charset="0"/>
                      </a:rPr>
                      <m:t>, </m:t>
                    </m:r>
                    <m:r>
                      <a:rPr lang="it-IT" sz="1050" b="1" i="1" smtClean="0">
                        <a:latin typeface="Cambria Math" panose="02040503050406030204" pitchFamily="18" charset="0"/>
                      </a:rPr>
                      <m:t>𝒍𝒐𝒖𝒅𝒏𝒆𝒔𝒔</m:t>
                    </m:r>
                    <m:r>
                      <a:rPr lang="it-IT" sz="1050" b="1" i="1" smtClean="0">
                        <a:latin typeface="Cambria Math" panose="02040503050406030204" pitchFamily="18" charset="0"/>
                      </a:rPr>
                      <m:t>, </m:t>
                    </m:r>
                    <m:r>
                      <a:rPr lang="it-IT" sz="1050" b="1" i="1" smtClean="0">
                        <a:latin typeface="Cambria Math" panose="02040503050406030204" pitchFamily="18" charset="0"/>
                      </a:rPr>
                      <m:t>𝒃𝒊𝒍𝒍𝒃𝒐𝒂𝒓𝒅</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𝒅𝒂𝒕𝒆</m:t>
                    </m:r>
                    <m:r>
                      <a:rPr lang="it-IT" sz="1050" b="0" i="1" smtClean="0">
                        <a:latin typeface="Cambria Math" panose="02040503050406030204" pitchFamily="18" charset="0"/>
                      </a:rPr>
                      <m:t>)</m:t>
                    </m:r>
                  </m:oMath>
                </a14:m>
                <a:r>
                  <a:rPr lang="en-US" sz="1050" dirty="0"/>
                  <a:t>           |</a:t>
                </a:r>
              </a:p>
            </p:txBody>
          </p:sp>
        </mc:Choice>
        <mc:Fallback xmlns="">
          <p:sp>
            <p:nvSpPr>
              <p:cNvPr id="2" name="TextBox 1">
                <a:extLst>
                  <a:ext uri="{FF2B5EF4-FFF2-40B4-BE49-F238E27FC236}">
                    <a16:creationId xmlns:a16="http://schemas.microsoft.com/office/drawing/2014/main" id="{2090FC04-6138-73BB-2E09-A3ECA2372BEA}"/>
                  </a:ext>
                </a:extLst>
              </p:cNvPr>
              <p:cNvSpPr txBox="1">
                <a:spLocks noRot="1" noChangeAspect="1" noMove="1" noResize="1" noEditPoints="1" noAdjustHandles="1" noChangeArrowheads="1" noChangeShapeType="1" noTextEdit="1"/>
              </p:cNvSpPr>
              <p:nvPr/>
            </p:nvSpPr>
            <p:spPr>
              <a:xfrm>
                <a:off x="873045" y="2270263"/>
                <a:ext cx="6958495" cy="161583"/>
              </a:xfrm>
              <a:prstGeom prst="rect">
                <a:avLst/>
              </a:prstGeom>
              <a:blipFill>
                <a:blip r:embed="rId3"/>
                <a:stretch>
                  <a:fillRect l="-701" t="-25926" b="-4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7E4AA4-595E-815F-4E9A-1B073CED58F6}"/>
                  </a:ext>
                </a:extLst>
              </p:cNvPr>
              <p:cNvSpPr txBox="1"/>
              <p:nvPr/>
            </p:nvSpPr>
            <p:spPr>
              <a:xfrm>
                <a:off x="1228882" y="2558657"/>
                <a:ext cx="566584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 </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 </m:t>
                      </m:r>
                      <m:r>
                        <a:rPr lang="it-IT" sz="1050" b="0" i="1" smtClean="0">
                          <a:latin typeface="Cambria Math" panose="02040503050406030204" pitchFamily="18" charset="0"/>
                        </a:rPr>
                        <m:t>𝑓𝑜𝑙𝑙</m:t>
                      </m:r>
                      <m:r>
                        <a:rPr lang="it-IT" sz="1050" b="0" i="1" smtClean="0">
                          <a:latin typeface="Cambria Math" panose="02040503050406030204" pitchFamily="18" charset="0"/>
                        </a:rPr>
                        <m:t>, </m:t>
                      </m:r>
                      <m:r>
                        <a:rPr lang="it-IT" sz="1050" b="0" i="1" smtClean="0">
                          <a:latin typeface="Cambria Math" panose="02040503050406030204" pitchFamily="18" charset="0"/>
                        </a:rPr>
                        <m:t>𝑔𝑒𝑛𝑟𝑒</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 </m:t>
                      </m:r>
                      <m:r>
                        <a:rPr lang="it-IT" sz="1050" b="0" i="1" smtClean="0">
                          <a:latin typeface="Cambria Math" panose="02040503050406030204" pitchFamily="18" charset="0"/>
                        </a:rPr>
                        <m:t>𝑡</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𝑛𝑢𝑚</m:t>
                      </m:r>
                      <m:r>
                        <a:rPr lang="it-IT" sz="1050" b="0" i="1" smtClean="0">
                          <a:latin typeface="Cambria Math" panose="02040503050406030204" pitchFamily="18" charset="0"/>
                        </a:rPr>
                        <m:t>, </m:t>
                      </m:r>
                      <m:r>
                        <a:rPr lang="it-IT" sz="1050" b="0" i="1" smtClean="0">
                          <a:latin typeface="Cambria Math" panose="02040503050406030204" pitchFamily="18" charset="0"/>
                        </a:rPr>
                        <m:t>𝑑𝑢𝑟</m:t>
                      </m:r>
                      <m:r>
                        <a:rPr lang="it-IT" sz="1050" b="0" i="1" smtClean="0">
                          <a:latin typeface="Cambria Math" panose="02040503050406030204" pitchFamily="18" charset="0"/>
                        </a:rPr>
                        <m:t>,</m:t>
                      </m:r>
                      <m:r>
                        <a:rPr lang="it-IT" sz="1050" b="0" i="1" smtClean="0">
                          <a:latin typeface="Cambria Math" panose="02040503050406030204" pitchFamily="18" charset="0"/>
                        </a:rPr>
                        <m:t>𝑒𝑥𝑝</m:t>
                      </m:r>
                      <m:r>
                        <a:rPr lang="it-IT" sz="1050" b="0" i="1" smtClean="0">
                          <a:latin typeface="Cambria Math" panose="02040503050406030204" pitchFamily="18" charset="0"/>
                        </a:rPr>
                        <m:t>, </m:t>
                      </m:r>
                      <m:r>
                        <a:rPr lang="it-IT" sz="1050" b="0" i="1" smtClean="0">
                          <a:latin typeface="Cambria Math" panose="02040503050406030204" pitchFamily="18" charset="0"/>
                        </a:rPr>
                        <m:t>𝑝𝑟𝑒𝑣</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𝑢𝑟𝑙</m:t>
                      </m:r>
                      <m:r>
                        <a:rPr lang="it-IT" sz="1050" b="0" i="1" smtClean="0">
                          <a:latin typeface="Cambria Math" panose="02040503050406030204" pitchFamily="18" charset="0"/>
                        </a:rPr>
                        <m:t>,</m:t>
                      </m:r>
                      <m:r>
                        <a:rPr lang="it-IT" sz="1050" b="0" i="1" smtClean="0">
                          <a:latin typeface="Cambria Math" panose="02040503050406030204" pitchFamily="18" charset="0"/>
                        </a:rPr>
                        <m:t>𝑤𝑜𝑐</m:t>
                      </m:r>
                      <m:r>
                        <a:rPr lang="it-IT" sz="1050" b="0" i="1" smtClean="0">
                          <a:latin typeface="Cambria Math" panose="02040503050406030204" pitchFamily="18" charset="0"/>
                        </a:rPr>
                        <m:t>, </m:t>
                      </m:r>
                      <m:r>
                        <a:rPr lang="it-IT" sz="1050" b="0" i="1" smtClean="0">
                          <a:latin typeface="Cambria Math" panose="02040503050406030204" pitchFamily="18" charset="0"/>
                        </a:rPr>
                        <m:t>𝑝𝑒𝑎𝑘</m:t>
                      </m:r>
                      <m:r>
                        <a:rPr lang="it-IT" sz="1050" b="0" i="1" smtClean="0">
                          <a:latin typeface="Cambria Math" panose="02040503050406030204" pitchFamily="18" charset="0"/>
                        </a:rPr>
                        <m:t>_</m:t>
                      </m:r>
                      <m:r>
                        <a:rPr lang="it-IT" sz="1050" b="0" i="1" smtClean="0">
                          <a:latin typeface="Cambria Math" panose="02040503050406030204" pitchFamily="18" charset="0"/>
                        </a:rPr>
                        <m:t>𝑟𝑎𝑛𝑘</m:t>
                      </m:r>
                      <m:r>
                        <a:rPr lang="it-IT" sz="1050" b="0" i="1" smtClean="0">
                          <a:latin typeface="Cambria Math" panose="02040503050406030204" pitchFamily="18" charset="0"/>
                        </a:rPr>
                        <m:t>,</m:t>
                      </m:r>
                      <m:r>
                        <a:rPr lang="it-IT" sz="1050" b="0" i="1" smtClean="0">
                          <a:latin typeface="Cambria Math" panose="02040503050406030204" pitchFamily="18" charset="0"/>
                        </a:rPr>
                        <m:t>𝑖</m:t>
                      </m:r>
                      <m:r>
                        <a:rPr lang="it-IT" sz="1050" b="1" i="1" smtClean="0">
                          <a:latin typeface="Cambria Math" panose="02040503050406030204" pitchFamily="18" charset="0"/>
                        </a:rPr>
                        <m:t>,</m:t>
                      </m:r>
                      <m:r>
                        <a:rPr lang="it-IT" sz="1050" b="0" i="1" smtClean="0">
                          <a:latin typeface="Cambria Math" panose="02040503050406030204" pitchFamily="18" charset="0"/>
                        </a:rPr>
                        <m:t>𝑘</m:t>
                      </m:r>
                      <m:r>
                        <a:rPr lang="it-IT" sz="1050" b="0" i="1" smtClean="0">
                          <a:latin typeface="Cambria Math" panose="02040503050406030204" pitchFamily="18" charset="0"/>
                        </a:rPr>
                        <m:t>,</m:t>
                      </m:r>
                      <m:r>
                        <a:rPr lang="it-IT" sz="1050" b="0" i="1" smtClean="0">
                          <a:latin typeface="Cambria Math" panose="02040503050406030204" pitchFamily="18" charset="0"/>
                        </a:rPr>
                        <m:t>𝑙</m:t>
                      </m:r>
                      <m:r>
                        <a:rPr lang="it-IT" sz="1050" b="0" i="1" smtClean="0">
                          <a:latin typeface="Cambria Math" panose="02040503050406030204" pitchFamily="18" charset="0"/>
                        </a:rPr>
                        <m:t>,</m:t>
                      </m:r>
                      <m:r>
                        <a:rPr lang="it-IT" sz="1050" b="0" i="1" smtClean="0">
                          <a:latin typeface="Cambria Math" panose="02040503050406030204" pitchFamily="18" charset="0"/>
                        </a:rPr>
                        <m:t>𝑚</m:t>
                      </m:r>
                      <m:r>
                        <a:rPr lang="it-IT" sz="1050" b="0" i="1" smtClean="0">
                          <a:latin typeface="Cambria Math" panose="02040503050406030204" pitchFamily="18" charset="0"/>
                        </a:rPr>
                        <m:t>,</m:t>
                      </m:r>
                      <m:r>
                        <a:rPr lang="it-IT" sz="1050" b="0" i="1" smtClean="0">
                          <a:latin typeface="Cambria Math" panose="02040503050406030204" pitchFamily="18" charset="0"/>
                        </a:rPr>
                        <m:t>𝑠</m:t>
                      </m:r>
                      <m:r>
                        <a:rPr lang="it-IT" sz="1050" b="0" i="1" smtClean="0">
                          <a:latin typeface="Cambria Math" panose="02040503050406030204" pitchFamily="18" charset="0"/>
                        </a:rPr>
                        <m:t>,</m:t>
                      </m:r>
                      <m:r>
                        <a:rPr lang="it-IT" sz="1050" b="0" i="1" smtClean="0">
                          <a:latin typeface="Cambria Math" panose="02040503050406030204" pitchFamily="18" charset="0"/>
                        </a:rPr>
                        <m:t>𝑡</m:t>
                      </m:r>
                      <m:r>
                        <a:rPr lang="it-IT" sz="1050" b="0" i="1" smtClean="0">
                          <a:latin typeface="Cambria Math" panose="02040503050406030204" pitchFamily="18" charset="0"/>
                        </a:rPr>
                        <m:t>,</m:t>
                      </m:r>
                      <m:r>
                        <a:rPr lang="it-IT" sz="1050" b="0" i="1" smtClean="0">
                          <a:latin typeface="Cambria Math" panose="02040503050406030204" pitchFamily="18" charset="0"/>
                        </a:rPr>
                        <m:t>𝑡𝑠</m:t>
                      </m:r>
                      <m:r>
                        <a:rPr lang="it-IT" sz="1050" b="1" i="1" smtClean="0">
                          <a:latin typeface="Cambria Math" panose="02040503050406030204" pitchFamily="18" charset="0"/>
                        </a:rPr>
                        <m:t>.</m:t>
                      </m:r>
                    </m:oMath>
                  </m:oMathPara>
                </a14:m>
                <a:endParaRPr lang="en-US" sz="1050" b="1" dirty="0"/>
              </a:p>
            </p:txBody>
          </p:sp>
        </mc:Choice>
        <mc:Fallback xmlns="">
          <p:sp>
            <p:nvSpPr>
              <p:cNvPr id="4" name="TextBox 3">
                <a:extLst>
                  <a:ext uri="{FF2B5EF4-FFF2-40B4-BE49-F238E27FC236}">
                    <a16:creationId xmlns:a16="http://schemas.microsoft.com/office/drawing/2014/main" id="{667E4AA4-595E-815F-4E9A-1B073CED58F6}"/>
                  </a:ext>
                </a:extLst>
              </p:cNvPr>
              <p:cNvSpPr txBox="1">
                <a:spLocks noRot="1" noChangeAspect="1" noMove="1" noResize="1" noEditPoints="1" noAdjustHandles="1" noChangeArrowheads="1" noChangeShapeType="1" noTextEdit="1"/>
              </p:cNvSpPr>
              <p:nvPr/>
            </p:nvSpPr>
            <p:spPr>
              <a:xfrm>
                <a:off x="1228882" y="2558657"/>
                <a:ext cx="5665846" cy="161583"/>
              </a:xfrm>
              <a:prstGeom prst="rect">
                <a:avLst/>
              </a:prstGeom>
              <a:blipFill>
                <a:blip r:embed="rId4"/>
                <a:stretch>
                  <a:fillRect l="-861" t="-3846"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89E83F-DC89-2BE8-192F-EC1A9240B223}"/>
                  </a:ext>
                </a:extLst>
              </p:cNvPr>
              <p:cNvSpPr txBox="1"/>
              <p:nvPr/>
            </p:nvSpPr>
            <p:spPr>
              <a:xfrm>
                <a:off x="1239580" y="2818727"/>
                <a:ext cx="2454390"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1" i="1" smtClean="0">
                          <a:latin typeface="Cambria Math" panose="02040503050406030204" pitchFamily="18" charset="0"/>
                        </a:rPr>
                        <m:t>𝒂𝒓𝒕𝒊𝒔𝒕</m:t>
                      </m:r>
                      <m: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m:t>
                      </m:r>
                      <m:r>
                        <a:rPr lang="it-IT" sz="1050" b="0" i="1" smtClean="0">
                          <a:latin typeface="Cambria Math" panose="02040503050406030204" pitchFamily="18" charset="0"/>
                        </a:rPr>
                        <m:t>𝑓𝑜𝑙𝑙</m:t>
                      </m:r>
                      <m:r>
                        <a:rPr lang="it-IT" sz="1050" b="0" i="1" smtClean="0">
                          <a:latin typeface="Cambria Math" panose="02040503050406030204" pitchFamily="18" charset="0"/>
                        </a:rPr>
                        <m:t>)</m:t>
                      </m:r>
                    </m:oMath>
                  </m:oMathPara>
                </a14:m>
                <a:endParaRPr lang="en-US" sz="1050" dirty="0"/>
              </a:p>
            </p:txBody>
          </p:sp>
        </mc:Choice>
        <mc:Fallback xmlns="">
          <p:sp>
            <p:nvSpPr>
              <p:cNvPr id="5" name="TextBox 4">
                <a:extLst>
                  <a:ext uri="{FF2B5EF4-FFF2-40B4-BE49-F238E27FC236}">
                    <a16:creationId xmlns:a16="http://schemas.microsoft.com/office/drawing/2014/main" id="{7589E83F-DC89-2BE8-192F-EC1A9240B223}"/>
                  </a:ext>
                </a:extLst>
              </p:cNvPr>
              <p:cNvSpPr txBox="1">
                <a:spLocks noRot="1" noChangeAspect="1" noMove="1" noResize="1" noEditPoints="1" noAdjustHandles="1" noChangeArrowheads="1" noChangeShapeType="1" noTextEdit="1"/>
              </p:cNvSpPr>
              <p:nvPr/>
            </p:nvSpPr>
            <p:spPr>
              <a:xfrm>
                <a:off x="1239580" y="2818727"/>
                <a:ext cx="2454390" cy="161583"/>
              </a:xfrm>
              <a:prstGeom prst="rect">
                <a:avLst/>
              </a:prstGeom>
              <a:blipFill>
                <a:blip r:embed="rId5"/>
                <a:stretch>
                  <a:fillRect l="-1985"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30FB3D-7818-4B98-56D3-073161BE3F79}"/>
                  </a:ext>
                </a:extLst>
              </p:cNvPr>
              <p:cNvSpPr txBox="1"/>
              <p:nvPr/>
            </p:nvSpPr>
            <p:spPr>
              <a:xfrm>
                <a:off x="1250278" y="3078797"/>
                <a:ext cx="1504194"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𝑑𝑜𝑒𝑠𝐺𝑒𝑛𝑟𝑒</m:t>
                      </m:r>
                      <m:r>
                        <a:rPr lang="it-IT" sz="1050" b="0" i="1" smtClean="0">
                          <a:latin typeface="Cambria Math" panose="02040503050406030204" pitchFamily="18" charset="0"/>
                        </a:rPr>
                        <m:t>(</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solidFill>
                            <a:schemeClr val="tx1"/>
                          </a:solidFill>
                          <a:latin typeface="Cambria Math" panose="02040503050406030204" pitchFamily="18" charset="0"/>
                        </a:rPr>
                        <m:t>,</m:t>
                      </m:r>
                      <m:r>
                        <a:rPr lang="it-IT" sz="1050" b="0" i="1" smtClean="0">
                          <a:solidFill>
                            <a:schemeClr val="accent3"/>
                          </a:solidFill>
                          <a:latin typeface="Cambria Math" panose="02040503050406030204" pitchFamily="18" charset="0"/>
                        </a:rPr>
                        <m:t>′</m:t>
                      </m:r>
                      <m:r>
                        <a:rPr lang="it-IT" sz="1050" b="0" i="1" smtClean="0">
                          <a:solidFill>
                            <a:schemeClr val="accent3"/>
                          </a:solidFill>
                          <a:latin typeface="Cambria Math" panose="02040503050406030204" pitchFamily="18" charset="0"/>
                        </a:rPr>
                        <m:t>𝑟𝑜𝑐𝑘</m:t>
                      </m:r>
                      <m:r>
                        <a:rPr lang="it-IT" sz="1050" b="0" i="1" smtClean="0">
                          <a:solidFill>
                            <a:schemeClr val="accent3"/>
                          </a:solidFill>
                          <a:latin typeface="Cambria Math" panose="02040503050406030204" pitchFamily="18" charset="0"/>
                        </a:rPr>
                        <m:t>′)</m:t>
                      </m:r>
                    </m:oMath>
                  </m:oMathPara>
                </a14:m>
                <a:endParaRPr lang="en-US" sz="1050" dirty="0"/>
              </a:p>
            </p:txBody>
          </p:sp>
        </mc:Choice>
        <mc:Fallback xmlns="">
          <p:sp>
            <p:nvSpPr>
              <p:cNvPr id="6" name="TextBox 5">
                <a:extLst>
                  <a:ext uri="{FF2B5EF4-FFF2-40B4-BE49-F238E27FC236}">
                    <a16:creationId xmlns:a16="http://schemas.microsoft.com/office/drawing/2014/main" id="{C730FB3D-7818-4B98-56D3-073161BE3F79}"/>
                  </a:ext>
                </a:extLst>
              </p:cNvPr>
              <p:cNvSpPr txBox="1">
                <a:spLocks noRot="1" noChangeAspect="1" noMove="1" noResize="1" noEditPoints="1" noAdjustHandles="1" noChangeArrowheads="1" noChangeShapeType="1" noTextEdit="1"/>
              </p:cNvSpPr>
              <p:nvPr/>
            </p:nvSpPr>
            <p:spPr>
              <a:xfrm>
                <a:off x="1250278" y="3078797"/>
                <a:ext cx="1504194" cy="161583"/>
              </a:xfrm>
              <a:prstGeom prst="rect">
                <a:avLst/>
              </a:prstGeom>
              <a:blipFill>
                <a:blip r:embed="rId6"/>
                <a:stretch>
                  <a:fillRect l="-3239" t="-3704" r="-1215"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9154DB-8E3B-3597-1F17-D90B0955E50B}"/>
                  </a:ext>
                </a:extLst>
              </p:cNvPr>
              <p:cNvSpPr txBox="1"/>
              <p:nvPr/>
            </p:nvSpPr>
            <p:spPr>
              <a:xfrm>
                <a:off x="3755100" y="2825432"/>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7" name="TextBox 6">
                <a:extLst>
                  <a:ext uri="{FF2B5EF4-FFF2-40B4-BE49-F238E27FC236}">
                    <a16:creationId xmlns:a16="http://schemas.microsoft.com/office/drawing/2014/main" id="{689154DB-8E3B-3597-1F17-D90B0955E50B}"/>
                  </a:ext>
                </a:extLst>
              </p:cNvPr>
              <p:cNvSpPr txBox="1">
                <a:spLocks noRot="1" noChangeAspect="1" noMove="1" noResize="1" noEditPoints="1" noAdjustHandles="1" noChangeArrowheads="1" noChangeShapeType="1" noTextEdit="1"/>
              </p:cNvSpPr>
              <p:nvPr/>
            </p:nvSpPr>
            <p:spPr>
              <a:xfrm>
                <a:off x="3755100" y="2825432"/>
                <a:ext cx="168315" cy="161583"/>
              </a:xfrm>
              <a:prstGeom prst="rect">
                <a:avLst/>
              </a:prstGeom>
              <a:blipFill>
                <a:blip r:embed="rId7"/>
                <a:stretch>
                  <a:fillRect l="-7143" r="-10714"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1214AF-2069-ABA5-33F2-1AB1606815E6}"/>
                  </a:ext>
                </a:extLst>
              </p:cNvPr>
              <p:cNvSpPr txBox="1"/>
              <p:nvPr/>
            </p:nvSpPr>
            <p:spPr>
              <a:xfrm>
                <a:off x="2810320" y="307319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 name="TextBox 7">
                <a:extLst>
                  <a:ext uri="{FF2B5EF4-FFF2-40B4-BE49-F238E27FC236}">
                    <a16:creationId xmlns:a16="http://schemas.microsoft.com/office/drawing/2014/main" id="{E11214AF-2069-ABA5-33F2-1AB1606815E6}"/>
                  </a:ext>
                </a:extLst>
              </p:cNvPr>
              <p:cNvSpPr txBox="1">
                <a:spLocks noRot="1" noChangeAspect="1" noMove="1" noResize="1" noEditPoints="1" noAdjustHandles="1" noChangeArrowheads="1" noChangeShapeType="1" noTextEdit="1"/>
              </p:cNvSpPr>
              <p:nvPr/>
            </p:nvSpPr>
            <p:spPr>
              <a:xfrm>
                <a:off x="2810320" y="3073195"/>
                <a:ext cx="168315" cy="161583"/>
              </a:xfrm>
              <a:prstGeom prst="rect">
                <a:avLst/>
              </a:prstGeom>
              <a:blipFill>
                <a:blip r:embed="rId8"/>
                <a:stretch>
                  <a:fillRect l="-7143" r="-10714"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75DC79-3E99-8AD3-D605-192D74AD66F5}"/>
                  </a:ext>
                </a:extLst>
              </p:cNvPr>
              <p:cNvSpPr txBox="1"/>
              <p:nvPr/>
            </p:nvSpPr>
            <p:spPr>
              <a:xfrm>
                <a:off x="1257422" y="3342836"/>
                <a:ext cx="1334340"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𝑖𝑠𝑆𝑜𝑛𝑔𝑂𝑓</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m:t>
                      </m:r>
                    </m:oMath>
                  </m:oMathPara>
                </a14:m>
                <a:endParaRPr lang="en-US" sz="1050" dirty="0"/>
              </a:p>
            </p:txBody>
          </p:sp>
        </mc:Choice>
        <mc:Fallback xmlns="">
          <p:sp>
            <p:nvSpPr>
              <p:cNvPr id="10" name="TextBox 9">
                <a:extLst>
                  <a:ext uri="{FF2B5EF4-FFF2-40B4-BE49-F238E27FC236}">
                    <a16:creationId xmlns:a16="http://schemas.microsoft.com/office/drawing/2014/main" id="{0375DC79-3E99-8AD3-D605-192D74AD66F5}"/>
                  </a:ext>
                </a:extLst>
              </p:cNvPr>
              <p:cNvSpPr txBox="1">
                <a:spLocks noRot="1" noChangeAspect="1" noMove="1" noResize="1" noEditPoints="1" noAdjustHandles="1" noChangeArrowheads="1" noChangeShapeType="1" noTextEdit="1"/>
              </p:cNvSpPr>
              <p:nvPr/>
            </p:nvSpPr>
            <p:spPr>
              <a:xfrm>
                <a:off x="1257422" y="3342836"/>
                <a:ext cx="1334340" cy="161583"/>
              </a:xfrm>
              <a:prstGeom prst="rect">
                <a:avLst/>
              </a:prstGeom>
              <a:blipFill>
                <a:blip r:embed="rId9"/>
                <a:stretch>
                  <a:fillRect l="-3196" r="-1370"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CC1B57-6321-D2DC-E9F2-F4DB769E1F91}"/>
                  </a:ext>
                </a:extLst>
              </p:cNvPr>
              <p:cNvSpPr txBox="1"/>
              <p:nvPr/>
            </p:nvSpPr>
            <p:spPr>
              <a:xfrm>
                <a:off x="1236027" y="3602906"/>
                <a:ext cx="3408177"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𝑆𝑜𝑛𝑔</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m:t>
                      </m:r>
                      <m:r>
                        <a:rPr lang="it-IT" sz="1050" b="1" i="1" smtClean="0">
                          <a:latin typeface="Cambria Math" panose="02040503050406030204" pitchFamily="18" charset="0"/>
                        </a:rPr>
                        <m:t>𝒔𝒐𝒏𝒈</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𝑝𝑜𝑝</m:t>
                      </m:r>
                      <m:r>
                        <a:rPr lang="it-IT" sz="1050" b="0" i="1" smtClean="0">
                          <a:latin typeface="Cambria Math" panose="02040503050406030204" pitchFamily="18" charset="0"/>
                        </a:rPr>
                        <m:t>,</m:t>
                      </m:r>
                      <m:r>
                        <a:rPr lang="it-IT" sz="1050" b="0" i="1" smtClean="0">
                          <a:latin typeface="Cambria Math" panose="02040503050406030204" pitchFamily="18" charset="0"/>
                        </a:rPr>
                        <m:t>𝑡</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𝑛𝑢𝑚</m:t>
                      </m:r>
                      <m:r>
                        <a:rPr lang="it-IT" sz="1050" b="0" i="1" smtClean="0">
                          <a:latin typeface="Cambria Math" panose="02040503050406030204" pitchFamily="18" charset="0"/>
                        </a:rPr>
                        <m:t>,</m:t>
                      </m:r>
                      <m:r>
                        <a:rPr lang="it-IT" sz="1050" b="0" i="1" smtClean="0">
                          <a:latin typeface="Cambria Math" panose="02040503050406030204" pitchFamily="18" charset="0"/>
                        </a:rPr>
                        <m:t>𝑑𝑢𝑟</m:t>
                      </m:r>
                      <m:r>
                        <a:rPr lang="it-IT" sz="1050" b="0" i="1" smtClean="0">
                          <a:latin typeface="Cambria Math" panose="02040503050406030204" pitchFamily="18" charset="0"/>
                        </a:rPr>
                        <m:t>,</m:t>
                      </m:r>
                      <m:r>
                        <a:rPr lang="it-IT" sz="1050" b="0" i="1" smtClean="0">
                          <a:latin typeface="Cambria Math" panose="02040503050406030204" pitchFamily="18" charset="0"/>
                        </a:rPr>
                        <m:t>𝑒𝑥𝑝</m:t>
                      </m:r>
                      <m:r>
                        <a:rPr lang="it-IT" sz="1050" b="0" i="1" smtClean="0">
                          <a:latin typeface="Cambria Math" panose="02040503050406030204" pitchFamily="18" charset="0"/>
                        </a:rPr>
                        <m:t>,</m:t>
                      </m:r>
                      <m:r>
                        <a:rPr lang="it-IT" sz="1050" b="0" i="1" smtClean="0">
                          <a:latin typeface="Cambria Math" panose="02040503050406030204" pitchFamily="18" charset="0"/>
                        </a:rPr>
                        <m:t>𝑝𝑟𝑒𝑣</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𝑢𝑟𝑙</m:t>
                      </m:r>
                      <m:r>
                        <a:rPr lang="it-IT" sz="1050" b="0" i="1" smtClean="0">
                          <a:latin typeface="Cambria Math" panose="02040503050406030204" pitchFamily="18" charset="0"/>
                        </a:rPr>
                        <m:t>)</m:t>
                      </m:r>
                    </m:oMath>
                  </m:oMathPara>
                </a14:m>
                <a:endParaRPr lang="en-US" sz="1050" dirty="0"/>
              </a:p>
            </p:txBody>
          </p:sp>
        </mc:Choice>
        <mc:Fallback xmlns="">
          <p:sp>
            <p:nvSpPr>
              <p:cNvPr id="11" name="TextBox 10">
                <a:extLst>
                  <a:ext uri="{FF2B5EF4-FFF2-40B4-BE49-F238E27FC236}">
                    <a16:creationId xmlns:a16="http://schemas.microsoft.com/office/drawing/2014/main" id="{F5CC1B57-6321-D2DC-E9F2-F4DB769E1F91}"/>
                  </a:ext>
                </a:extLst>
              </p:cNvPr>
              <p:cNvSpPr txBox="1">
                <a:spLocks noRot="1" noChangeAspect="1" noMove="1" noResize="1" noEditPoints="1" noAdjustHandles="1" noChangeArrowheads="1" noChangeShapeType="1" noTextEdit="1"/>
              </p:cNvSpPr>
              <p:nvPr/>
            </p:nvSpPr>
            <p:spPr>
              <a:xfrm>
                <a:off x="1236027" y="3602906"/>
                <a:ext cx="3408177" cy="161583"/>
              </a:xfrm>
              <a:prstGeom prst="rect">
                <a:avLst/>
              </a:prstGeom>
              <a:blipFill>
                <a:blip r:embed="rId10"/>
                <a:stretch>
                  <a:fillRect l="-1968" t="-370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7AFA56-72C5-1D6D-37A6-CA36DCC4A7C4}"/>
                  </a:ext>
                </a:extLst>
              </p:cNvPr>
              <p:cNvSpPr txBox="1"/>
              <p:nvPr/>
            </p:nvSpPr>
            <p:spPr>
              <a:xfrm>
                <a:off x="1236026" y="3887974"/>
                <a:ext cx="3407151"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𝐵𝑖𝑙𝑙𝑏𝑜𝑎𝑟𝑑𝑆𝑜𝑛𝑔</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 1,</m:t>
                      </m:r>
                      <m:r>
                        <a:rPr lang="it-IT" sz="1050" b="1" i="1" smtClean="0">
                          <a:latin typeface="Cambria Math" panose="02040503050406030204" pitchFamily="18" charset="0"/>
                        </a:rPr>
                        <m:t>𝒃𝒊𝒍𝒍𝒃𝒐𝒂𝒓𝒅</m:t>
                      </m:r>
                      <m:r>
                        <m:rPr>
                          <m:lit/>
                        </m:rPr>
                        <a:rPr lang="it-IT" sz="1050" b="1" i="1" smtClean="0">
                          <a:latin typeface="Cambria Math" panose="02040503050406030204" pitchFamily="18" charset="0"/>
                        </a:rPr>
                        <m:t>_</m:t>
                      </m:r>
                      <m:r>
                        <a:rPr lang="it-IT" sz="1050" b="1" i="1" smtClean="0">
                          <a:latin typeface="Cambria Math" panose="02040503050406030204" pitchFamily="18" charset="0"/>
                        </a:rPr>
                        <m:t>𝒅𝒂𝒕𝒆</m:t>
                      </m:r>
                      <m:r>
                        <a:rPr lang="it-IT" sz="1050" b="0" i="1" smtClean="0">
                          <a:latin typeface="Cambria Math" panose="02040503050406030204" pitchFamily="18" charset="0"/>
                        </a:rPr>
                        <m:t>,</m:t>
                      </m:r>
                      <m:r>
                        <a:rPr lang="it-IT" sz="1050" b="0" i="1" smtClean="0">
                          <a:latin typeface="Cambria Math" panose="02040503050406030204" pitchFamily="18" charset="0"/>
                        </a:rPr>
                        <m:t>𝑤𝑜𝑐</m:t>
                      </m:r>
                      <m:r>
                        <a:rPr lang="it-IT" sz="1050" b="0" i="1" smtClean="0">
                          <a:latin typeface="Cambria Math" panose="02040503050406030204" pitchFamily="18" charset="0"/>
                        </a:rPr>
                        <m:t>,</m:t>
                      </m:r>
                      <m:r>
                        <a:rPr lang="it-IT" sz="1050" b="0" i="1" smtClean="0">
                          <a:latin typeface="Cambria Math" panose="02040503050406030204" pitchFamily="18" charset="0"/>
                        </a:rPr>
                        <m:t>𝑝𝑒𝑎𝑘</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𝑟𝑎𝑛𝑘</m:t>
                      </m:r>
                      <m:r>
                        <a:rPr lang="it-IT" sz="1050" b="0" i="1" smtClean="0">
                          <a:latin typeface="Cambria Math" panose="02040503050406030204" pitchFamily="18" charset="0"/>
                        </a:rPr>
                        <m:t>)</m:t>
                      </m:r>
                    </m:oMath>
                  </m:oMathPara>
                </a14:m>
                <a:endParaRPr lang="en-US" sz="1050" dirty="0"/>
              </a:p>
            </p:txBody>
          </p:sp>
        </mc:Choice>
        <mc:Fallback xmlns="">
          <p:sp>
            <p:nvSpPr>
              <p:cNvPr id="12" name="TextBox 11">
                <a:extLst>
                  <a:ext uri="{FF2B5EF4-FFF2-40B4-BE49-F238E27FC236}">
                    <a16:creationId xmlns:a16="http://schemas.microsoft.com/office/drawing/2014/main" id="{D77AFA56-72C5-1D6D-37A6-CA36DCC4A7C4}"/>
                  </a:ext>
                </a:extLst>
              </p:cNvPr>
              <p:cNvSpPr txBox="1">
                <a:spLocks noRot="1" noChangeAspect="1" noMove="1" noResize="1" noEditPoints="1" noAdjustHandles="1" noChangeArrowheads="1" noChangeShapeType="1" noTextEdit="1"/>
              </p:cNvSpPr>
              <p:nvPr/>
            </p:nvSpPr>
            <p:spPr>
              <a:xfrm>
                <a:off x="1236026" y="3887974"/>
                <a:ext cx="3407151" cy="161583"/>
              </a:xfrm>
              <a:prstGeom prst="rect">
                <a:avLst/>
              </a:prstGeom>
              <a:blipFill>
                <a:blip r:embed="rId11"/>
                <a:stretch>
                  <a:fillRect l="-1968" t="-3846"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BDA5ACE-20D1-5E0E-7CF8-750413E4ADD6}"/>
                  </a:ext>
                </a:extLst>
              </p:cNvPr>
              <p:cNvSpPr txBox="1"/>
              <p:nvPr/>
            </p:nvSpPr>
            <p:spPr>
              <a:xfrm>
                <a:off x="4735795" y="3599580"/>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4" name="TextBox 13">
                <a:extLst>
                  <a:ext uri="{FF2B5EF4-FFF2-40B4-BE49-F238E27FC236}">
                    <a16:creationId xmlns:a16="http://schemas.microsoft.com/office/drawing/2014/main" id="{0BDA5ACE-20D1-5E0E-7CF8-750413E4ADD6}"/>
                  </a:ext>
                </a:extLst>
              </p:cNvPr>
              <p:cNvSpPr txBox="1">
                <a:spLocks noRot="1" noChangeAspect="1" noMove="1" noResize="1" noEditPoints="1" noAdjustHandles="1" noChangeArrowheads="1" noChangeShapeType="1" noTextEdit="1"/>
              </p:cNvSpPr>
              <p:nvPr/>
            </p:nvSpPr>
            <p:spPr>
              <a:xfrm>
                <a:off x="4735795" y="3599580"/>
                <a:ext cx="168315" cy="161583"/>
              </a:xfrm>
              <a:prstGeom prst="rect">
                <a:avLst/>
              </a:prstGeom>
              <a:blipFill>
                <a:blip r:embed="rId7"/>
                <a:stretch>
                  <a:fillRect l="-7407" r="-1481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F8B6CF-3DC0-3F0E-7FDA-3615D71AB07A}"/>
                  </a:ext>
                </a:extLst>
              </p:cNvPr>
              <p:cNvSpPr txBox="1"/>
              <p:nvPr/>
            </p:nvSpPr>
            <p:spPr>
              <a:xfrm>
                <a:off x="2649149" y="334459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5" name="TextBox 14">
                <a:extLst>
                  <a:ext uri="{FF2B5EF4-FFF2-40B4-BE49-F238E27FC236}">
                    <a16:creationId xmlns:a16="http://schemas.microsoft.com/office/drawing/2014/main" id="{5EF8B6CF-3DC0-3F0E-7FDA-3615D71AB07A}"/>
                  </a:ext>
                </a:extLst>
              </p:cNvPr>
              <p:cNvSpPr txBox="1">
                <a:spLocks noRot="1" noChangeAspect="1" noMove="1" noResize="1" noEditPoints="1" noAdjustHandles="1" noChangeArrowheads="1" noChangeShapeType="1" noTextEdit="1"/>
              </p:cNvSpPr>
              <p:nvPr/>
            </p:nvSpPr>
            <p:spPr>
              <a:xfrm>
                <a:off x="2649149" y="3344595"/>
                <a:ext cx="168315" cy="161583"/>
              </a:xfrm>
              <a:prstGeom prst="rect">
                <a:avLst/>
              </a:prstGeom>
              <a:blipFill>
                <a:blip r:embed="rId8"/>
                <a:stretch>
                  <a:fillRect l="-7407" r="-14815"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2B7C83-8D2E-8B73-861D-A42FBF2FA64F}"/>
                  </a:ext>
                </a:extLst>
              </p:cNvPr>
              <p:cNvSpPr txBox="1"/>
              <p:nvPr/>
            </p:nvSpPr>
            <p:spPr>
              <a:xfrm>
                <a:off x="4735794" y="3887973"/>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7" name="TextBox 16">
                <a:extLst>
                  <a:ext uri="{FF2B5EF4-FFF2-40B4-BE49-F238E27FC236}">
                    <a16:creationId xmlns:a16="http://schemas.microsoft.com/office/drawing/2014/main" id="{6C2B7C83-8D2E-8B73-861D-A42FBF2FA64F}"/>
                  </a:ext>
                </a:extLst>
              </p:cNvPr>
              <p:cNvSpPr txBox="1">
                <a:spLocks noRot="1" noChangeAspect="1" noMove="1" noResize="1" noEditPoints="1" noAdjustHandles="1" noChangeArrowheads="1" noChangeShapeType="1" noTextEdit="1"/>
              </p:cNvSpPr>
              <p:nvPr/>
            </p:nvSpPr>
            <p:spPr>
              <a:xfrm>
                <a:off x="4735794" y="3887973"/>
                <a:ext cx="168315" cy="161583"/>
              </a:xfrm>
              <a:prstGeom prst="rect">
                <a:avLst/>
              </a:prstGeom>
              <a:blipFill>
                <a:blip r:embed="rId8"/>
                <a:stretch>
                  <a:fillRect l="-7407" r="-14815" b="-19231"/>
                </a:stretch>
              </a:blipFill>
            </p:spPr>
            <p:txBody>
              <a:bodyPr/>
              <a:lstStyle/>
              <a:p>
                <a:r>
                  <a:rPr lang="en-US">
                    <a:noFill/>
                  </a:rPr>
                  <a:t> </a:t>
                </a:r>
              </a:p>
            </p:txBody>
          </p:sp>
        </mc:Fallback>
      </mc:AlternateContent>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7093635"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err="1"/>
              <a:t>Find</a:t>
            </a:r>
            <a:r>
              <a:rPr lang="it-IT" sz="1400" dirty="0"/>
              <a:t> </a:t>
            </a:r>
            <a:r>
              <a:rPr lang="it-IT" sz="1400" dirty="0" err="1"/>
              <a:t>acousticness</a:t>
            </a:r>
            <a:r>
              <a:rPr lang="it-IT" sz="1400" dirty="0"/>
              <a:t>, </a:t>
            </a:r>
            <a:r>
              <a:rPr lang="it-IT" sz="1400" dirty="0" err="1"/>
              <a:t>danceability</a:t>
            </a:r>
            <a:r>
              <a:rPr lang="it-IT" sz="1400" dirty="0"/>
              <a:t>, energy and loudness of Songs of Artists </a:t>
            </a:r>
            <a:r>
              <a:rPr lang="it-IT" sz="1400" dirty="0" err="1"/>
              <a:t>that</a:t>
            </a:r>
            <a:r>
              <a:rPr lang="it-IT" sz="1400" dirty="0"/>
              <a:t> do the ‘rock’ </a:t>
            </a:r>
            <a:r>
              <a:rPr lang="it-IT" sz="1400" dirty="0" err="1"/>
              <a:t>Genre</a:t>
            </a:r>
            <a:r>
              <a:rPr lang="it-IT" sz="1400" dirty="0"/>
              <a:t> and </a:t>
            </a:r>
            <a:r>
              <a:rPr lang="it-IT" sz="1400" dirty="0" err="1"/>
              <a:t>that</a:t>
            </a:r>
            <a:r>
              <a:rPr lang="it-IT" sz="1400" dirty="0"/>
              <a:t> </a:t>
            </a:r>
            <a:r>
              <a:rPr lang="it-IT" sz="1400" dirty="0" err="1"/>
              <a:t>reached</a:t>
            </a:r>
            <a:r>
              <a:rPr lang="it-IT" sz="1400" dirty="0"/>
              <a:t> the #1 of the Billboard Hot 100 Chart</a:t>
            </a:r>
          </a:p>
          <a:p>
            <a:pPr marL="76200" lvl="0" indent="0" algn="l" rtl="0">
              <a:spcBef>
                <a:spcPts val="600"/>
              </a:spcBef>
              <a:spcAft>
                <a:spcPts val="0"/>
              </a:spcAft>
              <a:buSzPts val="2400"/>
              <a:buNone/>
            </a:pPr>
            <a:endParaRPr sz="14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21E517-7265-3F26-D86E-8270E5F617E3}"/>
                  </a:ext>
                </a:extLst>
              </p:cNvPr>
              <p:cNvSpPr txBox="1"/>
              <p:nvPr/>
            </p:nvSpPr>
            <p:spPr>
              <a:xfrm>
                <a:off x="1103710" y="4114118"/>
                <a:ext cx="5668640" cy="2616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it-IT" sz="1100" b="0" i="1" smtClean="0">
                          <a:latin typeface="Cambria Math" panose="02040503050406030204" pitchFamily="18" charset="0"/>
                        </a:rPr>
                        <m:t>𝐴𝑢𝑑𝑖𝑜𝐹𝑒𝑎𝑡𝑢𝑟𝑒</m:t>
                      </m:r>
                      <m:r>
                        <a:rPr lang="it-IT" sz="1100" b="0" i="1" smtClean="0">
                          <a:latin typeface="Cambria Math" panose="02040503050406030204" pitchFamily="18" charset="0"/>
                        </a:rPr>
                        <m:t>(</m:t>
                      </m:r>
                      <m:r>
                        <a:rPr lang="it-IT" sz="1100" b="0" i="1" smtClean="0">
                          <a:latin typeface="Cambria Math" panose="02040503050406030204" pitchFamily="18" charset="0"/>
                        </a:rPr>
                        <m:t>𝑠</m:t>
                      </m:r>
                      <m:r>
                        <a:rPr lang="it-IT" sz="1100" b="0" i="1" smtClean="0">
                          <a:latin typeface="Cambria Math" panose="02040503050406030204" pitchFamily="18" charset="0"/>
                        </a:rPr>
                        <m:t>_</m:t>
                      </m:r>
                      <m:r>
                        <a:rPr lang="it-IT" sz="1100" b="0" i="1" smtClean="0">
                          <a:latin typeface="Cambria Math" panose="02040503050406030204" pitchFamily="18" charset="0"/>
                        </a:rPr>
                        <m:t>𝑖𝑑</m:t>
                      </m:r>
                      <m:r>
                        <a:rPr lang="it-IT" sz="1100" b="0" i="1" smtClean="0">
                          <a:latin typeface="Cambria Math" panose="02040503050406030204" pitchFamily="18" charset="0"/>
                        </a:rPr>
                        <m:t>, </m:t>
                      </m:r>
                      <m:r>
                        <a:rPr lang="it-IT" sz="1100" b="1" i="1" smtClean="0">
                          <a:latin typeface="Cambria Math" panose="02040503050406030204" pitchFamily="18" charset="0"/>
                        </a:rPr>
                        <m:t>𝒂𝒄𝒐𝒖𝒔𝒕𝒊𝒄𝒏𝒆𝒔𝒔</m:t>
                      </m:r>
                      <m:r>
                        <a:rPr lang="it-IT" sz="1100" b="0" i="1" smtClean="0">
                          <a:latin typeface="Cambria Math" panose="02040503050406030204" pitchFamily="18" charset="0"/>
                        </a:rPr>
                        <m:t>, </m:t>
                      </m:r>
                      <m:r>
                        <a:rPr lang="it-IT" sz="1100" b="1" i="1" smtClean="0">
                          <a:latin typeface="Cambria Math" panose="02040503050406030204" pitchFamily="18" charset="0"/>
                        </a:rPr>
                        <m:t>𝒅𝒂𝒏𝒄𝒆𝒂𝒃𝒊𝒍𝒊𝒕𝒚</m:t>
                      </m:r>
                      <m:r>
                        <a:rPr lang="it-IT" sz="1100" b="0" i="1" smtClean="0">
                          <a:latin typeface="Cambria Math" panose="02040503050406030204" pitchFamily="18" charset="0"/>
                        </a:rPr>
                        <m:t>, </m:t>
                      </m:r>
                      <m:r>
                        <a:rPr lang="it-IT" sz="1100" b="1" i="1" smtClean="0">
                          <a:latin typeface="Cambria Math" panose="02040503050406030204" pitchFamily="18" charset="0"/>
                        </a:rPr>
                        <m:t>𝒆𝒏𝒆𝒓𝒈𝒚</m:t>
                      </m:r>
                      <m:r>
                        <a:rPr lang="it-IT" sz="1100" b="0" i="1" smtClean="0">
                          <a:latin typeface="Cambria Math" panose="02040503050406030204" pitchFamily="18" charset="0"/>
                        </a:rPr>
                        <m:t>, </m:t>
                      </m:r>
                      <m:r>
                        <a:rPr lang="it-IT" sz="1100" b="0" i="1" smtClean="0">
                          <a:latin typeface="Cambria Math" panose="02040503050406030204" pitchFamily="18" charset="0"/>
                        </a:rPr>
                        <m:t>𝑖</m:t>
                      </m:r>
                      <m:r>
                        <a:rPr lang="it-IT" sz="1100" b="0" i="1" smtClean="0">
                          <a:latin typeface="Cambria Math" panose="02040503050406030204" pitchFamily="18" charset="0"/>
                        </a:rPr>
                        <m:t>, </m:t>
                      </m:r>
                      <m:r>
                        <a:rPr lang="it-IT" sz="1100" b="0" i="1" smtClean="0">
                          <a:latin typeface="Cambria Math" panose="02040503050406030204" pitchFamily="18" charset="0"/>
                        </a:rPr>
                        <m:t>𝑘</m:t>
                      </m:r>
                      <m:r>
                        <a:rPr lang="it-IT" sz="1100" b="0" i="1" smtClean="0">
                          <a:latin typeface="Cambria Math" panose="02040503050406030204" pitchFamily="18" charset="0"/>
                        </a:rPr>
                        <m:t>, </m:t>
                      </m:r>
                      <m:r>
                        <a:rPr lang="it-IT" sz="1100" b="0" i="1" smtClean="0">
                          <a:latin typeface="Cambria Math" panose="02040503050406030204" pitchFamily="18" charset="0"/>
                        </a:rPr>
                        <m:t>𝑙</m:t>
                      </m:r>
                      <m:r>
                        <a:rPr lang="it-IT" sz="1100" b="0" i="1" smtClean="0">
                          <a:latin typeface="Cambria Math" panose="02040503050406030204" pitchFamily="18" charset="0"/>
                        </a:rPr>
                        <m:t>, </m:t>
                      </m:r>
                      <m:r>
                        <a:rPr lang="it-IT" sz="1100" b="1" i="1" smtClean="0">
                          <a:latin typeface="Cambria Math" panose="02040503050406030204" pitchFamily="18" charset="0"/>
                        </a:rPr>
                        <m:t>𝒍𝒐𝒖𝒅𝒏𝒆𝒔𝒔</m:t>
                      </m:r>
                      <m:r>
                        <a:rPr lang="it-IT" sz="1100" b="0" i="1" smtClean="0">
                          <a:latin typeface="Cambria Math" panose="02040503050406030204" pitchFamily="18" charset="0"/>
                        </a:rPr>
                        <m:t>, </m:t>
                      </m:r>
                      <m:r>
                        <a:rPr lang="it-IT" sz="1100" b="0" i="1" smtClean="0">
                          <a:latin typeface="Cambria Math" panose="02040503050406030204" pitchFamily="18" charset="0"/>
                        </a:rPr>
                        <m:t>𝑚</m:t>
                      </m:r>
                      <m:r>
                        <a:rPr lang="it-IT" sz="1100" b="0" i="1" smtClean="0">
                          <a:latin typeface="Cambria Math" panose="02040503050406030204" pitchFamily="18" charset="0"/>
                        </a:rPr>
                        <m:t>, </m:t>
                      </m:r>
                      <m:r>
                        <a:rPr lang="it-IT" sz="1100" b="0" i="1" smtClean="0">
                          <a:latin typeface="Cambria Math" panose="02040503050406030204" pitchFamily="18" charset="0"/>
                        </a:rPr>
                        <m:t>𝑠</m:t>
                      </m:r>
                      <m:r>
                        <a:rPr lang="it-IT" sz="1100" b="0" i="1" smtClean="0">
                          <a:latin typeface="Cambria Math" panose="02040503050406030204" pitchFamily="18" charset="0"/>
                        </a:rPr>
                        <m:t>, </m:t>
                      </m:r>
                      <m:r>
                        <a:rPr lang="it-IT" sz="1100" b="0" i="1" smtClean="0">
                          <a:latin typeface="Cambria Math" panose="02040503050406030204" pitchFamily="18" charset="0"/>
                        </a:rPr>
                        <m:t>𝑡</m:t>
                      </m:r>
                      <m:r>
                        <a:rPr lang="it-IT" sz="1100" b="0" i="1" smtClean="0">
                          <a:latin typeface="Cambria Math" panose="02040503050406030204" pitchFamily="18" charset="0"/>
                        </a:rPr>
                        <m:t>, </m:t>
                      </m:r>
                      <m:r>
                        <a:rPr lang="it-IT" sz="1100" b="0" i="1" smtClean="0">
                          <a:latin typeface="Cambria Math" panose="02040503050406030204" pitchFamily="18" charset="0"/>
                        </a:rPr>
                        <m:t>𝑡𝑠</m:t>
                      </m:r>
                      <m:r>
                        <a:rPr lang="it-IT" sz="1100" b="0" i="1" smtClean="0">
                          <a:latin typeface="Cambria Math" panose="02040503050406030204" pitchFamily="18" charset="0"/>
                        </a:rPr>
                        <m:t>)}</m:t>
                      </m:r>
                    </m:oMath>
                  </m:oMathPara>
                </a14:m>
                <a:endParaRPr lang="en-US" sz="1100" dirty="0"/>
              </a:p>
            </p:txBody>
          </p:sp>
        </mc:Choice>
        <mc:Fallback xmlns="">
          <p:sp>
            <p:nvSpPr>
              <p:cNvPr id="19" name="TextBox 18">
                <a:extLst>
                  <a:ext uri="{FF2B5EF4-FFF2-40B4-BE49-F238E27FC236}">
                    <a16:creationId xmlns:a16="http://schemas.microsoft.com/office/drawing/2014/main" id="{9321E517-7265-3F26-D86E-8270E5F617E3}"/>
                  </a:ext>
                </a:extLst>
              </p:cNvPr>
              <p:cNvSpPr txBox="1">
                <a:spLocks noRot="1" noChangeAspect="1" noMove="1" noResize="1" noEditPoints="1" noAdjustHandles="1" noChangeArrowheads="1" noChangeShapeType="1" noTextEdit="1"/>
              </p:cNvSpPr>
              <p:nvPr/>
            </p:nvSpPr>
            <p:spPr>
              <a:xfrm>
                <a:off x="1103710" y="4114118"/>
                <a:ext cx="5668640" cy="261610"/>
              </a:xfrm>
              <a:prstGeom prst="rect">
                <a:avLst/>
              </a:prstGeom>
              <a:blipFill>
                <a:blip r:embed="rId12"/>
                <a:stretch>
                  <a:fillRect b="-6977"/>
                </a:stretch>
              </a:blipFill>
            </p:spPr>
            <p:txBody>
              <a:bodyPr/>
              <a:lstStyle/>
              <a:p>
                <a:r>
                  <a:rPr lang="en-US">
                    <a:noFill/>
                  </a:rPr>
                  <a:t> </a:t>
                </a:r>
              </a:p>
            </p:txBody>
          </p:sp>
        </mc:Fallback>
      </mc:AlternateContent>
    </p:spTree>
    <p:extLst>
      <p:ext uri="{BB962C8B-B14F-4D97-AF65-F5344CB8AC3E}">
        <p14:creationId xmlns:p14="http://schemas.microsoft.com/office/powerpoint/2010/main" val="3331394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2 - SQL</a:t>
            </a:r>
            <a:endParaRPr dirty="0"/>
          </a:p>
        </p:txBody>
      </p:sp>
      <p:sp>
        <p:nvSpPr>
          <p:cNvPr id="118" name="Google Shape;118;p17"/>
          <p:cNvSpPr txBox="1">
            <a:spLocks noGrp="1"/>
          </p:cNvSpPr>
          <p:nvPr>
            <p:ph type="sldNum" idx="12"/>
          </p:nvPr>
        </p:nvSpPr>
        <p:spPr>
          <a:xfrm>
            <a:off x="8466296"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5" y="1396222"/>
            <a:ext cx="3886484"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err="1"/>
              <a:t>Find</a:t>
            </a:r>
            <a:r>
              <a:rPr lang="it-IT" sz="1400" dirty="0"/>
              <a:t> </a:t>
            </a:r>
            <a:r>
              <a:rPr lang="it-IT" sz="1400" dirty="0" err="1"/>
              <a:t>acousticness</a:t>
            </a:r>
            <a:r>
              <a:rPr lang="it-IT" sz="1400" dirty="0"/>
              <a:t>, </a:t>
            </a:r>
            <a:r>
              <a:rPr lang="it-IT" sz="1400" dirty="0" err="1"/>
              <a:t>danceability</a:t>
            </a:r>
            <a:r>
              <a:rPr lang="it-IT" sz="1400" dirty="0"/>
              <a:t>, energy and loudness of Songs of Artists </a:t>
            </a:r>
            <a:r>
              <a:rPr lang="it-IT" sz="1400" dirty="0" err="1"/>
              <a:t>that</a:t>
            </a:r>
            <a:r>
              <a:rPr lang="it-IT" sz="1400" dirty="0"/>
              <a:t> do the ‘rock’ </a:t>
            </a:r>
            <a:r>
              <a:rPr lang="it-IT" sz="1400" dirty="0" err="1"/>
              <a:t>Genre</a:t>
            </a:r>
            <a:r>
              <a:rPr lang="it-IT" sz="1400" dirty="0"/>
              <a:t> and </a:t>
            </a:r>
            <a:r>
              <a:rPr lang="it-IT" sz="1400" dirty="0" err="1"/>
              <a:t>that</a:t>
            </a:r>
            <a:r>
              <a:rPr lang="it-IT" sz="1400" dirty="0"/>
              <a:t> </a:t>
            </a:r>
            <a:r>
              <a:rPr lang="it-IT" sz="1400" dirty="0" err="1"/>
              <a:t>reached</a:t>
            </a:r>
            <a:r>
              <a:rPr lang="it-IT" sz="1400" dirty="0"/>
              <a:t> the #1 of the Billboard Hot 100 Chart</a:t>
            </a:r>
          </a:p>
          <a:p>
            <a:pPr marL="76200" lvl="0" indent="0" algn="l" rtl="0">
              <a:spcBef>
                <a:spcPts val="600"/>
              </a:spcBef>
              <a:spcAft>
                <a:spcPts val="0"/>
              </a:spcAft>
              <a:buSzPts val="2400"/>
              <a:buNone/>
            </a:pPr>
            <a:endParaRPr sz="1400" dirty="0"/>
          </a:p>
        </p:txBody>
      </p:sp>
      <p:pic>
        <p:nvPicPr>
          <p:cNvPr id="3" name="Picture 2" descr="Text&#10;&#10;Description automatically generated">
            <a:extLst>
              <a:ext uri="{FF2B5EF4-FFF2-40B4-BE49-F238E27FC236}">
                <a16:creationId xmlns:a16="http://schemas.microsoft.com/office/drawing/2014/main" id="{0293D9FE-9BD8-52ED-7CFA-49D37A5945D0}"/>
              </a:ext>
            </a:extLst>
          </p:cNvPr>
          <p:cNvPicPr>
            <a:picLocks noChangeAspect="1"/>
          </p:cNvPicPr>
          <p:nvPr/>
        </p:nvPicPr>
        <p:blipFill>
          <a:blip r:embed="rId3"/>
          <a:stretch>
            <a:fillRect/>
          </a:stretch>
        </p:blipFill>
        <p:spPr>
          <a:xfrm>
            <a:off x="682110" y="2512898"/>
            <a:ext cx="4041252" cy="2237002"/>
          </a:xfrm>
          <a:prstGeom prst="rect">
            <a:avLst/>
          </a:prstGeom>
          <a:ln>
            <a:noFill/>
          </a:ln>
          <a:effectLst>
            <a:softEdge rad="112500"/>
          </a:effectLst>
        </p:spPr>
      </p:pic>
      <p:pic>
        <p:nvPicPr>
          <p:cNvPr id="5" name="Picture 4">
            <a:extLst>
              <a:ext uri="{FF2B5EF4-FFF2-40B4-BE49-F238E27FC236}">
                <a16:creationId xmlns:a16="http://schemas.microsoft.com/office/drawing/2014/main" id="{01BB80F6-BAFE-3789-37AD-8D9121CA5F1D}"/>
              </a:ext>
            </a:extLst>
          </p:cNvPr>
          <p:cNvPicPr>
            <a:picLocks noChangeAspect="1"/>
          </p:cNvPicPr>
          <p:nvPr/>
        </p:nvPicPr>
        <p:blipFill>
          <a:blip r:embed="rId4"/>
          <a:stretch>
            <a:fillRect/>
          </a:stretch>
        </p:blipFill>
        <p:spPr>
          <a:xfrm>
            <a:off x="4647491" y="1471964"/>
            <a:ext cx="4496509" cy="3154011"/>
          </a:xfrm>
          <a:prstGeom prst="rect">
            <a:avLst/>
          </a:prstGeom>
        </p:spPr>
      </p:pic>
    </p:spTree>
    <p:extLst>
      <p:ext uri="{BB962C8B-B14F-4D97-AF65-F5344CB8AC3E}">
        <p14:creationId xmlns:p14="http://schemas.microsoft.com/office/powerpoint/2010/main" val="2582075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Collection Phase</a:t>
            </a:r>
            <a:endParaRPr dirty="0"/>
          </a:p>
        </p:txBody>
      </p:sp>
      <p:pic>
        <p:nvPicPr>
          <p:cNvPr id="37" name="Picture 36" descr="Shape&#10;&#10;Description automatically generated">
            <a:extLst>
              <a:ext uri="{FF2B5EF4-FFF2-40B4-BE49-F238E27FC236}">
                <a16:creationId xmlns:a16="http://schemas.microsoft.com/office/drawing/2014/main" id="{3FCBE26D-BF57-B071-811A-F9C220C3505C}"/>
              </a:ext>
            </a:extLst>
          </p:cNvPr>
          <p:cNvPicPr>
            <a:picLocks noChangeAspect="1"/>
          </p:cNvPicPr>
          <p:nvPr/>
        </p:nvPicPr>
        <p:blipFill>
          <a:blip r:embed="rId3"/>
          <a:stretch>
            <a:fillRect/>
          </a:stretch>
        </p:blipFill>
        <p:spPr>
          <a:xfrm>
            <a:off x="2756451" y="2196905"/>
            <a:ext cx="1205950" cy="1205950"/>
          </a:xfrm>
          <a:prstGeom prst="rect">
            <a:avLst/>
          </a:prstGeom>
        </p:spPr>
      </p:pic>
      <p:pic>
        <p:nvPicPr>
          <p:cNvPr id="63" name="Picture 62" descr="Icon&#10;&#10;Description automatically generated">
            <a:extLst>
              <a:ext uri="{FF2B5EF4-FFF2-40B4-BE49-F238E27FC236}">
                <a16:creationId xmlns:a16="http://schemas.microsoft.com/office/drawing/2014/main" id="{3A2AF3FE-D1BF-B074-0E0F-C2A1EC217B7D}"/>
              </a:ext>
            </a:extLst>
          </p:cNvPr>
          <p:cNvPicPr>
            <a:picLocks noChangeAspect="1"/>
          </p:cNvPicPr>
          <p:nvPr/>
        </p:nvPicPr>
        <p:blipFill>
          <a:blip r:embed="rId4"/>
          <a:stretch>
            <a:fillRect/>
          </a:stretch>
        </p:blipFill>
        <p:spPr>
          <a:xfrm>
            <a:off x="4976455" y="1368386"/>
            <a:ext cx="358698" cy="358698"/>
          </a:xfrm>
          <a:prstGeom prst="rect">
            <a:avLst/>
          </a:prstGeom>
        </p:spPr>
      </p:pic>
      <p:sp>
        <p:nvSpPr>
          <p:cNvPr id="64" name="Google Shape;348;p35">
            <a:extLst>
              <a:ext uri="{FF2B5EF4-FFF2-40B4-BE49-F238E27FC236}">
                <a16:creationId xmlns:a16="http://schemas.microsoft.com/office/drawing/2014/main" id="{4E7BC4CB-2045-8F5E-1349-8782B4803212}"/>
              </a:ext>
            </a:extLst>
          </p:cNvPr>
          <p:cNvSpPr txBox="1">
            <a:spLocks noGrp="1"/>
          </p:cNvSpPr>
          <p:nvPr>
            <p:ph type="body" idx="1"/>
          </p:nvPr>
        </p:nvSpPr>
        <p:spPr>
          <a:xfrm>
            <a:off x="5536607" y="1368386"/>
            <a:ext cx="792921" cy="335609"/>
          </a:xfrm>
          <a:prstGeom prst="rect">
            <a:avLst/>
          </a:prstGeom>
        </p:spPr>
        <p:txBody>
          <a:bodyPr spcFirstLastPara="1" wrap="square" lIns="0" tIns="0" rIns="0" bIns="0" anchor="t" anchorCtr="0">
            <a:noAutofit/>
          </a:bodyPr>
          <a:lstStyle/>
          <a:p>
            <a:pPr marL="0" lvl="0" indent="0" rtl="0">
              <a:spcBef>
                <a:spcPts val="600"/>
              </a:spcBef>
              <a:spcAft>
                <a:spcPts val="0"/>
              </a:spcAft>
              <a:buNone/>
            </a:pPr>
            <a:r>
              <a:rPr lang="it-IT" sz="1400" i="1" dirty="0"/>
              <a:t>artists.csv</a:t>
            </a:r>
            <a:endParaRPr sz="1400" i="1" dirty="0"/>
          </a:p>
        </p:txBody>
      </p:sp>
      <p:pic>
        <p:nvPicPr>
          <p:cNvPr id="67" name="Picture 66" descr="Icon&#10;&#10;Description automatically generated">
            <a:extLst>
              <a:ext uri="{FF2B5EF4-FFF2-40B4-BE49-F238E27FC236}">
                <a16:creationId xmlns:a16="http://schemas.microsoft.com/office/drawing/2014/main" id="{82590416-6BDC-0BFE-03CD-89E85F0CE4BC}"/>
              </a:ext>
            </a:extLst>
          </p:cNvPr>
          <p:cNvPicPr>
            <a:picLocks noChangeAspect="1"/>
          </p:cNvPicPr>
          <p:nvPr/>
        </p:nvPicPr>
        <p:blipFill>
          <a:blip r:embed="rId4"/>
          <a:stretch>
            <a:fillRect/>
          </a:stretch>
        </p:blipFill>
        <p:spPr>
          <a:xfrm>
            <a:off x="4976455" y="1877651"/>
            <a:ext cx="358698" cy="358698"/>
          </a:xfrm>
          <a:prstGeom prst="rect">
            <a:avLst/>
          </a:prstGeom>
        </p:spPr>
      </p:pic>
      <p:sp>
        <p:nvSpPr>
          <p:cNvPr id="68" name="Google Shape;348;p35">
            <a:extLst>
              <a:ext uri="{FF2B5EF4-FFF2-40B4-BE49-F238E27FC236}">
                <a16:creationId xmlns:a16="http://schemas.microsoft.com/office/drawing/2014/main" id="{D03F57E8-AED3-DDE4-DFB4-65D255B1ED18}"/>
              </a:ext>
            </a:extLst>
          </p:cNvPr>
          <p:cNvSpPr txBox="1">
            <a:spLocks/>
          </p:cNvSpPr>
          <p:nvPr/>
        </p:nvSpPr>
        <p:spPr>
          <a:xfrm>
            <a:off x="5536607" y="1877651"/>
            <a:ext cx="792921"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albums.csv</a:t>
            </a:r>
          </a:p>
        </p:txBody>
      </p:sp>
      <p:pic>
        <p:nvPicPr>
          <p:cNvPr id="69" name="Picture 68" descr="Icon&#10;&#10;Description automatically generated">
            <a:extLst>
              <a:ext uri="{FF2B5EF4-FFF2-40B4-BE49-F238E27FC236}">
                <a16:creationId xmlns:a16="http://schemas.microsoft.com/office/drawing/2014/main" id="{15FCD3C2-8D18-F124-448C-FB4F13927956}"/>
              </a:ext>
            </a:extLst>
          </p:cNvPr>
          <p:cNvPicPr>
            <a:picLocks noChangeAspect="1"/>
          </p:cNvPicPr>
          <p:nvPr/>
        </p:nvPicPr>
        <p:blipFill>
          <a:blip r:embed="rId4"/>
          <a:stretch>
            <a:fillRect/>
          </a:stretch>
        </p:blipFill>
        <p:spPr>
          <a:xfrm>
            <a:off x="4976455" y="2409357"/>
            <a:ext cx="358698" cy="358698"/>
          </a:xfrm>
          <a:prstGeom prst="rect">
            <a:avLst/>
          </a:prstGeom>
        </p:spPr>
      </p:pic>
      <p:sp>
        <p:nvSpPr>
          <p:cNvPr id="70" name="Google Shape;348;p35">
            <a:extLst>
              <a:ext uri="{FF2B5EF4-FFF2-40B4-BE49-F238E27FC236}">
                <a16:creationId xmlns:a16="http://schemas.microsoft.com/office/drawing/2014/main" id="{CB32A9DE-9E6F-0684-20D0-F41FBB2D2532}"/>
              </a:ext>
            </a:extLst>
          </p:cNvPr>
          <p:cNvSpPr txBox="1">
            <a:spLocks/>
          </p:cNvSpPr>
          <p:nvPr/>
        </p:nvSpPr>
        <p:spPr>
          <a:xfrm>
            <a:off x="5536607" y="2409357"/>
            <a:ext cx="1548294"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audio_features.csv</a:t>
            </a:r>
          </a:p>
        </p:txBody>
      </p:sp>
      <p:pic>
        <p:nvPicPr>
          <p:cNvPr id="71" name="Picture 70" descr="Icon&#10;&#10;Description automatically generated">
            <a:extLst>
              <a:ext uri="{FF2B5EF4-FFF2-40B4-BE49-F238E27FC236}">
                <a16:creationId xmlns:a16="http://schemas.microsoft.com/office/drawing/2014/main" id="{F67C0455-E35C-92AE-0638-CC9E9F6BBEA1}"/>
              </a:ext>
            </a:extLst>
          </p:cNvPr>
          <p:cNvPicPr>
            <a:picLocks noChangeAspect="1"/>
          </p:cNvPicPr>
          <p:nvPr/>
        </p:nvPicPr>
        <p:blipFill>
          <a:blip r:embed="rId4"/>
          <a:stretch>
            <a:fillRect/>
          </a:stretch>
        </p:blipFill>
        <p:spPr>
          <a:xfrm>
            <a:off x="4976455" y="2918622"/>
            <a:ext cx="358698" cy="358698"/>
          </a:xfrm>
          <a:prstGeom prst="rect">
            <a:avLst/>
          </a:prstGeom>
        </p:spPr>
      </p:pic>
      <p:sp>
        <p:nvSpPr>
          <p:cNvPr id="72" name="Google Shape;348;p35">
            <a:extLst>
              <a:ext uri="{FF2B5EF4-FFF2-40B4-BE49-F238E27FC236}">
                <a16:creationId xmlns:a16="http://schemas.microsoft.com/office/drawing/2014/main" id="{7EB11700-BD2A-EC62-151E-0B65EE799EFA}"/>
              </a:ext>
            </a:extLst>
          </p:cNvPr>
          <p:cNvSpPr txBox="1">
            <a:spLocks/>
          </p:cNvSpPr>
          <p:nvPr/>
        </p:nvSpPr>
        <p:spPr>
          <a:xfrm>
            <a:off x="5536607" y="2918622"/>
            <a:ext cx="1642716"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r_albums_artists.csv</a:t>
            </a:r>
          </a:p>
        </p:txBody>
      </p:sp>
      <p:pic>
        <p:nvPicPr>
          <p:cNvPr id="73" name="Picture 72" descr="Icon&#10;&#10;Description automatically generated">
            <a:extLst>
              <a:ext uri="{FF2B5EF4-FFF2-40B4-BE49-F238E27FC236}">
                <a16:creationId xmlns:a16="http://schemas.microsoft.com/office/drawing/2014/main" id="{08403452-3009-BBBC-D2FC-E1C1917F1271}"/>
              </a:ext>
            </a:extLst>
          </p:cNvPr>
          <p:cNvPicPr>
            <a:picLocks noChangeAspect="1"/>
          </p:cNvPicPr>
          <p:nvPr/>
        </p:nvPicPr>
        <p:blipFill>
          <a:blip r:embed="rId4"/>
          <a:stretch>
            <a:fillRect/>
          </a:stretch>
        </p:blipFill>
        <p:spPr>
          <a:xfrm>
            <a:off x="4976455" y="3454963"/>
            <a:ext cx="358698" cy="358698"/>
          </a:xfrm>
          <a:prstGeom prst="rect">
            <a:avLst/>
          </a:prstGeom>
        </p:spPr>
      </p:pic>
      <p:sp>
        <p:nvSpPr>
          <p:cNvPr id="74" name="Google Shape;348;p35">
            <a:extLst>
              <a:ext uri="{FF2B5EF4-FFF2-40B4-BE49-F238E27FC236}">
                <a16:creationId xmlns:a16="http://schemas.microsoft.com/office/drawing/2014/main" id="{2C15322B-6FD5-F3C3-266F-266F048F7C6F}"/>
              </a:ext>
            </a:extLst>
          </p:cNvPr>
          <p:cNvSpPr txBox="1">
            <a:spLocks/>
          </p:cNvSpPr>
          <p:nvPr/>
        </p:nvSpPr>
        <p:spPr>
          <a:xfrm>
            <a:off x="5536607" y="3454963"/>
            <a:ext cx="1642716"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r_albums_tracks.csv</a:t>
            </a:r>
          </a:p>
        </p:txBody>
      </p:sp>
      <p:pic>
        <p:nvPicPr>
          <p:cNvPr id="75" name="Picture 74" descr="Icon&#10;&#10;Description automatically generated">
            <a:extLst>
              <a:ext uri="{FF2B5EF4-FFF2-40B4-BE49-F238E27FC236}">
                <a16:creationId xmlns:a16="http://schemas.microsoft.com/office/drawing/2014/main" id="{EDA252AA-37CA-C549-EBD1-80A2CF7C4FEB}"/>
              </a:ext>
            </a:extLst>
          </p:cNvPr>
          <p:cNvPicPr>
            <a:picLocks noChangeAspect="1"/>
          </p:cNvPicPr>
          <p:nvPr/>
        </p:nvPicPr>
        <p:blipFill>
          <a:blip r:embed="rId4"/>
          <a:stretch>
            <a:fillRect/>
          </a:stretch>
        </p:blipFill>
        <p:spPr>
          <a:xfrm>
            <a:off x="4976455" y="4012856"/>
            <a:ext cx="358698" cy="358698"/>
          </a:xfrm>
          <a:prstGeom prst="rect">
            <a:avLst/>
          </a:prstGeom>
        </p:spPr>
      </p:pic>
      <p:sp>
        <p:nvSpPr>
          <p:cNvPr id="76" name="Google Shape;348;p35">
            <a:extLst>
              <a:ext uri="{FF2B5EF4-FFF2-40B4-BE49-F238E27FC236}">
                <a16:creationId xmlns:a16="http://schemas.microsoft.com/office/drawing/2014/main" id="{993CF285-A3E0-E95E-3E81-974743D95984}"/>
              </a:ext>
            </a:extLst>
          </p:cNvPr>
          <p:cNvSpPr txBox="1">
            <a:spLocks/>
          </p:cNvSpPr>
          <p:nvPr/>
        </p:nvSpPr>
        <p:spPr>
          <a:xfrm>
            <a:off x="5536607" y="4012856"/>
            <a:ext cx="1642716"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r_artist_genre.csv</a:t>
            </a:r>
          </a:p>
        </p:txBody>
      </p:sp>
      <p:pic>
        <p:nvPicPr>
          <p:cNvPr id="77" name="Picture 76" descr="Icon&#10;&#10;Description automatically generated">
            <a:extLst>
              <a:ext uri="{FF2B5EF4-FFF2-40B4-BE49-F238E27FC236}">
                <a16:creationId xmlns:a16="http://schemas.microsoft.com/office/drawing/2014/main" id="{7F7FE2F3-09D2-16B3-8A54-3D8CE781BD70}"/>
              </a:ext>
            </a:extLst>
          </p:cNvPr>
          <p:cNvPicPr>
            <a:picLocks noChangeAspect="1"/>
          </p:cNvPicPr>
          <p:nvPr/>
        </p:nvPicPr>
        <p:blipFill>
          <a:blip r:embed="rId4"/>
          <a:stretch>
            <a:fillRect/>
          </a:stretch>
        </p:blipFill>
        <p:spPr>
          <a:xfrm>
            <a:off x="4976455" y="4549197"/>
            <a:ext cx="358698" cy="358698"/>
          </a:xfrm>
          <a:prstGeom prst="rect">
            <a:avLst/>
          </a:prstGeom>
        </p:spPr>
      </p:pic>
      <p:sp>
        <p:nvSpPr>
          <p:cNvPr id="78" name="Google Shape;348;p35">
            <a:extLst>
              <a:ext uri="{FF2B5EF4-FFF2-40B4-BE49-F238E27FC236}">
                <a16:creationId xmlns:a16="http://schemas.microsoft.com/office/drawing/2014/main" id="{B352ADC6-C136-C77F-12A2-5DEBC8BB1DE0}"/>
              </a:ext>
            </a:extLst>
          </p:cNvPr>
          <p:cNvSpPr txBox="1">
            <a:spLocks/>
          </p:cNvSpPr>
          <p:nvPr/>
        </p:nvSpPr>
        <p:spPr>
          <a:xfrm>
            <a:off x="5536607" y="4549197"/>
            <a:ext cx="1642716"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r_tracks_artist.csv</a:t>
            </a:r>
          </a:p>
        </p:txBody>
      </p:sp>
      <p:sp>
        <p:nvSpPr>
          <p:cNvPr id="79" name="Google Shape;89;p13">
            <a:extLst>
              <a:ext uri="{FF2B5EF4-FFF2-40B4-BE49-F238E27FC236}">
                <a16:creationId xmlns:a16="http://schemas.microsoft.com/office/drawing/2014/main" id="{CBC98A8C-EFD9-7DEA-98DC-74D06A4B23AF}"/>
              </a:ext>
            </a:extLst>
          </p:cNvPr>
          <p:cNvSpPr txBox="1">
            <a:spLocks/>
          </p:cNvSpPr>
          <p:nvPr/>
        </p:nvSpPr>
        <p:spPr>
          <a:xfrm>
            <a:off x="2438159" y="3408651"/>
            <a:ext cx="1842534" cy="6500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lgn="ctr">
              <a:buClr>
                <a:schemeClr val="dk1"/>
              </a:buClr>
              <a:buSzPts val="1100"/>
              <a:buFont typeface="Arial"/>
              <a:buNone/>
            </a:pPr>
            <a:r>
              <a:rPr lang="en-US" sz="1600" b="1" dirty="0"/>
              <a:t>8+M. Spotify Tracks Dataset</a:t>
            </a:r>
          </a:p>
        </p:txBody>
      </p:sp>
      <p:cxnSp>
        <p:nvCxnSpPr>
          <p:cNvPr id="80" name="Straight Arrow Connector 79">
            <a:extLst>
              <a:ext uri="{FF2B5EF4-FFF2-40B4-BE49-F238E27FC236}">
                <a16:creationId xmlns:a16="http://schemas.microsoft.com/office/drawing/2014/main" id="{EE4528D9-BE85-D771-FBE2-C1EAC244A618}"/>
              </a:ext>
            </a:extLst>
          </p:cNvPr>
          <p:cNvCxnSpPr>
            <a:cxnSpLocks/>
            <a:stCxn id="37" idx="3"/>
            <a:endCxn id="63" idx="1"/>
          </p:cNvCxnSpPr>
          <p:nvPr/>
        </p:nvCxnSpPr>
        <p:spPr>
          <a:xfrm flipV="1">
            <a:off x="3962401" y="1547735"/>
            <a:ext cx="1014054" cy="1252145"/>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773F2B0-8E53-EBE4-D5B1-B3C23B1BCC62}"/>
              </a:ext>
            </a:extLst>
          </p:cNvPr>
          <p:cNvCxnSpPr>
            <a:cxnSpLocks/>
            <a:stCxn id="37" idx="3"/>
            <a:endCxn id="67" idx="1"/>
          </p:cNvCxnSpPr>
          <p:nvPr/>
        </p:nvCxnSpPr>
        <p:spPr>
          <a:xfrm flipV="1">
            <a:off x="3962401" y="2057000"/>
            <a:ext cx="1014054" cy="742880"/>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159663B-91B7-E95C-319C-FE1E58178A8D}"/>
              </a:ext>
            </a:extLst>
          </p:cNvPr>
          <p:cNvCxnSpPr>
            <a:cxnSpLocks/>
            <a:stCxn id="37" idx="3"/>
            <a:endCxn id="69" idx="1"/>
          </p:cNvCxnSpPr>
          <p:nvPr/>
        </p:nvCxnSpPr>
        <p:spPr>
          <a:xfrm flipV="1">
            <a:off x="3962401" y="2588706"/>
            <a:ext cx="1014054" cy="211174"/>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032C455-4DB7-D381-F61D-D86848F170F2}"/>
              </a:ext>
            </a:extLst>
          </p:cNvPr>
          <p:cNvCxnSpPr>
            <a:cxnSpLocks/>
            <a:stCxn id="37" idx="3"/>
            <a:endCxn id="71" idx="1"/>
          </p:cNvCxnSpPr>
          <p:nvPr/>
        </p:nvCxnSpPr>
        <p:spPr>
          <a:xfrm>
            <a:off x="3962401" y="2799880"/>
            <a:ext cx="1014054" cy="298091"/>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4CE6D73-942B-ABFE-B5E5-F4DA981A3061}"/>
              </a:ext>
            </a:extLst>
          </p:cNvPr>
          <p:cNvCxnSpPr>
            <a:cxnSpLocks/>
            <a:stCxn id="37" idx="3"/>
            <a:endCxn id="73" idx="1"/>
          </p:cNvCxnSpPr>
          <p:nvPr/>
        </p:nvCxnSpPr>
        <p:spPr>
          <a:xfrm>
            <a:off x="3962401" y="2799880"/>
            <a:ext cx="1014054" cy="834432"/>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C2454F0-4905-B09F-43E8-3DFF9DC482EE}"/>
              </a:ext>
            </a:extLst>
          </p:cNvPr>
          <p:cNvCxnSpPr>
            <a:cxnSpLocks/>
            <a:stCxn id="37" idx="3"/>
            <a:endCxn id="75" idx="1"/>
          </p:cNvCxnSpPr>
          <p:nvPr/>
        </p:nvCxnSpPr>
        <p:spPr>
          <a:xfrm>
            <a:off x="3962401" y="2799880"/>
            <a:ext cx="1014054" cy="1392325"/>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6C2183D-4E44-CB79-7F0A-E8C519B2A61B}"/>
              </a:ext>
            </a:extLst>
          </p:cNvPr>
          <p:cNvCxnSpPr>
            <a:cxnSpLocks/>
            <a:stCxn id="37" idx="3"/>
            <a:endCxn id="77" idx="1"/>
          </p:cNvCxnSpPr>
          <p:nvPr/>
        </p:nvCxnSpPr>
        <p:spPr>
          <a:xfrm>
            <a:off x="3962401" y="2799880"/>
            <a:ext cx="1014054" cy="1928666"/>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E3172B07-EB16-589E-4586-1CE5AF3FBE86}"/>
              </a:ext>
            </a:extLst>
          </p:cNvPr>
          <p:cNvPicPr>
            <a:picLocks noChangeAspect="1"/>
          </p:cNvPicPr>
          <p:nvPr/>
        </p:nvPicPr>
        <p:blipFill>
          <a:blip r:embed="rId4"/>
          <a:stretch>
            <a:fillRect/>
          </a:stretch>
        </p:blipFill>
        <p:spPr>
          <a:xfrm>
            <a:off x="4976455" y="873150"/>
            <a:ext cx="358698" cy="358698"/>
          </a:xfrm>
          <a:prstGeom prst="rect">
            <a:avLst/>
          </a:prstGeom>
        </p:spPr>
      </p:pic>
      <p:sp>
        <p:nvSpPr>
          <p:cNvPr id="3" name="Google Shape;348;p35">
            <a:extLst>
              <a:ext uri="{FF2B5EF4-FFF2-40B4-BE49-F238E27FC236}">
                <a16:creationId xmlns:a16="http://schemas.microsoft.com/office/drawing/2014/main" id="{E5D8B92E-2BFC-4E0E-183F-6256322262A7}"/>
              </a:ext>
            </a:extLst>
          </p:cNvPr>
          <p:cNvSpPr txBox="1">
            <a:spLocks/>
          </p:cNvSpPr>
          <p:nvPr/>
        </p:nvSpPr>
        <p:spPr>
          <a:xfrm>
            <a:off x="5536607" y="869554"/>
            <a:ext cx="792921"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tracks.csv</a:t>
            </a:r>
          </a:p>
        </p:txBody>
      </p:sp>
      <p:cxnSp>
        <p:nvCxnSpPr>
          <p:cNvPr id="21" name="Straight Arrow Connector 20">
            <a:extLst>
              <a:ext uri="{FF2B5EF4-FFF2-40B4-BE49-F238E27FC236}">
                <a16:creationId xmlns:a16="http://schemas.microsoft.com/office/drawing/2014/main" id="{3DD267F7-A726-0FB2-D0BC-3122F69CFBEC}"/>
              </a:ext>
            </a:extLst>
          </p:cNvPr>
          <p:cNvCxnSpPr>
            <a:cxnSpLocks/>
            <a:stCxn id="37" idx="3"/>
            <a:endCxn id="2" idx="1"/>
          </p:cNvCxnSpPr>
          <p:nvPr/>
        </p:nvCxnSpPr>
        <p:spPr>
          <a:xfrm flipV="1">
            <a:off x="3962401" y="1052499"/>
            <a:ext cx="1014054" cy="1747381"/>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Logo, company name&#10;&#10;Description automatically generated">
            <a:extLst>
              <a:ext uri="{FF2B5EF4-FFF2-40B4-BE49-F238E27FC236}">
                <a16:creationId xmlns:a16="http://schemas.microsoft.com/office/drawing/2014/main" id="{6ABAB3DF-7897-5CB5-6DBF-CC113FC88322}"/>
              </a:ext>
            </a:extLst>
          </p:cNvPr>
          <p:cNvPicPr>
            <a:picLocks noChangeAspect="1"/>
          </p:cNvPicPr>
          <p:nvPr/>
        </p:nvPicPr>
        <p:blipFill>
          <a:blip r:embed="rId5"/>
          <a:stretch>
            <a:fillRect/>
          </a:stretch>
        </p:blipFill>
        <p:spPr>
          <a:xfrm>
            <a:off x="410261" y="2360266"/>
            <a:ext cx="1854977" cy="1256315"/>
          </a:xfrm>
          <a:prstGeom prst="rect">
            <a:avLst/>
          </a:prstGeom>
        </p:spPr>
      </p:pic>
    </p:spTree>
    <p:extLst>
      <p:ext uri="{BB962C8B-B14F-4D97-AF65-F5344CB8AC3E}">
        <p14:creationId xmlns:p14="http://schemas.microsoft.com/office/powerpoint/2010/main" val="2809799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3 - FOL</a:t>
            </a:r>
            <a:endParaRPr dirty="0"/>
          </a:p>
        </p:txBody>
      </p:sp>
      <p:sp>
        <p:nvSpPr>
          <p:cNvPr id="118" name="Google Shape;118;p17"/>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090FC04-6138-73BB-2E09-A3ECA2372BEA}"/>
                  </a:ext>
                </a:extLst>
              </p:cNvPr>
              <p:cNvSpPr txBox="1"/>
              <p:nvPr/>
            </p:nvSpPr>
            <p:spPr>
              <a:xfrm>
                <a:off x="873045" y="2270263"/>
                <a:ext cx="6958495" cy="161583"/>
              </a:xfrm>
              <a:prstGeom prst="rect">
                <a:avLst/>
              </a:prstGeom>
              <a:noFill/>
            </p:spPr>
            <p:txBody>
              <a:bodyPr wrap="square" lIns="0" tIns="0" rIns="0" bIns="0" rtlCol="0">
                <a:spAutoFit/>
              </a:bodyPr>
              <a:lstStyle/>
              <a:p>
                <a14:m>
                  <m:oMath xmlns:m="http://schemas.openxmlformats.org/officeDocument/2006/math">
                    <m:r>
                      <a:rPr lang="it-IT" sz="1050" b="0" i="1" smtClean="0">
                        <a:latin typeface="Cambria Math" panose="02040503050406030204" pitchFamily="18" charset="0"/>
                      </a:rPr>
                      <m:t>𝑞</m:t>
                    </m:r>
                    <m:r>
                      <a:rPr lang="it-IT" sz="1050" b="0" i="1" smtClean="0">
                        <a:latin typeface="Cambria Math" panose="02040503050406030204" pitchFamily="18" charset="0"/>
                      </a:rPr>
                      <m:t>={(</m:t>
                    </m:r>
                    <m:r>
                      <a:rPr lang="it-IT" sz="1050" b="1" i="1" smtClean="0">
                        <a:latin typeface="Cambria Math" panose="02040503050406030204" pitchFamily="18" charset="0"/>
                      </a:rPr>
                      <m:t>𝒂𝒏</m:t>
                    </m:r>
                    <m:r>
                      <a:rPr lang="it-IT" sz="1050" b="1" i="1" smtClean="0">
                        <a:latin typeface="Cambria Math" panose="02040503050406030204" pitchFamily="18" charset="0"/>
                      </a:rPr>
                      <m:t>𝟏</m:t>
                    </m:r>
                    <m:r>
                      <a:rPr lang="it-IT" sz="1050" b="0" i="1" smtClean="0">
                        <a:latin typeface="Cambria Math" panose="02040503050406030204" pitchFamily="18" charset="0"/>
                      </a:rPr>
                      <m:t>, </m:t>
                    </m:r>
                    <m:r>
                      <a:rPr lang="it-IT" sz="1050" b="1" i="1" smtClean="0">
                        <a:latin typeface="Cambria Math" panose="02040503050406030204" pitchFamily="18" charset="0"/>
                      </a:rPr>
                      <m:t>𝒔𝒏</m:t>
                    </m:r>
                    <m:r>
                      <a:rPr lang="it-IT" sz="1050" b="1" i="1" smtClean="0">
                        <a:latin typeface="Cambria Math" panose="02040503050406030204" pitchFamily="18" charset="0"/>
                      </a:rPr>
                      <m:t>𝟏</m:t>
                    </m:r>
                    <m:r>
                      <a:rPr lang="it-IT" sz="1050" b="1" i="1" smtClean="0">
                        <a:latin typeface="Cambria Math" panose="02040503050406030204" pitchFamily="18" charset="0"/>
                      </a:rPr>
                      <m:t>,</m:t>
                    </m:r>
                    <m:r>
                      <a:rPr lang="it-IT" sz="1050" b="1" i="1" smtClean="0">
                        <a:latin typeface="Cambria Math" panose="02040503050406030204" pitchFamily="18" charset="0"/>
                      </a:rPr>
                      <m:t>𝒓</m:t>
                    </m:r>
                    <m:r>
                      <a:rPr lang="it-IT" sz="1050" b="1" i="1" smtClean="0">
                        <a:latin typeface="Cambria Math" panose="02040503050406030204" pitchFamily="18" charset="0"/>
                      </a:rPr>
                      <m:t>𝟏</m:t>
                    </m:r>
                    <m:r>
                      <a:rPr lang="it-IT" sz="1050" b="1" i="1" smtClean="0">
                        <a:latin typeface="Cambria Math" panose="02040503050406030204" pitchFamily="18" charset="0"/>
                      </a:rPr>
                      <m:t>,</m:t>
                    </m:r>
                    <m:r>
                      <a:rPr lang="it-IT" sz="1050" b="1" i="1" smtClean="0">
                        <a:latin typeface="Cambria Math" panose="02040503050406030204" pitchFamily="18" charset="0"/>
                      </a:rPr>
                      <m:t>𝒂𝒏</m:t>
                    </m:r>
                    <m:r>
                      <a:rPr lang="it-IT" sz="1050" b="1" i="1" smtClean="0">
                        <a:latin typeface="Cambria Math" panose="02040503050406030204" pitchFamily="18" charset="0"/>
                      </a:rPr>
                      <m:t>𝟐</m:t>
                    </m:r>
                    <m:r>
                      <a:rPr lang="it-IT" sz="1050" b="1" i="1" smtClean="0">
                        <a:latin typeface="Cambria Math" panose="02040503050406030204" pitchFamily="18" charset="0"/>
                      </a:rPr>
                      <m:t>, </m:t>
                    </m:r>
                    <m:r>
                      <a:rPr lang="it-IT" sz="1050" b="1" i="1" smtClean="0">
                        <a:latin typeface="Cambria Math" panose="02040503050406030204" pitchFamily="18" charset="0"/>
                      </a:rPr>
                      <m:t>𝒔𝒏</m:t>
                    </m:r>
                    <m:r>
                      <a:rPr lang="it-IT" sz="1050" b="1" i="1" smtClean="0">
                        <a:latin typeface="Cambria Math" panose="02040503050406030204" pitchFamily="18" charset="0"/>
                      </a:rPr>
                      <m:t>𝟐</m:t>
                    </m:r>
                    <m:r>
                      <a:rPr lang="it-IT" sz="1050" b="1" i="1" smtClean="0">
                        <a:latin typeface="Cambria Math" panose="02040503050406030204" pitchFamily="18" charset="0"/>
                      </a:rPr>
                      <m:t>,</m:t>
                    </m:r>
                    <m:r>
                      <a:rPr lang="it-IT" sz="1050" b="1" i="1" smtClean="0">
                        <a:latin typeface="Cambria Math" panose="02040503050406030204" pitchFamily="18" charset="0"/>
                      </a:rPr>
                      <m:t>𝒓</m:t>
                    </m:r>
                    <m:r>
                      <a:rPr lang="it-IT" sz="1050" b="1" i="1" smtClean="0">
                        <a:latin typeface="Cambria Math" panose="02040503050406030204" pitchFamily="18" charset="0"/>
                      </a:rPr>
                      <m:t>𝟐</m:t>
                    </m:r>
                    <m:r>
                      <a:rPr lang="it-IT" sz="1050" b="1" i="1" smtClean="0">
                        <a:latin typeface="Cambria Math" panose="02040503050406030204" pitchFamily="18" charset="0"/>
                      </a:rPr>
                      <m:t>,</m:t>
                    </m:r>
                    <m:r>
                      <a:rPr lang="it-IT" sz="1050" b="1" i="1" smtClean="0">
                        <a:latin typeface="Cambria Math" panose="02040503050406030204" pitchFamily="18" charset="0"/>
                      </a:rPr>
                      <m:t>𝒈𝒓𝒐𝒖𝒑</m:t>
                    </m:r>
                    <m:r>
                      <a:rPr lang="it-IT" sz="1050" b="1" i="1" smtClean="0">
                        <a:latin typeface="Cambria Math" panose="02040503050406030204" pitchFamily="18" charset="0"/>
                      </a:rPr>
                      <m:t>,</m:t>
                    </m:r>
                    <m:r>
                      <a:rPr lang="it-IT" sz="1050" b="1" i="1" smtClean="0">
                        <a:latin typeface="Cambria Math" panose="02040503050406030204" pitchFamily="18" charset="0"/>
                      </a:rPr>
                      <m:t>𝒘𝒆𝒆𝒌</m:t>
                    </m:r>
                    <m:r>
                      <a:rPr lang="it-IT" sz="1050" b="1" i="1" smtClean="0">
                        <a:latin typeface="Cambria Math" panose="02040503050406030204" pitchFamily="18" charset="0"/>
                      </a:rPr>
                      <m:t>_</m:t>
                    </m:r>
                    <m:r>
                      <a:rPr lang="it-IT" sz="1050" b="1" i="1" smtClean="0">
                        <a:latin typeface="Cambria Math" panose="02040503050406030204" pitchFamily="18" charset="0"/>
                      </a:rPr>
                      <m:t>𝒐𝒇</m:t>
                    </m:r>
                    <m:r>
                      <a:rPr lang="it-IT" sz="1050" b="1" i="1" smtClean="0">
                        <a:latin typeface="Cambria Math" panose="02040503050406030204" pitchFamily="18" charset="0"/>
                      </a:rPr>
                      <m:t>_</m:t>
                    </m:r>
                    <m:r>
                      <a:rPr lang="it-IT" sz="1050" b="1" i="1" smtClean="0">
                        <a:latin typeface="Cambria Math" panose="02040503050406030204" pitchFamily="18" charset="0"/>
                      </a:rPr>
                      <m:t>𝒅𝒂𝒕𝒆</m:t>
                    </m:r>
                    <m:r>
                      <a:rPr lang="it-IT" sz="1050" b="0" i="1" smtClean="0">
                        <a:latin typeface="Cambria Math" panose="02040503050406030204" pitchFamily="18" charset="0"/>
                      </a:rPr>
                      <m:t>)</m:t>
                    </m:r>
                  </m:oMath>
                </a14:m>
                <a:r>
                  <a:rPr lang="en-US" sz="1050" dirty="0"/>
                  <a:t>    |</a:t>
                </a:r>
              </a:p>
            </p:txBody>
          </p:sp>
        </mc:Choice>
        <mc:Fallback xmlns="">
          <p:sp>
            <p:nvSpPr>
              <p:cNvPr id="2" name="TextBox 1">
                <a:extLst>
                  <a:ext uri="{FF2B5EF4-FFF2-40B4-BE49-F238E27FC236}">
                    <a16:creationId xmlns:a16="http://schemas.microsoft.com/office/drawing/2014/main" id="{2090FC04-6138-73BB-2E09-A3ECA2372BEA}"/>
                  </a:ext>
                </a:extLst>
              </p:cNvPr>
              <p:cNvSpPr txBox="1">
                <a:spLocks noRot="1" noChangeAspect="1" noMove="1" noResize="1" noEditPoints="1" noAdjustHandles="1" noChangeArrowheads="1" noChangeShapeType="1" noTextEdit="1"/>
              </p:cNvSpPr>
              <p:nvPr/>
            </p:nvSpPr>
            <p:spPr>
              <a:xfrm>
                <a:off x="873045" y="2270263"/>
                <a:ext cx="6958495" cy="161583"/>
              </a:xfrm>
              <a:prstGeom prst="rect">
                <a:avLst/>
              </a:prstGeom>
              <a:blipFill>
                <a:blip r:embed="rId3"/>
                <a:stretch>
                  <a:fillRect l="-701" t="-25926" b="-4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7E4AA4-595E-815F-4E9A-1B073CED58F6}"/>
                  </a:ext>
                </a:extLst>
              </p:cNvPr>
              <p:cNvSpPr txBox="1"/>
              <p:nvPr/>
            </p:nvSpPr>
            <p:spPr>
              <a:xfrm>
                <a:off x="1228882" y="2558657"/>
                <a:ext cx="6993902"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 </m:t>
                      </m:r>
                      <m:r>
                        <a:rPr lang="it-IT" sz="1050" b="0" i="1" smtClean="0">
                          <a:latin typeface="Cambria Math" panose="02040503050406030204" pitchFamily="18" charset="0"/>
                        </a:rPr>
                        <m:t>𝑠𝑖𝑑</m:t>
                      </m:r>
                      <m:r>
                        <a:rPr lang="it-IT" sz="1050" b="0" i="1" smtClean="0">
                          <a:latin typeface="Cambria Math" panose="02040503050406030204" pitchFamily="18" charset="0"/>
                        </a:rPr>
                        <m:t>1,</m:t>
                      </m:r>
                      <m:r>
                        <a:rPr lang="it-IT" sz="1050" b="0" i="1" smtClean="0">
                          <a:latin typeface="Cambria Math" panose="02040503050406030204" pitchFamily="18" charset="0"/>
                        </a:rPr>
                        <m:t>𝑤𝑜𝑐</m:t>
                      </m:r>
                      <m:r>
                        <a:rPr lang="it-IT" sz="1050" b="0" i="1" smtClean="0">
                          <a:latin typeface="Cambria Math" panose="02040503050406030204" pitchFamily="18" charset="0"/>
                        </a:rPr>
                        <m:t>1,</m:t>
                      </m:r>
                      <m:r>
                        <a:rPr lang="it-IT" sz="1050" b="0" i="1" smtClean="0">
                          <a:latin typeface="Cambria Math" panose="02040503050406030204" pitchFamily="18" charset="0"/>
                        </a:rPr>
                        <m:t>𝑝𝑟</m:t>
                      </m:r>
                      <m:r>
                        <a:rPr lang="it-IT" sz="1050" b="0" i="1" smtClean="0">
                          <a:latin typeface="Cambria Math" panose="02040503050406030204" pitchFamily="18" charset="0"/>
                        </a:rPr>
                        <m:t>1,</m:t>
                      </m:r>
                      <m:r>
                        <a:rPr lang="it-IT" sz="1050" b="0" i="1" smtClean="0">
                          <a:latin typeface="Cambria Math" panose="02040503050406030204" pitchFamily="18" charset="0"/>
                        </a:rPr>
                        <m:t>𝑠𝑖𝑑</m:t>
                      </m:r>
                      <m:r>
                        <a:rPr lang="it-IT" sz="1050" b="0" i="1" smtClean="0">
                          <a:latin typeface="Cambria Math" panose="02040503050406030204" pitchFamily="18" charset="0"/>
                        </a:rPr>
                        <m:t>2,</m:t>
                      </m:r>
                      <m:r>
                        <a:rPr lang="it-IT" sz="1050" b="0" i="1" smtClean="0">
                          <a:latin typeface="Cambria Math" panose="02040503050406030204" pitchFamily="18" charset="0"/>
                        </a:rPr>
                        <m:t>𝑤𝑜𝑐</m:t>
                      </m:r>
                      <m:r>
                        <a:rPr lang="it-IT" sz="1050" b="0" i="1" smtClean="0">
                          <a:latin typeface="Cambria Math" panose="02040503050406030204" pitchFamily="18" charset="0"/>
                        </a:rPr>
                        <m:t>2,</m:t>
                      </m:r>
                      <m:r>
                        <a:rPr lang="it-IT" sz="1050" b="0" i="1" smtClean="0">
                          <a:latin typeface="Cambria Math" panose="02040503050406030204" pitchFamily="18" charset="0"/>
                        </a:rPr>
                        <m:t>𝑝𝑟</m:t>
                      </m:r>
                      <m:r>
                        <a:rPr lang="it-IT" sz="1050" b="0" i="1" smtClean="0">
                          <a:latin typeface="Cambria Math" panose="02040503050406030204" pitchFamily="18" charset="0"/>
                        </a:rPr>
                        <m:t>2,</m:t>
                      </m:r>
                      <m:r>
                        <a:rPr lang="it-IT" sz="1050" b="0" i="1" smtClean="0">
                          <a:latin typeface="Cambria Math" panose="02040503050406030204" pitchFamily="18" charset="0"/>
                        </a:rPr>
                        <m:t>𝑎𝑟𝑖𝑑</m:t>
                      </m:r>
                      <m:r>
                        <a:rPr lang="it-IT" sz="1050" b="0" i="1" smtClean="0">
                          <a:latin typeface="Cambria Math" panose="02040503050406030204" pitchFamily="18" charset="0"/>
                        </a:rPr>
                        <m:t>1,</m:t>
                      </m:r>
                      <m:r>
                        <a:rPr lang="it-IT" sz="1050" b="0" i="1" smtClean="0">
                          <a:latin typeface="Cambria Math" panose="02040503050406030204" pitchFamily="18" charset="0"/>
                        </a:rPr>
                        <m:t>𝑎𝑟𝑖𝑑</m:t>
                      </m:r>
                      <m:r>
                        <a:rPr lang="it-IT" sz="1050" b="0" i="1" smtClean="0">
                          <a:latin typeface="Cambria Math" panose="02040503050406030204" pitchFamily="18" charset="0"/>
                        </a:rPr>
                        <m:t>2,</m:t>
                      </m:r>
                      <m:r>
                        <a:rPr lang="it-IT" sz="1050" b="0" i="1" smtClean="0">
                          <a:latin typeface="Cambria Math" panose="02040503050406030204" pitchFamily="18" charset="0"/>
                        </a:rPr>
                        <m:t>𝑠𝑝</m:t>
                      </m:r>
                      <m:r>
                        <a:rPr lang="it-IT" sz="1050" b="0" i="1" smtClean="0">
                          <a:latin typeface="Cambria Math" panose="02040503050406030204" pitchFamily="18" charset="0"/>
                        </a:rPr>
                        <m:t>1,</m:t>
                      </m:r>
                      <m:r>
                        <a:rPr lang="it-IT" sz="1050" b="0" i="1" smtClean="0">
                          <a:latin typeface="Cambria Math" panose="02040503050406030204" pitchFamily="18" charset="0"/>
                        </a:rPr>
                        <m:t>𝑡𝑛</m:t>
                      </m:r>
                      <m:r>
                        <a:rPr lang="it-IT" sz="1050" b="0" i="1" smtClean="0">
                          <a:latin typeface="Cambria Math" panose="02040503050406030204" pitchFamily="18" charset="0"/>
                        </a:rPr>
                        <m:t>1,</m:t>
                      </m:r>
                      <m:r>
                        <a:rPr lang="it-IT" sz="1050" b="0" i="1" smtClean="0">
                          <a:latin typeface="Cambria Math" panose="02040503050406030204" pitchFamily="18" charset="0"/>
                        </a:rPr>
                        <m:t>𝑑</m:t>
                      </m:r>
                      <m:r>
                        <a:rPr lang="it-IT" sz="1050" b="0" i="1" smtClean="0">
                          <a:latin typeface="Cambria Math" panose="02040503050406030204" pitchFamily="18" charset="0"/>
                        </a:rPr>
                        <m:t>1,</m:t>
                      </m:r>
                      <m:r>
                        <a:rPr lang="it-IT" sz="1050" b="0" i="1" smtClean="0">
                          <a:latin typeface="Cambria Math" panose="02040503050406030204" pitchFamily="18" charset="0"/>
                        </a:rPr>
                        <m:t>𝑒</m:t>
                      </m:r>
                      <m:r>
                        <a:rPr lang="it-IT" sz="1050" b="0" i="1" smtClean="0">
                          <a:latin typeface="Cambria Math" panose="02040503050406030204" pitchFamily="18" charset="0"/>
                        </a:rPr>
                        <m:t>1,</m:t>
                      </m:r>
                      <m:r>
                        <a:rPr lang="it-IT" sz="1050" b="0" i="1" smtClean="0">
                          <a:latin typeface="Cambria Math" panose="02040503050406030204" pitchFamily="18" charset="0"/>
                        </a:rPr>
                        <m:t>𝑝𝑢</m:t>
                      </m:r>
                      <m:r>
                        <a:rPr lang="it-IT" sz="1050" b="0" i="1" smtClean="0">
                          <a:latin typeface="Cambria Math" panose="02040503050406030204" pitchFamily="18" charset="0"/>
                        </a:rPr>
                        <m:t>1,</m:t>
                      </m:r>
                      <m:r>
                        <a:rPr lang="it-IT" sz="1050" b="0" i="1" smtClean="0">
                          <a:latin typeface="Cambria Math" panose="02040503050406030204" pitchFamily="18" charset="0"/>
                        </a:rPr>
                        <m:t>𝑠𝑝</m:t>
                      </m:r>
                      <m:r>
                        <a:rPr lang="it-IT" sz="1050" b="0" i="1" smtClean="0">
                          <a:latin typeface="Cambria Math" panose="02040503050406030204" pitchFamily="18" charset="0"/>
                        </a:rPr>
                        <m:t>2,</m:t>
                      </m:r>
                      <m:r>
                        <a:rPr lang="it-IT" sz="1050" b="0" i="1" smtClean="0">
                          <a:latin typeface="Cambria Math" panose="02040503050406030204" pitchFamily="18" charset="0"/>
                        </a:rPr>
                        <m:t>𝑡𝑛</m:t>
                      </m:r>
                      <m:r>
                        <a:rPr lang="it-IT" sz="1050" b="0" i="1" smtClean="0">
                          <a:latin typeface="Cambria Math" panose="02040503050406030204" pitchFamily="18" charset="0"/>
                        </a:rPr>
                        <m:t>2,</m:t>
                      </m:r>
                      <m:r>
                        <a:rPr lang="it-IT" sz="1050" b="0" i="1" smtClean="0">
                          <a:latin typeface="Cambria Math" panose="02040503050406030204" pitchFamily="18" charset="0"/>
                        </a:rPr>
                        <m:t>𝑑</m:t>
                      </m:r>
                      <m:r>
                        <a:rPr lang="it-IT" sz="1050" b="0" i="1" smtClean="0">
                          <a:latin typeface="Cambria Math" panose="02040503050406030204" pitchFamily="18" charset="0"/>
                        </a:rPr>
                        <m:t>2,</m:t>
                      </m:r>
                      <m:r>
                        <a:rPr lang="it-IT" sz="1050" b="0" i="1" smtClean="0">
                          <a:latin typeface="Cambria Math" panose="02040503050406030204" pitchFamily="18" charset="0"/>
                        </a:rPr>
                        <m:t>𝑒</m:t>
                      </m:r>
                      <m:r>
                        <a:rPr lang="it-IT" sz="1050" b="0" i="1" smtClean="0">
                          <a:latin typeface="Cambria Math" panose="02040503050406030204" pitchFamily="18" charset="0"/>
                        </a:rPr>
                        <m:t>2,</m:t>
                      </m:r>
                      <m:r>
                        <a:rPr lang="it-IT" sz="1050" b="0" i="1" smtClean="0">
                          <a:latin typeface="Cambria Math" panose="02040503050406030204" pitchFamily="18" charset="0"/>
                        </a:rPr>
                        <m:t>𝑝𝑢</m:t>
                      </m:r>
                      <m:r>
                        <a:rPr lang="it-IT" sz="1050" b="0" i="1" smtClean="0">
                          <a:latin typeface="Cambria Math" panose="02040503050406030204" pitchFamily="18" charset="0"/>
                        </a:rPr>
                        <m:t>2,</m:t>
                      </m:r>
                      <m:r>
                        <a:rPr lang="it-IT" sz="1050" b="0" i="1" smtClean="0">
                          <a:latin typeface="Cambria Math" panose="02040503050406030204" pitchFamily="18" charset="0"/>
                        </a:rPr>
                        <m:t>𝑎𝑝</m:t>
                      </m:r>
                      <m:r>
                        <a:rPr lang="it-IT" sz="1050" b="0" i="1" smtClean="0">
                          <a:latin typeface="Cambria Math" panose="02040503050406030204" pitchFamily="18" charset="0"/>
                        </a:rPr>
                        <m:t>1,</m:t>
                      </m:r>
                      <m:r>
                        <a:rPr lang="it-IT" sz="1050" b="0" i="1" smtClean="0">
                          <a:latin typeface="Cambria Math" panose="02040503050406030204" pitchFamily="18" charset="0"/>
                        </a:rPr>
                        <m:t>𝑓</m:t>
                      </m:r>
                      <m:r>
                        <a:rPr lang="it-IT" sz="1050" b="0" i="1" smtClean="0">
                          <a:latin typeface="Cambria Math" panose="02040503050406030204" pitchFamily="18" charset="0"/>
                        </a:rPr>
                        <m:t>1,</m:t>
                      </m:r>
                      <m:r>
                        <a:rPr lang="it-IT" sz="1050" b="0" i="1" smtClean="0">
                          <a:latin typeface="Cambria Math" panose="02040503050406030204" pitchFamily="18" charset="0"/>
                        </a:rPr>
                        <m:t>𝑎𝑝</m:t>
                      </m:r>
                      <m:r>
                        <a:rPr lang="it-IT" sz="1050" b="0" i="1" smtClean="0">
                          <a:latin typeface="Cambria Math" panose="02040503050406030204" pitchFamily="18" charset="0"/>
                        </a:rPr>
                        <m:t>2,</m:t>
                      </m:r>
                      <m:r>
                        <a:rPr lang="it-IT" sz="1050" b="0" i="1" smtClean="0">
                          <a:latin typeface="Cambria Math" panose="02040503050406030204" pitchFamily="18" charset="0"/>
                        </a:rPr>
                        <m:t>𝑓</m:t>
                      </m:r>
                      <m:r>
                        <a:rPr lang="it-IT" sz="1050" b="0" i="1" smtClean="0">
                          <a:latin typeface="Cambria Math" panose="02040503050406030204" pitchFamily="18" charset="0"/>
                        </a:rPr>
                        <m:t>2,</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1,</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2 </m:t>
                      </m:r>
                      <m:r>
                        <a:rPr lang="it-IT" sz="1050" b="1" i="1" smtClean="0">
                          <a:latin typeface="Cambria Math" panose="02040503050406030204" pitchFamily="18" charset="0"/>
                        </a:rPr>
                        <m:t>.</m:t>
                      </m:r>
                    </m:oMath>
                  </m:oMathPara>
                </a14:m>
                <a:endParaRPr lang="en-US" sz="1050" b="1" dirty="0"/>
              </a:p>
            </p:txBody>
          </p:sp>
        </mc:Choice>
        <mc:Fallback xmlns="">
          <p:sp>
            <p:nvSpPr>
              <p:cNvPr id="4" name="TextBox 3">
                <a:extLst>
                  <a:ext uri="{FF2B5EF4-FFF2-40B4-BE49-F238E27FC236}">
                    <a16:creationId xmlns:a16="http://schemas.microsoft.com/office/drawing/2014/main" id="{667E4AA4-595E-815F-4E9A-1B073CED58F6}"/>
                  </a:ext>
                </a:extLst>
              </p:cNvPr>
              <p:cNvSpPr txBox="1">
                <a:spLocks noRot="1" noChangeAspect="1" noMove="1" noResize="1" noEditPoints="1" noAdjustHandles="1" noChangeArrowheads="1" noChangeShapeType="1" noTextEdit="1"/>
              </p:cNvSpPr>
              <p:nvPr/>
            </p:nvSpPr>
            <p:spPr>
              <a:xfrm>
                <a:off x="1228882" y="2558657"/>
                <a:ext cx="6993902" cy="161583"/>
              </a:xfrm>
              <a:prstGeom prst="rect">
                <a:avLst/>
              </a:prstGeom>
              <a:blipFill>
                <a:blip r:embed="rId4"/>
                <a:stretch>
                  <a:fillRect l="-697" t="-3846" b="-4230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89E83F-DC89-2BE8-192F-EC1A9240B223}"/>
                  </a:ext>
                </a:extLst>
              </p:cNvPr>
              <p:cNvSpPr txBox="1"/>
              <p:nvPr/>
            </p:nvSpPr>
            <p:spPr>
              <a:xfrm>
                <a:off x="1239580" y="2818727"/>
                <a:ext cx="310687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𝐵𝑖𝑙𝑙𝑏𝑜𝑎𝑟𝑑𝑆𝑜𝑛𝑔</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1, </m:t>
                      </m:r>
                      <m:r>
                        <a:rPr lang="it-IT" sz="1050" b="1" i="1" smtClean="0">
                          <a:latin typeface="Cambria Math" panose="02040503050406030204" pitchFamily="18" charset="0"/>
                        </a:rPr>
                        <m:t>𝒓</m:t>
                      </m:r>
                      <m:r>
                        <a:rPr lang="it-IT" sz="1050" b="1" i="1" smtClean="0">
                          <a:latin typeface="Cambria Math" panose="02040503050406030204" pitchFamily="18" charset="0"/>
                        </a:rPr>
                        <m:t>𝟏</m:t>
                      </m:r>
                      <m:r>
                        <a:rPr lang="it-IT" sz="1050" b="0" i="1" smtClean="0">
                          <a:latin typeface="Cambria Math" panose="02040503050406030204" pitchFamily="18" charset="0"/>
                        </a:rPr>
                        <m:t>,</m:t>
                      </m:r>
                      <m:r>
                        <a:rPr lang="it-IT" sz="1050" b="1" i="1" smtClean="0">
                          <a:latin typeface="Cambria Math" panose="02040503050406030204" pitchFamily="18" charset="0"/>
                        </a:rPr>
                        <m:t>𝒘𝒆𝒆𝒌</m:t>
                      </m:r>
                      <m:r>
                        <a:rPr lang="it-IT" sz="1050" b="1" i="1" smtClean="0">
                          <a:latin typeface="Cambria Math" panose="02040503050406030204" pitchFamily="18" charset="0"/>
                        </a:rPr>
                        <m:t>_</m:t>
                      </m:r>
                      <m:r>
                        <a:rPr lang="it-IT" sz="1050" b="1" i="1" smtClean="0">
                          <a:latin typeface="Cambria Math" panose="02040503050406030204" pitchFamily="18" charset="0"/>
                        </a:rPr>
                        <m:t>𝒐𝒇</m:t>
                      </m:r>
                      <m:r>
                        <a:rPr lang="it-IT" sz="1050" b="1" i="1" smtClean="0">
                          <a:latin typeface="Cambria Math" panose="02040503050406030204" pitchFamily="18" charset="0"/>
                        </a:rPr>
                        <m:t>_</m:t>
                      </m:r>
                      <m:r>
                        <a:rPr lang="it-IT" sz="1050" b="1" i="1" smtClean="0">
                          <a:latin typeface="Cambria Math" panose="02040503050406030204" pitchFamily="18" charset="0"/>
                        </a:rPr>
                        <m:t>𝒅𝒂𝒕𝒆</m:t>
                      </m:r>
                      <m:r>
                        <a:rPr lang="it-IT" sz="1050" b="0" i="1" smtClean="0">
                          <a:latin typeface="Cambria Math" panose="02040503050406030204" pitchFamily="18" charset="0"/>
                        </a:rPr>
                        <m:t>,</m:t>
                      </m:r>
                      <m:r>
                        <a:rPr lang="it-IT" sz="1050" b="0" i="1" smtClean="0">
                          <a:latin typeface="Cambria Math" panose="02040503050406030204" pitchFamily="18" charset="0"/>
                        </a:rPr>
                        <m:t>𝑤𝑜𝑐</m:t>
                      </m:r>
                      <m:r>
                        <a:rPr lang="it-IT" sz="1050" b="0" i="1" smtClean="0">
                          <a:latin typeface="Cambria Math" panose="02040503050406030204" pitchFamily="18" charset="0"/>
                        </a:rPr>
                        <m:t>1,</m:t>
                      </m:r>
                      <m:r>
                        <a:rPr lang="it-IT" sz="1050" b="0" i="1" smtClean="0">
                          <a:latin typeface="Cambria Math" panose="02040503050406030204" pitchFamily="18" charset="0"/>
                        </a:rPr>
                        <m:t>𝑝𝑟</m:t>
                      </m:r>
                      <m:r>
                        <a:rPr lang="it-IT" sz="1050" b="0" i="1" smtClean="0">
                          <a:latin typeface="Cambria Math" panose="02040503050406030204" pitchFamily="18" charset="0"/>
                        </a:rPr>
                        <m:t>1)</m:t>
                      </m:r>
                    </m:oMath>
                  </m:oMathPara>
                </a14:m>
                <a:endParaRPr lang="en-US" sz="1050" dirty="0"/>
              </a:p>
            </p:txBody>
          </p:sp>
        </mc:Choice>
        <mc:Fallback xmlns="">
          <p:sp>
            <p:nvSpPr>
              <p:cNvPr id="5" name="TextBox 4">
                <a:extLst>
                  <a:ext uri="{FF2B5EF4-FFF2-40B4-BE49-F238E27FC236}">
                    <a16:creationId xmlns:a16="http://schemas.microsoft.com/office/drawing/2014/main" id="{7589E83F-DC89-2BE8-192F-EC1A9240B223}"/>
                  </a:ext>
                </a:extLst>
              </p:cNvPr>
              <p:cNvSpPr txBox="1">
                <a:spLocks noRot="1" noChangeAspect="1" noMove="1" noResize="1" noEditPoints="1" noAdjustHandles="1" noChangeArrowheads="1" noChangeShapeType="1" noTextEdit="1"/>
              </p:cNvSpPr>
              <p:nvPr/>
            </p:nvSpPr>
            <p:spPr>
              <a:xfrm>
                <a:off x="1239580" y="2818727"/>
                <a:ext cx="3106876" cy="161583"/>
              </a:xfrm>
              <a:prstGeom prst="rect">
                <a:avLst/>
              </a:prstGeom>
              <a:blipFill>
                <a:blip r:embed="rId5"/>
                <a:stretch>
                  <a:fillRect l="-2157"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30FB3D-7818-4B98-56D3-073161BE3F79}"/>
                  </a:ext>
                </a:extLst>
              </p:cNvPr>
              <p:cNvSpPr txBox="1"/>
              <p:nvPr/>
            </p:nvSpPr>
            <p:spPr>
              <a:xfrm>
                <a:off x="4499625" y="2813928"/>
                <a:ext cx="3555717"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i="1" smtClean="0">
                          <a:latin typeface="Cambria Math" panose="02040503050406030204" pitchFamily="18" charset="0"/>
                        </a:rPr>
                        <m:t>𝐵𝑖𝑙𝑙𝑏𝑜𝑎𝑟𝑑</m:t>
                      </m:r>
                      <m:r>
                        <a:rPr lang="it-IT" sz="1050" b="0" i="1" smtClean="0">
                          <a:latin typeface="Cambria Math" panose="02040503050406030204" pitchFamily="18" charset="0"/>
                        </a:rPr>
                        <m:t>𝐻𝑜𝑡</m:t>
                      </m:r>
                      <m:r>
                        <a:rPr lang="it-IT" sz="1050" b="0" i="1" smtClean="0">
                          <a:latin typeface="Cambria Math" panose="02040503050406030204" pitchFamily="18" charset="0"/>
                        </a:rPr>
                        <m:t>100</m:t>
                      </m:r>
                      <m:r>
                        <a:rPr lang="it-IT" sz="1050" i="1" smtClean="0">
                          <a:latin typeface="Cambria Math" panose="02040503050406030204" pitchFamily="18" charset="0"/>
                        </a:rPr>
                        <m:t>𝑆𝑜𝑛𝑔</m:t>
                      </m:r>
                      <m:r>
                        <a:rPr lang="it-IT" sz="1050" i="1" smtClean="0">
                          <a:latin typeface="Cambria Math" panose="02040503050406030204" pitchFamily="18" charset="0"/>
                        </a:rPr>
                        <m:t>(</m:t>
                      </m:r>
                      <m:r>
                        <a:rPr lang="it-IT" sz="1050" i="1" smtClean="0">
                          <a:latin typeface="Cambria Math" panose="02040503050406030204" pitchFamily="18" charset="0"/>
                        </a:rPr>
                        <m:t>𝑠</m:t>
                      </m:r>
                      <m:r>
                        <m:rPr>
                          <m:lit/>
                        </m:rPr>
                        <a:rPr lang="it-IT" sz="1050" i="1">
                          <a:latin typeface="Cambria Math" panose="02040503050406030204" pitchFamily="18" charset="0"/>
                        </a:rPr>
                        <m:t>_</m:t>
                      </m:r>
                      <m:r>
                        <a:rPr lang="it-IT" sz="1050" i="1">
                          <a:latin typeface="Cambria Math" panose="02040503050406030204" pitchFamily="18" charset="0"/>
                        </a:rPr>
                        <m:t>𝑖𝑑</m:t>
                      </m:r>
                      <m:r>
                        <a:rPr lang="it-IT" sz="1050" b="0" i="1" smtClean="0">
                          <a:latin typeface="Cambria Math" panose="02040503050406030204" pitchFamily="18" charset="0"/>
                        </a:rPr>
                        <m:t>2</m:t>
                      </m:r>
                      <m:r>
                        <a:rPr lang="it-IT" sz="1050" i="1">
                          <a:latin typeface="Cambria Math" panose="02040503050406030204" pitchFamily="18" charset="0"/>
                        </a:rPr>
                        <m:t>, </m:t>
                      </m:r>
                      <m:r>
                        <a:rPr lang="it-IT" sz="1050" b="1" i="1" smtClean="0">
                          <a:latin typeface="Cambria Math" panose="02040503050406030204" pitchFamily="18" charset="0"/>
                        </a:rPr>
                        <m:t>𝒓</m:t>
                      </m:r>
                      <m:r>
                        <a:rPr lang="it-IT" sz="1050" b="1" i="1" smtClean="0">
                          <a:latin typeface="Cambria Math" panose="02040503050406030204" pitchFamily="18" charset="0"/>
                        </a:rPr>
                        <m:t>𝟐</m:t>
                      </m:r>
                      <m:r>
                        <a:rPr lang="it-IT" sz="1050" i="1">
                          <a:latin typeface="Cambria Math" panose="02040503050406030204" pitchFamily="18" charset="0"/>
                        </a:rPr>
                        <m:t>,</m:t>
                      </m:r>
                      <m:r>
                        <a:rPr lang="it-IT" sz="1050" b="1" i="1">
                          <a:latin typeface="Cambria Math" panose="02040503050406030204" pitchFamily="18" charset="0"/>
                        </a:rPr>
                        <m:t>𝒘𝒆𝒆𝒌</m:t>
                      </m:r>
                      <m:r>
                        <a:rPr lang="it-IT" sz="1050" b="1" i="1" smtClean="0">
                          <a:latin typeface="Cambria Math" panose="02040503050406030204" pitchFamily="18" charset="0"/>
                        </a:rPr>
                        <m:t>_</m:t>
                      </m:r>
                      <m:r>
                        <a:rPr lang="it-IT" sz="1050" b="1" i="1">
                          <a:latin typeface="Cambria Math" panose="02040503050406030204" pitchFamily="18" charset="0"/>
                        </a:rPr>
                        <m:t>𝒐𝒇</m:t>
                      </m:r>
                      <m:r>
                        <a:rPr lang="it-IT" sz="1050" b="1" i="1" smtClean="0">
                          <a:latin typeface="Cambria Math" panose="02040503050406030204" pitchFamily="18" charset="0"/>
                        </a:rPr>
                        <m:t>_</m:t>
                      </m:r>
                      <m:r>
                        <a:rPr lang="it-IT" sz="1050" b="1" i="1">
                          <a:latin typeface="Cambria Math" panose="02040503050406030204" pitchFamily="18" charset="0"/>
                        </a:rPr>
                        <m:t>𝒅𝒂𝒕𝒆</m:t>
                      </m:r>
                      <m:r>
                        <a:rPr lang="it-IT" sz="1050" i="1">
                          <a:latin typeface="Cambria Math" panose="02040503050406030204" pitchFamily="18" charset="0"/>
                        </a:rPr>
                        <m:t>,</m:t>
                      </m:r>
                      <m:r>
                        <a:rPr lang="it-IT" sz="1050" i="1">
                          <a:latin typeface="Cambria Math" panose="02040503050406030204" pitchFamily="18" charset="0"/>
                        </a:rPr>
                        <m:t>𝑤𝑜𝑐</m:t>
                      </m:r>
                      <m:r>
                        <a:rPr lang="it-IT" sz="1050" b="0" i="1" smtClean="0">
                          <a:latin typeface="Cambria Math" panose="02040503050406030204" pitchFamily="18" charset="0"/>
                        </a:rPr>
                        <m:t>2</m:t>
                      </m:r>
                      <m:r>
                        <a:rPr lang="it-IT" sz="1050" i="1">
                          <a:latin typeface="Cambria Math" panose="02040503050406030204" pitchFamily="18" charset="0"/>
                        </a:rPr>
                        <m:t>,</m:t>
                      </m:r>
                      <m:r>
                        <a:rPr lang="it-IT" sz="1050" i="1">
                          <a:latin typeface="Cambria Math" panose="02040503050406030204" pitchFamily="18" charset="0"/>
                        </a:rPr>
                        <m:t>𝑝𝑟</m:t>
                      </m:r>
                      <m:r>
                        <a:rPr lang="it-IT" sz="1050" b="0" i="1" smtClean="0">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C730FB3D-7818-4B98-56D3-073161BE3F79}"/>
                  </a:ext>
                </a:extLst>
              </p:cNvPr>
              <p:cNvSpPr txBox="1">
                <a:spLocks noRot="1" noChangeAspect="1" noMove="1" noResize="1" noEditPoints="1" noAdjustHandles="1" noChangeArrowheads="1" noChangeShapeType="1" noTextEdit="1"/>
              </p:cNvSpPr>
              <p:nvPr/>
            </p:nvSpPr>
            <p:spPr>
              <a:xfrm>
                <a:off x="4499625" y="2813928"/>
                <a:ext cx="3555717" cy="161583"/>
              </a:xfrm>
              <a:prstGeom prst="rect">
                <a:avLst/>
              </a:prstGeom>
              <a:blipFill>
                <a:blip r:embed="rId6"/>
                <a:stretch>
                  <a:fillRect l="-1372" t="-3846"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9154DB-8E3B-3597-1F17-D90B0955E50B}"/>
                  </a:ext>
                </a:extLst>
              </p:cNvPr>
              <p:cNvSpPr txBox="1"/>
              <p:nvPr/>
            </p:nvSpPr>
            <p:spPr>
              <a:xfrm>
                <a:off x="4284721" y="2822862"/>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7" name="TextBox 6">
                <a:extLst>
                  <a:ext uri="{FF2B5EF4-FFF2-40B4-BE49-F238E27FC236}">
                    <a16:creationId xmlns:a16="http://schemas.microsoft.com/office/drawing/2014/main" id="{689154DB-8E3B-3597-1F17-D90B0955E50B}"/>
                  </a:ext>
                </a:extLst>
              </p:cNvPr>
              <p:cNvSpPr txBox="1">
                <a:spLocks noRot="1" noChangeAspect="1" noMove="1" noResize="1" noEditPoints="1" noAdjustHandles="1" noChangeArrowheads="1" noChangeShapeType="1" noTextEdit="1"/>
              </p:cNvSpPr>
              <p:nvPr/>
            </p:nvSpPr>
            <p:spPr>
              <a:xfrm>
                <a:off x="4284721" y="2822862"/>
                <a:ext cx="168315" cy="161583"/>
              </a:xfrm>
              <a:prstGeom prst="rect">
                <a:avLst/>
              </a:prstGeom>
              <a:blipFill>
                <a:blip r:embed="rId7"/>
                <a:stretch>
                  <a:fillRect l="-7407" r="-14815" b="-148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75DC79-3E99-8AD3-D605-192D74AD66F5}"/>
                  </a:ext>
                </a:extLst>
              </p:cNvPr>
              <p:cNvSpPr txBox="1"/>
              <p:nvPr/>
            </p:nvSpPr>
            <p:spPr>
              <a:xfrm>
                <a:off x="1242320" y="3098557"/>
                <a:ext cx="1476430"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𝑖𝑠𝑆𝑜𝑛𝑔𝑂𝑓</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1,</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1)</m:t>
                      </m:r>
                    </m:oMath>
                  </m:oMathPara>
                </a14:m>
                <a:endParaRPr lang="en-US" sz="1050" dirty="0"/>
              </a:p>
            </p:txBody>
          </p:sp>
        </mc:Choice>
        <mc:Fallback xmlns="">
          <p:sp>
            <p:nvSpPr>
              <p:cNvPr id="10" name="TextBox 9">
                <a:extLst>
                  <a:ext uri="{FF2B5EF4-FFF2-40B4-BE49-F238E27FC236}">
                    <a16:creationId xmlns:a16="http://schemas.microsoft.com/office/drawing/2014/main" id="{0375DC79-3E99-8AD3-D605-192D74AD66F5}"/>
                  </a:ext>
                </a:extLst>
              </p:cNvPr>
              <p:cNvSpPr txBox="1">
                <a:spLocks noRot="1" noChangeAspect="1" noMove="1" noResize="1" noEditPoints="1" noAdjustHandles="1" noChangeArrowheads="1" noChangeShapeType="1" noTextEdit="1"/>
              </p:cNvSpPr>
              <p:nvPr/>
            </p:nvSpPr>
            <p:spPr>
              <a:xfrm>
                <a:off x="1242320" y="3098557"/>
                <a:ext cx="1476430" cy="161583"/>
              </a:xfrm>
              <a:prstGeom prst="rect">
                <a:avLst/>
              </a:prstGeom>
              <a:blipFill>
                <a:blip r:embed="rId8"/>
                <a:stretch>
                  <a:fillRect l="-4545" r="-1240" b="-3703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CC1B57-6321-D2DC-E9F2-F4DB769E1F91}"/>
                  </a:ext>
                </a:extLst>
              </p:cNvPr>
              <p:cNvSpPr txBox="1"/>
              <p:nvPr/>
            </p:nvSpPr>
            <p:spPr>
              <a:xfrm>
                <a:off x="1228882" y="4002980"/>
                <a:ext cx="144866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h𝑎𝑠𝐿𝑎𝑏𝑒𝑙</m:t>
                      </m:r>
                      <m:r>
                        <a:rPr lang="it-IT" sz="1050" b="0" i="1" smtClean="0">
                          <a:latin typeface="Cambria Math" panose="02040503050406030204" pitchFamily="18" charset="0"/>
                        </a:rPr>
                        <m:t>(</m:t>
                      </m:r>
                      <m:r>
                        <a:rPr lang="it-IT" sz="1050" b="0" i="1" smtClean="0">
                          <a:latin typeface="Cambria Math" panose="02040503050406030204" pitchFamily="18" charset="0"/>
                        </a:rPr>
                        <m:t>𝑎</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1, </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1)</m:t>
                      </m:r>
                    </m:oMath>
                  </m:oMathPara>
                </a14:m>
                <a:endParaRPr lang="en-US" sz="1050" dirty="0"/>
              </a:p>
            </p:txBody>
          </p:sp>
        </mc:Choice>
        <mc:Fallback xmlns="">
          <p:sp>
            <p:nvSpPr>
              <p:cNvPr id="11" name="TextBox 10">
                <a:extLst>
                  <a:ext uri="{FF2B5EF4-FFF2-40B4-BE49-F238E27FC236}">
                    <a16:creationId xmlns:a16="http://schemas.microsoft.com/office/drawing/2014/main" id="{F5CC1B57-6321-D2DC-E9F2-F4DB769E1F91}"/>
                  </a:ext>
                </a:extLst>
              </p:cNvPr>
              <p:cNvSpPr txBox="1">
                <a:spLocks noRot="1" noChangeAspect="1" noMove="1" noResize="1" noEditPoints="1" noAdjustHandles="1" noChangeArrowheads="1" noChangeShapeType="1" noTextEdit="1"/>
              </p:cNvSpPr>
              <p:nvPr/>
            </p:nvSpPr>
            <p:spPr>
              <a:xfrm>
                <a:off x="1228882" y="4002980"/>
                <a:ext cx="1448666" cy="161583"/>
              </a:xfrm>
              <a:prstGeom prst="rect">
                <a:avLst/>
              </a:prstGeom>
              <a:blipFill>
                <a:blip r:embed="rId9"/>
                <a:stretch>
                  <a:fillRect l="-3797" t="-3846" r="-1266" b="-4230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F8B6CF-3DC0-3F0E-7FDA-3615D71AB07A}"/>
                  </a:ext>
                </a:extLst>
              </p:cNvPr>
              <p:cNvSpPr txBox="1"/>
              <p:nvPr/>
            </p:nvSpPr>
            <p:spPr>
              <a:xfrm>
                <a:off x="2718750" y="310638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5" name="TextBox 14">
                <a:extLst>
                  <a:ext uri="{FF2B5EF4-FFF2-40B4-BE49-F238E27FC236}">
                    <a16:creationId xmlns:a16="http://schemas.microsoft.com/office/drawing/2014/main" id="{5EF8B6CF-3DC0-3F0E-7FDA-3615D71AB07A}"/>
                  </a:ext>
                </a:extLst>
              </p:cNvPr>
              <p:cNvSpPr txBox="1">
                <a:spLocks noRot="1" noChangeAspect="1" noMove="1" noResize="1" noEditPoints="1" noAdjustHandles="1" noChangeArrowheads="1" noChangeShapeType="1" noTextEdit="1"/>
              </p:cNvSpPr>
              <p:nvPr/>
            </p:nvSpPr>
            <p:spPr>
              <a:xfrm>
                <a:off x="2718750" y="3106385"/>
                <a:ext cx="168315" cy="161583"/>
              </a:xfrm>
              <a:prstGeom prst="rect">
                <a:avLst/>
              </a:prstGeom>
              <a:blipFill>
                <a:blip r:embed="rId7"/>
                <a:stretch>
                  <a:fillRect l="-7143" r="-10714" b="-19231"/>
                </a:stretch>
              </a:blipFill>
            </p:spPr>
            <p:txBody>
              <a:bodyPr/>
              <a:lstStyle/>
              <a:p>
                <a:r>
                  <a:rPr lang="it-IT">
                    <a:noFill/>
                  </a:rPr>
                  <a:t> </a:t>
                </a:r>
              </a:p>
            </p:txBody>
          </p:sp>
        </mc:Fallback>
      </mc:AlternateContent>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7093635"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a:t>Top 2 songs on Billboard in the </a:t>
            </a:r>
            <a:r>
              <a:rPr lang="it-IT" sz="1400" dirty="0" err="1"/>
              <a:t>same</a:t>
            </a:r>
            <a:r>
              <a:rPr lang="it-IT" sz="1400" dirty="0"/>
              <a:t> week of </a:t>
            </a:r>
            <a:r>
              <a:rPr lang="it-IT" sz="1400" dirty="0" err="1"/>
              <a:t>two</a:t>
            </a:r>
            <a:r>
              <a:rPr lang="it-IT" sz="1400" dirty="0"/>
              <a:t> </a:t>
            </a:r>
            <a:r>
              <a:rPr lang="it-IT" sz="1400" dirty="0" err="1"/>
              <a:t>different</a:t>
            </a:r>
            <a:r>
              <a:rPr lang="it-IT" sz="1400" dirty="0"/>
              <a:t> </a:t>
            </a:r>
            <a:r>
              <a:rPr lang="it-IT" sz="1400" dirty="0" err="1"/>
              <a:t>artists</a:t>
            </a:r>
            <a:r>
              <a:rPr lang="it-IT" sz="1400" dirty="0"/>
              <a:t> </a:t>
            </a:r>
            <a:r>
              <a:rPr lang="it-IT" sz="1400" dirty="0" err="1"/>
              <a:t>that</a:t>
            </a:r>
            <a:r>
              <a:rPr lang="it-IT" sz="1400" dirty="0"/>
              <a:t> </a:t>
            </a:r>
            <a:r>
              <a:rPr lang="it-IT" sz="1400" dirty="0" err="1"/>
              <a:t>belong</a:t>
            </a:r>
            <a:r>
              <a:rPr lang="it-IT" sz="1400" dirty="0"/>
              <a:t> to </a:t>
            </a:r>
            <a:r>
              <a:rPr lang="it-IT" sz="1400" dirty="0" err="1"/>
              <a:t>two</a:t>
            </a:r>
            <a:r>
              <a:rPr lang="it-IT" sz="1400" dirty="0"/>
              <a:t> </a:t>
            </a:r>
            <a:r>
              <a:rPr lang="it-IT" sz="1400" dirty="0" err="1"/>
              <a:t>different</a:t>
            </a:r>
            <a:r>
              <a:rPr lang="it-IT" sz="1400" dirty="0"/>
              <a:t> labels </a:t>
            </a:r>
            <a:r>
              <a:rPr lang="it-IT" sz="1400" dirty="0" err="1"/>
              <a:t>but</a:t>
            </a:r>
            <a:r>
              <a:rPr lang="it-IT" sz="1400" dirty="0"/>
              <a:t> of the </a:t>
            </a:r>
            <a:r>
              <a:rPr lang="it-IT" sz="1400" dirty="0" err="1"/>
              <a:t>same</a:t>
            </a:r>
            <a:r>
              <a:rPr lang="it-IT" sz="1400" dirty="0"/>
              <a:t> Group of labels.</a:t>
            </a:r>
            <a:endParaRPr sz="1400" dirty="0"/>
          </a:p>
        </p:txBody>
      </p:sp>
      <mc:AlternateContent xmlns:mc="http://schemas.openxmlformats.org/markup-compatibility/2006" xmlns:a14="http://schemas.microsoft.com/office/drawing/2010/main">
        <mc:Choice Requires="a14">
          <p:sp>
            <p:nvSpPr>
              <p:cNvPr id="3" name="TextBox 9">
                <a:extLst>
                  <a:ext uri="{FF2B5EF4-FFF2-40B4-BE49-F238E27FC236}">
                    <a16:creationId xmlns:a16="http://schemas.microsoft.com/office/drawing/2014/main" id="{E479FB34-9902-BAD7-0963-6AABE4057453}"/>
                  </a:ext>
                </a:extLst>
              </p:cNvPr>
              <p:cNvSpPr txBox="1"/>
              <p:nvPr/>
            </p:nvSpPr>
            <p:spPr>
              <a:xfrm>
                <a:off x="2926215" y="3098557"/>
                <a:ext cx="1476430"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𝑖𝑠𝑆𝑜𝑛𝑔𝑂𝑓</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2,</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2)</m:t>
                      </m:r>
                    </m:oMath>
                  </m:oMathPara>
                </a14:m>
                <a:endParaRPr lang="en-US" sz="1050" dirty="0"/>
              </a:p>
            </p:txBody>
          </p:sp>
        </mc:Choice>
        <mc:Fallback xmlns="">
          <p:sp>
            <p:nvSpPr>
              <p:cNvPr id="3" name="TextBox 9">
                <a:extLst>
                  <a:ext uri="{FF2B5EF4-FFF2-40B4-BE49-F238E27FC236}">
                    <a16:creationId xmlns:a16="http://schemas.microsoft.com/office/drawing/2014/main" id="{E479FB34-9902-BAD7-0963-6AABE4057453}"/>
                  </a:ext>
                </a:extLst>
              </p:cNvPr>
              <p:cNvSpPr txBox="1">
                <a:spLocks noRot="1" noChangeAspect="1" noMove="1" noResize="1" noEditPoints="1" noAdjustHandles="1" noChangeArrowheads="1" noChangeShapeType="1" noTextEdit="1"/>
              </p:cNvSpPr>
              <p:nvPr/>
            </p:nvSpPr>
            <p:spPr>
              <a:xfrm>
                <a:off x="2926215" y="3098557"/>
                <a:ext cx="1476430" cy="161583"/>
              </a:xfrm>
              <a:prstGeom prst="rect">
                <a:avLst/>
              </a:prstGeom>
              <a:blipFill>
                <a:blip r:embed="rId10"/>
                <a:stretch>
                  <a:fillRect l="-4545" r="-1240" b="-3703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TextBox 14">
                <a:extLst>
                  <a:ext uri="{FF2B5EF4-FFF2-40B4-BE49-F238E27FC236}">
                    <a16:creationId xmlns:a16="http://schemas.microsoft.com/office/drawing/2014/main" id="{759762FA-984D-DC6D-A10F-6CF3A9A6005E}"/>
                  </a:ext>
                </a:extLst>
              </p:cNvPr>
              <p:cNvSpPr txBox="1"/>
              <p:nvPr/>
            </p:nvSpPr>
            <p:spPr>
              <a:xfrm>
                <a:off x="4415467" y="3114586"/>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9" name="TextBox 14">
                <a:extLst>
                  <a:ext uri="{FF2B5EF4-FFF2-40B4-BE49-F238E27FC236}">
                    <a16:creationId xmlns:a16="http://schemas.microsoft.com/office/drawing/2014/main" id="{759762FA-984D-DC6D-A10F-6CF3A9A6005E}"/>
                  </a:ext>
                </a:extLst>
              </p:cNvPr>
              <p:cNvSpPr txBox="1">
                <a:spLocks noRot="1" noChangeAspect="1" noMove="1" noResize="1" noEditPoints="1" noAdjustHandles="1" noChangeArrowheads="1" noChangeShapeType="1" noTextEdit="1"/>
              </p:cNvSpPr>
              <p:nvPr/>
            </p:nvSpPr>
            <p:spPr>
              <a:xfrm>
                <a:off x="4415467" y="3114586"/>
                <a:ext cx="168315" cy="161583"/>
              </a:xfrm>
              <a:prstGeom prst="rect">
                <a:avLst/>
              </a:prstGeom>
              <a:blipFill>
                <a:blip r:embed="rId7"/>
                <a:stretch>
                  <a:fillRect l="-7143" r="-10714" b="-192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TextBox 14">
                <a:extLst>
                  <a:ext uri="{FF2B5EF4-FFF2-40B4-BE49-F238E27FC236}">
                    <a16:creationId xmlns:a16="http://schemas.microsoft.com/office/drawing/2014/main" id="{BEBF538B-AD95-2947-8D7D-03719262141C}"/>
                  </a:ext>
                </a:extLst>
              </p:cNvPr>
              <p:cNvSpPr txBox="1"/>
              <p:nvPr/>
            </p:nvSpPr>
            <p:spPr>
              <a:xfrm>
                <a:off x="2712456" y="4000761"/>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3" name="TextBox 14">
                <a:extLst>
                  <a:ext uri="{FF2B5EF4-FFF2-40B4-BE49-F238E27FC236}">
                    <a16:creationId xmlns:a16="http://schemas.microsoft.com/office/drawing/2014/main" id="{BEBF538B-AD95-2947-8D7D-03719262141C}"/>
                  </a:ext>
                </a:extLst>
              </p:cNvPr>
              <p:cNvSpPr txBox="1">
                <a:spLocks noRot="1" noChangeAspect="1" noMove="1" noResize="1" noEditPoints="1" noAdjustHandles="1" noChangeArrowheads="1" noChangeShapeType="1" noTextEdit="1"/>
              </p:cNvSpPr>
              <p:nvPr/>
            </p:nvSpPr>
            <p:spPr>
              <a:xfrm>
                <a:off x="2712456" y="4000761"/>
                <a:ext cx="168315" cy="161583"/>
              </a:xfrm>
              <a:prstGeom prst="rect">
                <a:avLst/>
              </a:prstGeom>
              <a:blipFill>
                <a:blip r:embed="rId7"/>
                <a:stretch>
                  <a:fillRect l="-7143" r="-10714" b="-148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TextBox 9">
                <a:extLst>
                  <a:ext uri="{FF2B5EF4-FFF2-40B4-BE49-F238E27FC236}">
                    <a16:creationId xmlns:a16="http://schemas.microsoft.com/office/drawing/2014/main" id="{FDCED649-9E4E-4497-7478-AE38AD600B25}"/>
                  </a:ext>
                </a:extLst>
              </p:cNvPr>
              <p:cNvSpPr txBox="1"/>
              <p:nvPr/>
            </p:nvSpPr>
            <p:spPr>
              <a:xfrm>
                <a:off x="2919921" y="3992933"/>
                <a:ext cx="144866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h𝑎𝑠𝐿𝑎𝑏𝑒𝑙</m:t>
                      </m:r>
                      <m:r>
                        <a:rPr lang="it-IT" sz="1050" b="0" i="1" smtClean="0">
                          <a:latin typeface="Cambria Math" panose="02040503050406030204" pitchFamily="18" charset="0"/>
                        </a:rPr>
                        <m:t>(</m:t>
                      </m:r>
                      <m:r>
                        <a:rPr lang="it-IT" sz="1050" b="0" i="1" smtClean="0">
                          <a:latin typeface="Cambria Math" panose="02040503050406030204" pitchFamily="18" charset="0"/>
                        </a:rPr>
                        <m:t>𝑎</m:t>
                      </m:r>
                      <m: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1,</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2)</m:t>
                      </m:r>
                    </m:oMath>
                  </m:oMathPara>
                </a14:m>
                <a:endParaRPr lang="en-US" sz="1050" dirty="0"/>
              </a:p>
            </p:txBody>
          </p:sp>
        </mc:Choice>
        <mc:Fallback xmlns="">
          <p:sp>
            <p:nvSpPr>
              <p:cNvPr id="16" name="TextBox 9">
                <a:extLst>
                  <a:ext uri="{FF2B5EF4-FFF2-40B4-BE49-F238E27FC236}">
                    <a16:creationId xmlns:a16="http://schemas.microsoft.com/office/drawing/2014/main" id="{FDCED649-9E4E-4497-7478-AE38AD600B25}"/>
                  </a:ext>
                </a:extLst>
              </p:cNvPr>
              <p:cNvSpPr txBox="1">
                <a:spLocks noRot="1" noChangeAspect="1" noMove="1" noResize="1" noEditPoints="1" noAdjustHandles="1" noChangeArrowheads="1" noChangeShapeType="1" noTextEdit="1"/>
              </p:cNvSpPr>
              <p:nvPr/>
            </p:nvSpPr>
            <p:spPr>
              <a:xfrm>
                <a:off x="2919921" y="3992933"/>
                <a:ext cx="1448666" cy="161583"/>
              </a:xfrm>
              <a:prstGeom prst="rect">
                <a:avLst/>
              </a:prstGeom>
              <a:blipFill>
                <a:blip r:embed="rId11"/>
                <a:stretch>
                  <a:fillRect l="-3782" t="-3704" r="-840" b="-3703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TextBox 14">
                <a:extLst>
                  <a:ext uri="{FF2B5EF4-FFF2-40B4-BE49-F238E27FC236}">
                    <a16:creationId xmlns:a16="http://schemas.microsoft.com/office/drawing/2014/main" id="{95A5E46E-E1B6-F64A-D29C-F95D3A22AD97}"/>
                  </a:ext>
                </a:extLst>
              </p:cNvPr>
              <p:cNvSpPr txBox="1"/>
              <p:nvPr/>
            </p:nvSpPr>
            <p:spPr>
              <a:xfrm>
                <a:off x="4409173" y="4008962"/>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0" name="TextBox 14">
                <a:extLst>
                  <a:ext uri="{FF2B5EF4-FFF2-40B4-BE49-F238E27FC236}">
                    <a16:creationId xmlns:a16="http://schemas.microsoft.com/office/drawing/2014/main" id="{95A5E46E-E1B6-F64A-D29C-F95D3A22AD97}"/>
                  </a:ext>
                </a:extLst>
              </p:cNvPr>
              <p:cNvSpPr txBox="1">
                <a:spLocks noRot="1" noChangeAspect="1" noMove="1" noResize="1" noEditPoints="1" noAdjustHandles="1" noChangeArrowheads="1" noChangeShapeType="1" noTextEdit="1"/>
              </p:cNvSpPr>
              <p:nvPr/>
            </p:nvSpPr>
            <p:spPr>
              <a:xfrm>
                <a:off x="4409173" y="4008962"/>
                <a:ext cx="168315" cy="161583"/>
              </a:xfrm>
              <a:prstGeom prst="rect">
                <a:avLst/>
              </a:prstGeom>
              <a:blipFill>
                <a:blip r:embed="rId7"/>
                <a:stretch>
                  <a:fillRect l="-7143" r="-10714" b="-192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TextBox 10">
                <a:extLst>
                  <a:ext uri="{FF2B5EF4-FFF2-40B4-BE49-F238E27FC236}">
                    <a16:creationId xmlns:a16="http://schemas.microsoft.com/office/drawing/2014/main" id="{1B15C0DE-0D89-6A7F-A90B-849212D33CE1}"/>
                  </a:ext>
                </a:extLst>
              </p:cNvPr>
              <p:cNvSpPr txBox="1"/>
              <p:nvPr/>
            </p:nvSpPr>
            <p:spPr>
              <a:xfrm>
                <a:off x="1229355" y="4288576"/>
                <a:ext cx="1925271"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𝑖𝑠𝐿𝑎𝑏𝑒𝑙𝐼𝑛𝐺𝑟𝑜𝑢𝑝</m:t>
                      </m:r>
                      <m:r>
                        <a:rPr lang="it-IT" sz="1050" b="0" i="1" smtClean="0">
                          <a:latin typeface="Cambria Math" panose="02040503050406030204" pitchFamily="18" charset="0"/>
                        </a:rPr>
                        <m:t>(</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1, </m:t>
                      </m:r>
                      <m:r>
                        <a:rPr lang="it-IT" sz="1050" b="1" i="1" smtClean="0">
                          <a:latin typeface="Cambria Math" panose="02040503050406030204" pitchFamily="18" charset="0"/>
                        </a:rPr>
                        <m:t>𝒈𝒓𝒐𝒖𝒑</m:t>
                      </m:r>
                      <m:r>
                        <a:rPr lang="it-IT" sz="1050" b="0" i="1" smtClean="0">
                          <a:latin typeface="Cambria Math" panose="02040503050406030204" pitchFamily="18" charset="0"/>
                        </a:rPr>
                        <m:t>)</m:t>
                      </m:r>
                    </m:oMath>
                  </m:oMathPara>
                </a14:m>
                <a:endParaRPr lang="en-US" sz="1050" dirty="0"/>
              </a:p>
            </p:txBody>
          </p:sp>
        </mc:Choice>
        <mc:Fallback xmlns="">
          <p:sp>
            <p:nvSpPr>
              <p:cNvPr id="21" name="TextBox 10">
                <a:extLst>
                  <a:ext uri="{FF2B5EF4-FFF2-40B4-BE49-F238E27FC236}">
                    <a16:creationId xmlns:a16="http://schemas.microsoft.com/office/drawing/2014/main" id="{1B15C0DE-0D89-6A7F-A90B-849212D33CE1}"/>
                  </a:ext>
                </a:extLst>
              </p:cNvPr>
              <p:cNvSpPr txBox="1">
                <a:spLocks noRot="1" noChangeAspect="1" noMove="1" noResize="1" noEditPoints="1" noAdjustHandles="1" noChangeArrowheads="1" noChangeShapeType="1" noTextEdit="1"/>
              </p:cNvSpPr>
              <p:nvPr/>
            </p:nvSpPr>
            <p:spPr>
              <a:xfrm>
                <a:off x="1229355" y="4288576"/>
                <a:ext cx="1925271" cy="161583"/>
              </a:xfrm>
              <a:prstGeom prst="rect">
                <a:avLst/>
              </a:prstGeom>
              <a:blipFill>
                <a:blip r:embed="rId12"/>
                <a:stretch>
                  <a:fillRect l="-3492" t="-3846" r="-1270"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14">
                <a:extLst>
                  <a:ext uri="{FF2B5EF4-FFF2-40B4-BE49-F238E27FC236}">
                    <a16:creationId xmlns:a16="http://schemas.microsoft.com/office/drawing/2014/main" id="{0D96C1A6-1F6C-C723-D942-CB55C6D17182}"/>
                  </a:ext>
                </a:extLst>
              </p:cNvPr>
              <p:cNvSpPr txBox="1"/>
              <p:nvPr/>
            </p:nvSpPr>
            <p:spPr>
              <a:xfrm>
                <a:off x="3125485" y="429727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2" name="TextBox 14">
                <a:extLst>
                  <a:ext uri="{FF2B5EF4-FFF2-40B4-BE49-F238E27FC236}">
                    <a16:creationId xmlns:a16="http://schemas.microsoft.com/office/drawing/2014/main" id="{0D96C1A6-1F6C-C723-D942-CB55C6D17182}"/>
                  </a:ext>
                </a:extLst>
              </p:cNvPr>
              <p:cNvSpPr txBox="1">
                <a:spLocks noRot="1" noChangeAspect="1" noMove="1" noResize="1" noEditPoints="1" noAdjustHandles="1" noChangeArrowheads="1" noChangeShapeType="1" noTextEdit="1"/>
              </p:cNvSpPr>
              <p:nvPr/>
            </p:nvSpPr>
            <p:spPr>
              <a:xfrm>
                <a:off x="3125485" y="4297275"/>
                <a:ext cx="168315" cy="161583"/>
              </a:xfrm>
              <a:prstGeom prst="rect">
                <a:avLst/>
              </a:prstGeom>
              <a:blipFill>
                <a:blip r:embed="rId7"/>
                <a:stretch>
                  <a:fillRect l="-7407" r="-14815" b="-192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TextBox 9">
                <a:extLst>
                  <a:ext uri="{FF2B5EF4-FFF2-40B4-BE49-F238E27FC236}">
                    <a16:creationId xmlns:a16="http://schemas.microsoft.com/office/drawing/2014/main" id="{B29BAD1F-62BA-B1A2-39A2-3180B380B8E3}"/>
                  </a:ext>
                </a:extLst>
              </p:cNvPr>
              <p:cNvSpPr txBox="1"/>
              <p:nvPr/>
            </p:nvSpPr>
            <p:spPr>
              <a:xfrm>
                <a:off x="3343190" y="4297276"/>
                <a:ext cx="1925271"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𝑖𝑠𝐿𝑎𝑏𝑒𝑙𝐼𝑛𝐺𝑟𝑜𝑢𝑝</m:t>
                      </m:r>
                      <m:r>
                        <a:rPr lang="it-IT" sz="1050" b="0" i="1" smtClean="0">
                          <a:latin typeface="Cambria Math" panose="02040503050406030204" pitchFamily="18" charset="0"/>
                        </a:rPr>
                        <m:t>(</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2,</m:t>
                      </m:r>
                      <m:r>
                        <a:rPr lang="it-IT" sz="1050" b="1" i="1" smtClean="0">
                          <a:latin typeface="Cambria Math" panose="02040503050406030204" pitchFamily="18" charset="0"/>
                        </a:rPr>
                        <m:t>𝒈𝒓𝒐𝒖𝒑</m:t>
                      </m:r>
                      <m:r>
                        <a:rPr lang="it-IT" sz="1050" b="0" i="1" smtClean="0">
                          <a:latin typeface="Cambria Math" panose="02040503050406030204" pitchFamily="18" charset="0"/>
                        </a:rPr>
                        <m:t>)</m:t>
                      </m:r>
                    </m:oMath>
                  </m:oMathPara>
                </a14:m>
                <a:endParaRPr lang="en-US" sz="1050" dirty="0"/>
              </a:p>
            </p:txBody>
          </p:sp>
        </mc:Choice>
        <mc:Fallback xmlns="">
          <p:sp>
            <p:nvSpPr>
              <p:cNvPr id="23" name="TextBox 9">
                <a:extLst>
                  <a:ext uri="{FF2B5EF4-FFF2-40B4-BE49-F238E27FC236}">
                    <a16:creationId xmlns:a16="http://schemas.microsoft.com/office/drawing/2014/main" id="{B29BAD1F-62BA-B1A2-39A2-3180B380B8E3}"/>
                  </a:ext>
                </a:extLst>
              </p:cNvPr>
              <p:cNvSpPr txBox="1">
                <a:spLocks noRot="1" noChangeAspect="1" noMove="1" noResize="1" noEditPoints="1" noAdjustHandles="1" noChangeArrowheads="1" noChangeShapeType="1" noTextEdit="1"/>
              </p:cNvSpPr>
              <p:nvPr/>
            </p:nvSpPr>
            <p:spPr>
              <a:xfrm>
                <a:off x="3343190" y="4297276"/>
                <a:ext cx="1925271" cy="161583"/>
              </a:xfrm>
              <a:prstGeom prst="rect">
                <a:avLst/>
              </a:prstGeom>
              <a:blipFill>
                <a:blip r:embed="rId13"/>
                <a:stretch>
                  <a:fillRect l="-3481" t="-3846" r="-949"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14">
                <a:extLst>
                  <a:ext uri="{FF2B5EF4-FFF2-40B4-BE49-F238E27FC236}">
                    <a16:creationId xmlns:a16="http://schemas.microsoft.com/office/drawing/2014/main" id="{D93DA0DB-7AC9-C252-A702-272D6B31198A}"/>
                  </a:ext>
                </a:extLst>
              </p:cNvPr>
              <p:cNvSpPr txBox="1"/>
              <p:nvPr/>
            </p:nvSpPr>
            <p:spPr>
              <a:xfrm>
                <a:off x="1830685" y="4572491"/>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4" name="TextBox 14">
                <a:extLst>
                  <a:ext uri="{FF2B5EF4-FFF2-40B4-BE49-F238E27FC236}">
                    <a16:creationId xmlns:a16="http://schemas.microsoft.com/office/drawing/2014/main" id="{D93DA0DB-7AC9-C252-A702-272D6B31198A}"/>
                  </a:ext>
                </a:extLst>
              </p:cNvPr>
              <p:cNvSpPr txBox="1">
                <a:spLocks noRot="1" noChangeAspect="1" noMove="1" noResize="1" noEditPoints="1" noAdjustHandles="1" noChangeArrowheads="1" noChangeShapeType="1" noTextEdit="1"/>
              </p:cNvSpPr>
              <p:nvPr/>
            </p:nvSpPr>
            <p:spPr>
              <a:xfrm>
                <a:off x="1830685" y="4572491"/>
                <a:ext cx="168315" cy="161583"/>
              </a:xfrm>
              <a:prstGeom prst="rect">
                <a:avLst/>
              </a:prstGeom>
              <a:blipFill>
                <a:blip r:embed="rId7"/>
                <a:stretch>
                  <a:fillRect l="-7143" r="-10714" b="-148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0" name="TextBox 10">
                <a:extLst>
                  <a:ext uri="{FF2B5EF4-FFF2-40B4-BE49-F238E27FC236}">
                    <a16:creationId xmlns:a16="http://schemas.microsoft.com/office/drawing/2014/main" id="{383B443B-E7A6-3648-83D2-74F75C7F402A}"/>
                  </a:ext>
                </a:extLst>
              </p:cNvPr>
              <p:cNvSpPr txBox="1"/>
              <p:nvPr/>
            </p:nvSpPr>
            <p:spPr>
              <a:xfrm>
                <a:off x="2919921" y="4569250"/>
                <a:ext cx="1204369" cy="161583"/>
              </a:xfrm>
              <a:prstGeom prst="rect">
                <a:avLst/>
              </a:prstGeom>
              <a:noFill/>
            </p:spPr>
            <p:txBody>
              <a:bodyPr wrap="none" lIns="0" tIns="0" rIns="0" bIns="0" rtlCol="0">
                <a:spAutoFit/>
              </a:bodyPr>
              <a:lstStyle/>
              <a:p>
                <a14:m>
                  <m:oMath xmlns:m="http://schemas.openxmlformats.org/officeDocument/2006/math">
                    <m:r>
                      <a:rPr lang="it-IT" sz="1050" i="1" smtClean="0">
                        <a:latin typeface="Cambria Math" panose="02040503050406030204" pitchFamily="18" charset="0"/>
                      </a:rPr>
                      <m:t>¬</m:t>
                    </m:r>
                    <m:r>
                      <a:rPr lang="it-IT" sz="1050" b="0" i="1" smtClean="0">
                        <a:latin typeface="Cambria Math" panose="02040503050406030204" pitchFamily="18" charset="0"/>
                      </a:rPr>
                      <m:t>(</m:t>
                    </m:r>
                    <m:r>
                      <a:rPr lang="it-IT" sz="1050" b="0" i="1" smtClean="0">
                        <a:latin typeface="Cambria Math" panose="02040503050406030204" pitchFamily="18" charset="0"/>
                      </a:rPr>
                      <m:t>𝑎𝑟</m:t>
                    </m:r>
                    <m: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1=</m:t>
                    </m:r>
                    <m:r>
                      <a:rPr lang="it-IT" sz="1050" b="0" i="1" smtClean="0">
                        <a:latin typeface="Cambria Math" panose="02040503050406030204" pitchFamily="18" charset="0"/>
                      </a:rPr>
                      <m:t>𝑎𝑟</m:t>
                    </m:r>
                    <m: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2)</m:t>
                    </m:r>
                  </m:oMath>
                </a14:m>
                <a:r>
                  <a:rPr lang="en-US" sz="1050" dirty="0"/>
                  <a:t> </a:t>
                </a:r>
              </a:p>
            </p:txBody>
          </p:sp>
        </mc:Choice>
        <mc:Fallback xmlns="">
          <p:sp>
            <p:nvSpPr>
              <p:cNvPr id="30" name="TextBox 10">
                <a:extLst>
                  <a:ext uri="{FF2B5EF4-FFF2-40B4-BE49-F238E27FC236}">
                    <a16:creationId xmlns:a16="http://schemas.microsoft.com/office/drawing/2014/main" id="{383B443B-E7A6-3648-83D2-74F75C7F402A}"/>
                  </a:ext>
                </a:extLst>
              </p:cNvPr>
              <p:cNvSpPr txBox="1">
                <a:spLocks noRot="1" noChangeAspect="1" noMove="1" noResize="1" noEditPoints="1" noAdjustHandles="1" noChangeArrowheads="1" noChangeShapeType="1" noTextEdit="1"/>
              </p:cNvSpPr>
              <p:nvPr/>
            </p:nvSpPr>
            <p:spPr>
              <a:xfrm>
                <a:off x="2919921" y="4569250"/>
                <a:ext cx="1204369" cy="161583"/>
              </a:xfrm>
              <a:prstGeom prst="rect">
                <a:avLst/>
              </a:prstGeom>
              <a:blipFill>
                <a:blip r:embed="rId14"/>
                <a:stretch>
                  <a:fillRect l="-2020" t="-3846" r="-1515"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14">
                <a:extLst>
                  <a:ext uri="{FF2B5EF4-FFF2-40B4-BE49-F238E27FC236}">
                    <a16:creationId xmlns:a16="http://schemas.microsoft.com/office/drawing/2014/main" id="{40EB95ED-A4A0-CA7F-8220-E6252ED37EC6}"/>
                  </a:ext>
                </a:extLst>
              </p:cNvPr>
              <p:cNvSpPr txBox="1"/>
              <p:nvPr/>
            </p:nvSpPr>
            <p:spPr>
              <a:xfrm>
                <a:off x="4084214" y="4569250"/>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31" name="TextBox 14">
                <a:extLst>
                  <a:ext uri="{FF2B5EF4-FFF2-40B4-BE49-F238E27FC236}">
                    <a16:creationId xmlns:a16="http://schemas.microsoft.com/office/drawing/2014/main" id="{40EB95ED-A4A0-CA7F-8220-E6252ED37EC6}"/>
                  </a:ext>
                </a:extLst>
              </p:cNvPr>
              <p:cNvSpPr txBox="1">
                <a:spLocks noRot="1" noChangeAspect="1" noMove="1" noResize="1" noEditPoints="1" noAdjustHandles="1" noChangeArrowheads="1" noChangeShapeType="1" noTextEdit="1"/>
              </p:cNvSpPr>
              <p:nvPr/>
            </p:nvSpPr>
            <p:spPr>
              <a:xfrm>
                <a:off x="4084214" y="4569250"/>
                <a:ext cx="168315" cy="161583"/>
              </a:xfrm>
              <a:prstGeom prst="rect">
                <a:avLst/>
              </a:prstGeom>
              <a:blipFill>
                <a:blip r:embed="rId7"/>
                <a:stretch>
                  <a:fillRect l="-7143" r="-10714" b="-192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4" name="TextBox 10">
                <a:extLst>
                  <a:ext uri="{FF2B5EF4-FFF2-40B4-BE49-F238E27FC236}">
                    <a16:creationId xmlns:a16="http://schemas.microsoft.com/office/drawing/2014/main" id="{14C1F617-CD7B-FEA9-BAC4-13368A2F8755}"/>
                  </a:ext>
                </a:extLst>
              </p:cNvPr>
              <p:cNvSpPr txBox="1"/>
              <p:nvPr/>
            </p:nvSpPr>
            <p:spPr>
              <a:xfrm>
                <a:off x="4309337" y="4567188"/>
                <a:ext cx="1232132" cy="161583"/>
              </a:xfrm>
              <a:prstGeom prst="rect">
                <a:avLst/>
              </a:prstGeom>
              <a:noFill/>
            </p:spPr>
            <p:txBody>
              <a:bodyPr wrap="none" lIns="0" tIns="0" rIns="0" bIns="0" rtlCol="0">
                <a:spAutoFit/>
              </a:bodyPr>
              <a:lstStyle/>
              <a:p>
                <a14:m>
                  <m:oMath xmlns:m="http://schemas.openxmlformats.org/officeDocument/2006/math">
                    <m:r>
                      <a:rPr lang="it-IT" sz="1050" i="1" smtClean="0">
                        <a:latin typeface="Cambria Math" panose="02040503050406030204" pitchFamily="18" charset="0"/>
                      </a:rPr>
                      <m:t>¬</m:t>
                    </m:r>
                    <m:r>
                      <a:rPr lang="it-IT" sz="1050" b="0" i="1" smtClean="0">
                        <a:latin typeface="Cambria Math" panose="02040503050406030204" pitchFamily="18" charset="0"/>
                      </a:rPr>
                      <m:t>(</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1=</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2)}</m:t>
                    </m:r>
                  </m:oMath>
                </a14:m>
                <a:r>
                  <a:rPr lang="en-US" sz="1050" dirty="0"/>
                  <a:t> </a:t>
                </a:r>
              </a:p>
            </p:txBody>
          </p:sp>
        </mc:Choice>
        <mc:Fallback xmlns="">
          <p:sp>
            <p:nvSpPr>
              <p:cNvPr id="34" name="TextBox 10">
                <a:extLst>
                  <a:ext uri="{FF2B5EF4-FFF2-40B4-BE49-F238E27FC236}">
                    <a16:creationId xmlns:a16="http://schemas.microsoft.com/office/drawing/2014/main" id="{14C1F617-CD7B-FEA9-BAC4-13368A2F8755}"/>
                  </a:ext>
                </a:extLst>
              </p:cNvPr>
              <p:cNvSpPr txBox="1">
                <a:spLocks noRot="1" noChangeAspect="1" noMove="1" noResize="1" noEditPoints="1" noAdjustHandles="1" noChangeArrowheads="1" noChangeShapeType="1" noTextEdit="1"/>
              </p:cNvSpPr>
              <p:nvPr/>
            </p:nvSpPr>
            <p:spPr>
              <a:xfrm>
                <a:off x="4309337" y="4567188"/>
                <a:ext cx="1232132" cy="161583"/>
              </a:xfrm>
              <a:prstGeom prst="rect">
                <a:avLst/>
              </a:prstGeom>
              <a:blipFill>
                <a:blip r:embed="rId15"/>
                <a:stretch>
                  <a:fillRect l="-1980" t="-3704" r="-1980"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10">
                <a:extLst>
                  <a:ext uri="{FF2B5EF4-FFF2-40B4-BE49-F238E27FC236}">
                    <a16:creationId xmlns:a16="http://schemas.microsoft.com/office/drawing/2014/main" id="{6A02FB5E-C46E-92D5-00AD-CCD88A74A00B}"/>
                  </a:ext>
                </a:extLst>
              </p:cNvPr>
              <p:cNvSpPr txBox="1"/>
              <p:nvPr/>
            </p:nvSpPr>
            <p:spPr>
              <a:xfrm>
                <a:off x="1228882" y="3401435"/>
                <a:ext cx="2295757"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𝑆𝑜𝑛𝑔</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1, </m:t>
                      </m:r>
                      <m:r>
                        <a:rPr lang="it-IT" sz="1050" b="1" i="1" smtClean="0">
                          <a:latin typeface="Cambria Math" panose="02040503050406030204" pitchFamily="18" charset="0"/>
                        </a:rPr>
                        <m:t>𝒔𝒏</m:t>
                      </m:r>
                      <m:r>
                        <a:rPr lang="it-IT" sz="1050" b="1" i="1" smtClean="0">
                          <a:latin typeface="Cambria Math" panose="02040503050406030204" pitchFamily="18" charset="0"/>
                        </a:rPr>
                        <m:t>𝟏</m:t>
                      </m:r>
                      <m:r>
                        <a:rPr lang="it-IT" sz="1050" b="0" i="1" smtClean="0">
                          <a:latin typeface="Cambria Math" panose="02040503050406030204" pitchFamily="18" charset="0"/>
                        </a:rPr>
                        <m:t>,</m:t>
                      </m:r>
                      <m:r>
                        <a:rPr lang="it-IT" sz="1050" b="0" i="1" smtClean="0">
                          <a:latin typeface="Cambria Math" panose="02040503050406030204" pitchFamily="18" charset="0"/>
                        </a:rPr>
                        <m:t>𝑠𝑝</m:t>
                      </m:r>
                      <m:r>
                        <a:rPr lang="it-IT" sz="1050" b="0" i="1" smtClean="0">
                          <a:latin typeface="Cambria Math" panose="02040503050406030204" pitchFamily="18" charset="0"/>
                        </a:rPr>
                        <m:t>1,</m:t>
                      </m:r>
                      <m:r>
                        <a:rPr lang="it-IT" sz="1050" b="0" i="1" smtClean="0">
                          <a:latin typeface="Cambria Math" panose="02040503050406030204" pitchFamily="18" charset="0"/>
                        </a:rPr>
                        <m:t>𝑡𝑛</m:t>
                      </m:r>
                      <m:r>
                        <a:rPr lang="it-IT" sz="1050" b="0" i="1" smtClean="0">
                          <a:latin typeface="Cambria Math" panose="02040503050406030204" pitchFamily="18" charset="0"/>
                        </a:rPr>
                        <m:t>1,</m:t>
                      </m:r>
                      <m:r>
                        <a:rPr lang="it-IT" sz="1050" b="0" i="1" smtClean="0">
                          <a:latin typeface="Cambria Math" panose="02040503050406030204" pitchFamily="18" charset="0"/>
                        </a:rPr>
                        <m:t>𝑑</m:t>
                      </m:r>
                      <m:r>
                        <a:rPr lang="it-IT" sz="1050" b="0" i="1" smtClean="0">
                          <a:latin typeface="Cambria Math" panose="02040503050406030204" pitchFamily="18" charset="0"/>
                        </a:rPr>
                        <m:t>1,</m:t>
                      </m:r>
                      <m:r>
                        <a:rPr lang="it-IT" sz="1050" b="0" i="1" smtClean="0">
                          <a:latin typeface="Cambria Math" panose="02040503050406030204" pitchFamily="18" charset="0"/>
                        </a:rPr>
                        <m:t>𝑒</m:t>
                      </m:r>
                      <m:r>
                        <a:rPr lang="it-IT" sz="1050" b="0" i="1" smtClean="0">
                          <a:latin typeface="Cambria Math" panose="02040503050406030204" pitchFamily="18" charset="0"/>
                        </a:rPr>
                        <m:t>1,</m:t>
                      </m:r>
                      <m:r>
                        <a:rPr lang="it-IT" sz="1050" b="0" i="1" smtClean="0">
                          <a:latin typeface="Cambria Math" panose="02040503050406030204" pitchFamily="18" charset="0"/>
                        </a:rPr>
                        <m:t>𝑝𝑢</m:t>
                      </m:r>
                      <m:r>
                        <a:rPr lang="it-IT" sz="1050" b="0" i="1" smtClean="0">
                          <a:latin typeface="Cambria Math" panose="02040503050406030204" pitchFamily="18" charset="0"/>
                        </a:rPr>
                        <m:t>1)</m:t>
                      </m:r>
                    </m:oMath>
                  </m:oMathPara>
                </a14:m>
                <a:endParaRPr lang="en-US" sz="1050" dirty="0"/>
              </a:p>
            </p:txBody>
          </p:sp>
        </mc:Choice>
        <mc:Fallback xmlns="">
          <p:sp>
            <p:nvSpPr>
              <p:cNvPr id="36" name="TextBox 10">
                <a:extLst>
                  <a:ext uri="{FF2B5EF4-FFF2-40B4-BE49-F238E27FC236}">
                    <a16:creationId xmlns:a16="http://schemas.microsoft.com/office/drawing/2014/main" id="{6A02FB5E-C46E-92D5-00AD-CCD88A74A00B}"/>
                  </a:ext>
                </a:extLst>
              </p:cNvPr>
              <p:cNvSpPr txBox="1">
                <a:spLocks noRot="1" noChangeAspect="1" noMove="1" noResize="1" noEditPoints="1" noAdjustHandles="1" noChangeArrowheads="1" noChangeShapeType="1" noTextEdit="1"/>
              </p:cNvSpPr>
              <p:nvPr/>
            </p:nvSpPr>
            <p:spPr>
              <a:xfrm>
                <a:off x="1228882" y="3401435"/>
                <a:ext cx="2295757" cy="161583"/>
              </a:xfrm>
              <a:prstGeom prst="rect">
                <a:avLst/>
              </a:prstGeom>
              <a:blipFill>
                <a:blip r:embed="rId16"/>
                <a:stretch>
                  <a:fillRect l="-2926" t="-3846"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3">
                <a:extLst>
                  <a:ext uri="{FF2B5EF4-FFF2-40B4-BE49-F238E27FC236}">
                    <a16:creationId xmlns:a16="http://schemas.microsoft.com/office/drawing/2014/main" id="{7B4737A3-CD58-046C-5183-9FCAA5410D50}"/>
                  </a:ext>
                </a:extLst>
              </p:cNvPr>
              <p:cNvSpPr txBox="1"/>
              <p:nvPr/>
            </p:nvSpPr>
            <p:spPr>
              <a:xfrm>
                <a:off x="3440481" y="3409921"/>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37" name="TextBox 13">
                <a:extLst>
                  <a:ext uri="{FF2B5EF4-FFF2-40B4-BE49-F238E27FC236}">
                    <a16:creationId xmlns:a16="http://schemas.microsoft.com/office/drawing/2014/main" id="{7B4737A3-CD58-046C-5183-9FCAA5410D50}"/>
                  </a:ext>
                </a:extLst>
              </p:cNvPr>
              <p:cNvSpPr txBox="1">
                <a:spLocks noRot="1" noChangeAspect="1" noMove="1" noResize="1" noEditPoints="1" noAdjustHandles="1" noChangeArrowheads="1" noChangeShapeType="1" noTextEdit="1"/>
              </p:cNvSpPr>
              <p:nvPr/>
            </p:nvSpPr>
            <p:spPr>
              <a:xfrm>
                <a:off x="3440481" y="3409921"/>
                <a:ext cx="168315" cy="161583"/>
              </a:xfrm>
              <a:prstGeom prst="rect">
                <a:avLst/>
              </a:prstGeom>
              <a:blipFill>
                <a:blip r:embed="rId7"/>
                <a:stretch>
                  <a:fillRect l="-7143" r="-10714" b="-148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8" name="TextBox 10">
                <a:extLst>
                  <a:ext uri="{FF2B5EF4-FFF2-40B4-BE49-F238E27FC236}">
                    <a16:creationId xmlns:a16="http://schemas.microsoft.com/office/drawing/2014/main" id="{AA946B98-DC71-5815-ED7D-AAF78DD1BFC2}"/>
                  </a:ext>
                </a:extLst>
              </p:cNvPr>
              <p:cNvSpPr txBox="1"/>
              <p:nvPr/>
            </p:nvSpPr>
            <p:spPr>
              <a:xfrm>
                <a:off x="3679429" y="3408454"/>
                <a:ext cx="222041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𝑆𝑜𝑛𝑔</m:t>
                      </m:r>
                      <m:r>
                        <a:rPr lang="it-IT" sz="1050" b="0" i="1" smtClean="0">
                          <a:latin typeface="Cambria Math" panose="02040503050406030204" pitchFamily="18" charset="0"/>
                        </a:rPr>
                        <m:t>(</m:t>
                      </m:r>
                      <m:r>
                        <a:rPr lang="it-IT" sz="1050" b="0" i="1" smtClean="0">
                          <a:latin typeface="Cambria Math" panose="02040503050406030204" pitchFamily="18" charset="0"/>
                        </a:rPr>
                        <m:t>𝑠</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2, </m:t>
                      </m:r>
                      <m:r>
                        <a:rPr lang="it-IT" sz="1050" b="1" i="1" smtClean="0">
                          <a:latin typeface="Cambria Math" panose="02040503050406030204" pitchFamily="18" charset="0"/>
                        </a:rPr>
                        <m:t>𝒔𝒏</m:t>
                      </m:r>
                      <m:r>
                        <a:rPr lang="it-IT" sz="1050" b="1" i="1" smtClean="0">
                          <a:latin typeface="Cambria Math" panose="02040503050406030204" pitchFamily="18" charset="0"/>
                        </a:rPr>
                        <m:t>𝟐</m:t>
                      </m:r>
                      <m:r>
                        <a:rPr lang="it-IT" sz="1050" b="0" i="1" smtClean="0">
                          <a:latin typeface="Cambria Math" panose="02040503050406030204" pitchFamily="18" charset="0"/>
                        </a:rPr>
                        <m:t>,</m:t>
                      </m:r>
                      <m:r>
                        <a:rPr lang="it-IT" sz="1050" b="0" i="1" smtClean="0">
                          <a:latin typeface="Cambria Math" panose="02040503050406030204" pitchFamily="18" charset="0"/>
                        </a:rPr>
                        <m:t>𝑠𝑝</m:t>
                      </m:r>
                      <m:r>
                        <a:rPr lang="it-IT" sz="1050" b="0" i="1" smtClean="0">
                          <a:latin typeface="Cambria Math" panose="02040503050406030204" pitchFamily="18" charset="0"/>
                        </a:rPr>
                        <m:t>2,</m:t>
                      </m:r>
                      <m:r>
                        <a:rPr lang="it-IT" sz="1050" b="0" i="1" smtClean="0">
                          <a:latin typeface="Cambria Math" panose="02040503050406030204" pitchFamily="18" charset="0"/>
                        </a:rPr>
                        <m:t>𝑡𝑛</m:t>
                      </m:r>
                      <m:r>
                        <a:rPr lang="it-IT" sz="1050" b="0" i="1" smtClean="0">
                          <a:latin typeface="Cambria Math" panose="02040503050406030204" pitchFamily="18" charset="0"/>
                        </a:rPr>
                        <m:t>2,</m:t>
                      </m:r>
                      <m:r>
                        <a:rPr lang="it-IT" sz="1050" b="0" i="1" smtClean="0">
                          <a:latin typeface="Cambria Math" panose="02040503050406030204" pitchFamily="18" charset="0"/>
                        </a:rPr>
                        <m:t>𝑑</m:t>
                      </m:r>
                      <m:r>
                        <a:rPr lang="it-IT" sz="1050" b="0" i="1" smtClean="0">
                          <a:latin typeface="Cambria Math" panose="02040503050406030204" pitchFamily="18" charset="0"/>
                        </a:rPr>
                        <m:t>2,</m:t>
                      </m:r>
                      <m:r>
                        <a:rPr lang="it-IT" sz="1050" b="0" i="1" smtClean="0">
                          <a:latin typeface="Cambria Math" panose="02040503050406030204" pitchFamily="18" charset="0"/>
                        </a:rPr>
                        <m:t>𝑒</m:t>
                      </m:r>
                      <m:r>
                        <a:rPr lang="it-IT" sz="1050" b="0" i="1" smtClean="0">
                          <a:latin typeface="Cambria Math" panose="02040503050406030204" pitchFamily="18" charset="0"/>
                        </a:rPr>
                        <m:t>2,</m:t>
                      </m:r>
                      <m:r>
                        <a:rPr lang="it-IT" sz="1050" b="0" i="1" smtClean="0">
                          <a:latin typeface="Cambria Math" panose="02040503050406030204" pitchFamily="18" charset="0"/>
                        </a:rPr>
                        <m:t>𝑝𝑢</m:t>
                      </m:r>
                      <m:r>
                        <a:rPr lang="it-IT" sz="1050" b="0" i="1" smtClean="0">
                          <a:latin typeface="Cambria Math" panose="02040503050406030204" pitchFamily="18" charset="0"/>
                        </a:rPr>
                        <m:t>2)</m:t>
                      </m:r>
                    </m:oMath>
                  </m:oMathPara>
                </a14:m>
                <a:endParaRPr lang="en-US" sz="1050" dirty="0"/>
              </a:p>
            </p:txBody>
          </p:sp>
        </mc:Choice>
        <mc:Fallback xmlns="">
          <p:sp>
            <p:nvSpPr>
              <p:cNvPr id="38" name="TextBox 10">
                <a:extLst>
                  <a:ext uri="{FF2B5EF4-FFF2-40B4-BE49-F238E27FC236}">
                    <a16:creationId xmlns:a16="http://schemas.microsoft.com/office/drawing/2014/main" id="{AA946B98-DC71-5815-ED7D-AAF78DD1BFC2}"/>
                  </a:ext>
                </a:extLst>
              </p:cNvPr>
              <p:cNvSpPr txBox="1">
                <a:spLocks noRot="1" noChangeAspect="1" noMove="1" noResize="1" noEditPoints="1" noAdjustHandles="1" noChangeArrowheads="1" noChangeShapeType="1" noTextEdit="1"/>
              </p:cNvSpPr>
              <p:nvPr/>
            </p:nvSpPr>
            <p:spPr>
              <a:xfrm>
                <a:off x="3679429" y="3408454"/>
                <a:ext cx="2220416" cy="161583"/>
              </a:xfrm>
              <a:prstGeom prst="rect">
                <a:avLst/>
              </a:prstGeom>
              <a:blipFill>
                <a:blip r:embed="rId17"/>
                <a:stretch>
                  <a:fillRect l="-3022" t="-3704" r="-137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3">
                <a:extLst>
                  <a:ext uri="{FF2B5EF4-FFF2-40B4-BE49-F238E27FC236}">
                    <a16:creationId xmlns:a16="http://schemas.microsoft.com/office/drawing/2014/main" id="{7168240C-5B1B-D64D-3D0C-C0A5680BECA0}"/>
                  </a:ext>
                </a:extLst>
              </p:cNvPr>
              <p:cNvSpPr txBox="1"/>
              <p:nvPr/>
            </p:nvSpPr>
            <p:spPr>
              <a:xfrm>
                <a:off x="5886320" y="3408454"/>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39" name="TextBox 13">
                <a:extLst>
                  <a:ext uri="{FF2B5EF4-FFF2-40B4-BE49-F238E27FC236}">
                    <a16:creationId xmlns:a16="http://schemas.microsoft.com/office/drawing/2014/main" id="{7168240C-5B1B-D64D-3D0C-C0A5680BECA0}"/>
                  </a:ext>
                </a:extLst>
              </p:cNvPr>
              <p:cNvSpPr txBox="1">
                <a:spLocks noRot="1" noChangeAspect="1" noMove="1" noResize="1" noEditPoints="1" noAdjustHandles="1" noChangeArrowheads="1" noChangeShapeType="1" noTextEdit="1"/>
              </p:cNvSpPr>
              <p:nvPr/>
            </p:nvSpPr>
            <p:spPr>
              <a:xfrm>
                <a:off x="5886320" y="3408454"/>
                <a:ext cx="168315" cy="161583"/>
              </a:xfrm>
              <a:prstGeom prst="rect">
                <a:avLst/>
              </a:prstGeom>
              <a:blipFill>
                <a:blip r:embed="rId7"/>
                <a:stretch>
                  <a:fillRect l="-7407" r="-14815" b="-148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0" name="TextBox 10">
                <a:extLst>
                  <a:ext uri="{FF2B5EF4-FFF2-40B4-BE49-F238E27FC236}">
                    <a16:creationId xmlns:a16="http://schemas.microsoft.com/office/drawing/2014/main" id="{2E6248F0-B152-D556-8BFA-3A048C49E93C}"/>
                  </a:ext>
                </a:extLst>
              </p:cNvPr>
              <p:cNvSpPr txBox="1"/>
              <p:nvPr/>
            </p:nvSpPr>
            <p:spPr>
              <a:xfrm>
                <a:off x="1228882" y="3686817"/>
                <a:ext cx="1676549"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1, </m:t>
                      </m:r>
                      <m:r>
                        <a:rPr lang="it-IT" sz="1050" b="1" i="1" smtClean="0">
                          <a:latin typeface="Cambria Math" panose="02040503050406030204" pitchFamily="18" charset="0"/>
                        </a:rPr>
                        <m:t>𝒂𝒏</m:t>
                      </m:r>
                      <m:r>
                        <a:rPr lang="it-IT" sz="1050" b="1" i="1" smtClean="0">
                          <a:latin typeface="Cambria Math" panose="02040503050406030204" pitchFamily="18" charset="0"/>
                        </a:rPr>
                        <m:t>𝟏</m:t>
                      </m:r>
                      <m:r>
                        <a:rPr lang="it-IT" sz="1050" b="0" i="1" smtClean="0">
                          <a:latin typeface="Cambria Math" panose="02040503050406030204" pitchFamily="18" charset="0"/>
                        </a:rPr>
                        <m:t>,</m:t>
                      </m:r>
                      <m:r>
                        <a:rPr lang="it-IT" sz="1050" b="0" i="1" smtClean="0">
                          <a:latin typeface="Cambria Math" panose="02040503050406030204" pitchFamily="18" charset="0"/>
                        </a:rPr>
                        <m:t>𝑎𝑝</m:t>
                      </m:r>
                      <m:r>
                        <a:rPr lang="it-IT" sz="1050" b="0" i="1" smtClean="0">
                          <a:latin typeface="Cambria Math" panose="02040503050406030204" pitchFamily="18" charset="0"/>
                        </a:rPr>
                        <m:t>1,</m:t>
                      </m:r>
                      <m:r>
                        <a:rPr lang="it-IT" sz="1050" b="0" i="1" smtClean="0">
                          <a:latin typeface="Cambria Math" panose="02040503050406030204" pitchFamily="18" charset="0"/>
                        </a:rPr>
                        <m:t>𝑓</m:t>
                      </m:r>
                      <m:r>
                        <a:rPr lang="it-IT" sz="1050" b="0" i="1" smtClean="0">
                          <a:latin typeface="Cambria Math" panose="02040503050406030204" pitchFamily="18" charset="0"/>
                        </a:rPr>
                        <m:t>1)</m:t>
                      </m:r>
                    </m:oMath>
                  </m:oMathPara>
                </a14:m>
                <a:endParaRPr lang="en-US" sz="1050" dirty="0"/>
              </a:p>
            </p:txBody>
          </p:sp>
        </mc:Choice>
        <mc:Fallback xmlns="">
          <p:sp>
            <p:nvSpPr>
              <p:cNvPr id="40" name="TextBox 10">
                <a:extLst>
                  <a:ext uri="{FF2B5EF4-FFF2-40B4-BE49-F238E27FC236}">
                    <a16:creationId xmlns:a16="http://schemas.microsoft.com/office/drawing/2014/main" id="{2E6248F0-B152-D556-8BFA-3A048C49E93C}"/>
                  </a:ext>
                </a:extLst>
              </p:cNvPr>
              <p:cNvSpPr txBox="1">
                <a:spLocks noRot="1" noChangeAspect="1" noMove="1" noResize="1" noEditPoints="1" noAdjustHandles="1" noChangeArrowheads="1" noChangeShapeType="1" noTextEdit="1"/>
              </p:cNvSpPr>
              <p:nvPr/>
            </p:nvSpPr>
            <p:spPr>
              <a:xfrm>
                <a:off x="1228882" y="3686817"/>
                <a:ext cx="1676549" cy="161583"/>
              </a:xfrm>
              <a:prstGeom prst="rect">
                <a:avLst/>
              </a:prstGeom>
              <a:blipFill>
                <a:blip r:embed="rId18"/>
                <a:stretch>
                  <a:fillRect l="-2909" t="-3846" r="-727"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13">
                <a:extLst>
                  <a:ext uri="{FF2B5EF4-FFF2-40B4-BE49-F238E27FC236}">
                    <a16:creationId xmlns:a16="http://schemas.microsoft.com/office/drawing/2014/main" id="{025AA1CD-60E5-904F-719A-209F527D6BF9}"/>
                  </a:ext>
                </a:extLst>
              </p:cNvPr>
              <p:cNvSpPr txBox="1"/>
              <p:nvPr/>
            </p:nvSpPr>
            <p:spPr>
              <a:xfrm>
                <a:off x="2926215" y="3690721"/>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41" name="TextBox 13">
                <a:extLst>
                  <a:ext uri="{FF2B5EF4-FFF2-40B4-BE49-F238E27FC236}">
                    <a16:creationId xmlns:a16="http://schemas.microsoft.com/office/drawing/2014/main" id="{025AA1CD-60E5-904F-719A-209F527D6BF9}"/>
                  </a:ext>
                </a:extLst>
              </p:cNvPr>
              <p:cNvSpPr txBox="1">
                <a:spLocks noRot="1" noChangeAspect="1" noMove="1" noResize="1" noEditPoints="1" noAdjustHandles="1" noChangeArrowheads="1" noChangeShapeType="1" noTextEdit="1"/>
              </p:cNvSpPr>
              <p:nvPr/>
            </p:nvSpPr>
            <p:spPr>
              <a:xfrm>
                <a:off x="2926215" y="3690721"/>
                <a:ext cx="168315" cy="161583"/>
              </a:xfrm>
              <a:prstGeom prst="rect">
                <a:avLst/>
              </a:prstGeom>
              <a:blipFill>
                <a:blip r:embed="rId7"/>
                <a:stretch>
                  <a:fillRect l="-7143" r="-10714" b="-148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4" name="TextBox 10">
                <a:extLst>
                  <a:ext uri="{FF2B5EF4-FFF2-40B4-BE49-F238E27FC236}">
                    <a16:creationId xmlns:a16="http://schemas.microsoft.com/office/drawing/2014/main" id="{DBC6C6B3-AEFF-AA61-38C4-9D495AED656D}"/>
                  </a:ext>
                </a:extLst>
              </p:cNvPr>
              <p:cNvSpPr txBox="1"/>
              <p:nvPr/>
            </p:nvSpPr>
            <p:spPr>
              <a:xfrm>
                <a:off x="3137756" y="3685350"/>
                <a:ext cx="1676549"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𝑎𝑟</m:t>
                      </m:r>
                      <m:r>
                        <m:rPr>
                          <m:lit/>
                        </m:rPr>
                        <a:rPr lang="it-IT" sz="1050" b="0" i="1" smtClean="0">
                          <a:latin typeface="Cambria Math" panose="02040503050406030204" pitchFamily="18" charset="0"/>
                        </a:rPr>
                        <m:t>_</m:t>
                      </m:r>
                      <m:r>
                        <a:rPr lang="it-IT" sz="1050" b="0" i="1" smtClean="0">
                          <a:latin typeface="Cambria Math" panose="02040503050406030204" pitchFamily="18" charset="0"/>
                        </a:rPr>
                        <m:t>𝑖𝑑</m:t>
                      </m:r>
                      <m:r>
                        <a:rPr lang="it-IT" sz="1050" b="0" i="1" smtClean="0">
                          <a:latin typeface="Cambria Math" panose="02040503050406030204" pitchFamily="18" charset="0"/>
                        </a:rPr>
                        <m:t>2, </m:t>
                      </m:r>
                      <m:r>
                        <a:rPr lang="it-IT" sz="1050" b="1" i="1" smtClean="0">
                          <a:latin typeface="Cambria Math" panose="02040503050406030204" pitchFamily="18" charset="0"/>
                        </a:rPr>
                        <m:t>𝒂𝒏</m:t>
                      </m:r>
                      <m:r>
                        <a:rPr lang="it-IT" sz="1050" b="1" i="1" smtClean="0">
                          <a:latin typeface="Cambria Math" panose="02040503050406030204" pitchFamily="18" charset="0"/>
                        </a:rPr>
                        <m:t>𝟐</m:t>
                      </m:r>
                      <m:r>
                        <a:rPr lang="it-IT" sz="1050" b="0" i="1" smtClean="0">
                          <a:latin typeface="Cambria Math" panose="02040503050406030204" pitchFamily="18" charset="0"/>
                        </a:rPr>
                        <m:t>,</m:t>
                      </m:r>
                      <m:r>
                        <a:rPr lang="it-IT" sz="1050" b="0" i="1" smtClean="0">
                          <a:latin typeface="Cambria Math" panose="02040503050406030204" pitchFamily="18" charset="0"/>
                        </a:rPr>
                        <m:t>𝑎𝑝</m:t>
                      </m:r>
                      <m:r>
                        <a:rPr lang="it-IT" sz="1050" b="0" i="1" smtClean="0">
                          <a:latin typeface="Cambria Math" panose="02040503050406030204" pitchFamily="18" charset="0"/>
                        </a:rPr>
                        <m:t>2,</m:t>
                      </m:r>
                      <m:r>
                        <a:rPr lang="it-IT" sz="1050" b="0" i="1" smtClean="0">
                          <a:latin typeface="Cambria Math" panose="02040503050406030204" pitchFamily="18" charset="0"/>
                        </a:rPr>
                        <m:t>𝑓</m:t>
                      </m:r>
                      <m:r>
                        <a:rPr lang="it-IT" sz="1050" b="0" i="1" smtClean="0">
                          <a:latin typeface="Cambria Math" panose="02040503050406030204" pitchFamily="18" charset="0"/>
                        </a:rPr>
                        <m:t>2)</m:t>
                      </m:r>
                    </m:oMath>
                  </m:oMathPara>
                </a14:m>
                <a:endParaRPr lang="en-US" sz="1050" dirty="0"/>
              </a:p>
            </p:txBody>
          </p:sp>
        </mc:Choice>
        <mc:Fallback xmlns="">
          <p:sp>
            <p:nvSpPr>
              <p:cNvPr id="44" name="TextBox 10">
                <a:extLst>
                  <a:ext uri="{FF2B5EF4-FFF2-40B4-BE49-F238E27FC236}">
                    <a16:creationId xmlns:a16="http://schemas.microsoft.com/office/drawing/2014/main" id="{DBC6C6B3-AEFF-AA61-38C4-9D495AED656D}"/>
                  </a:ext>
                </a:extLst>
              </p:cNvPr>
              <p:cNvSpPr txBox="1">
                <a:spLocks noRot="1" noChangeAspect="1" noMove="1" noResize="1" noEditPoints="1" noAdjustHandles="1" noChangeArrowheads="1" noChangeShapeType="1" noTextEdit="1"/>
              </p:cNvSpPr>
              <p:nvPr/>
            </p:nvSpPr>
            <p:spPr>
              <a:xfrm>
                <a:off x="3137756" y="3685350"/>
                <a:ext cx="1676549" cy="161583"/>
              </a:xfrm>
              <a:prstGeom prst="rect">
                <a:avLst/>
              </a:prstGeom>
              <a:blipFill>
                <a:blip r:embed="rId19"/>
                <a:stretch>
                  <a:fillRect l="-2909" t="-3846" r="-727"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9">
                <a:extLst>
                  <a:ext uri="{FF2B5EF4-FFF2-40B4-BE49-F238E27FC236}">
                    <a16:creationId xmlns:a16="http://schemas.microsoft.com/office/drawing/2014/main" id="{E4B714B6-E917-9046-3397-243AC5028CFB}"/>
                  </a:ext>
                </a:extLst>
              </p:cNvPr>
              <p:cNvSpPr txBox="1"/>
              <p:nvPr/>
            </p:nvSpPr>
            <p:spPr>
              <a:xfrm>
                <a:off x="1228882" y="4572491"/>
                <a:ext cx="539635"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m:t>
                      </m:r>
                      <m:r>
                        <a:rPr lang="it-IT" sz="1050" b="0" i="1" smtClean="0">
                          <a:latin typeface="Cambria Math" panose="02040503050406030204" pitchFamily="18" charset="0"/>
                        </a:rPr>
                        <m:t>𝑟</m:t>
                      </m:r>
                      <m:r>
                        <a:rPr lang="it-IT" sz="1050" b="0" i="1" smtClean="0">
                          <a:latin typeface="Cambria Math" panose="02040503050406030204" pitchFamily="18" charset="0"/>
                        </a:rPr>
                        <m:t>1=1)</m:t>
                      </m:r>
                    </m:oMath>
                  </m:oMathPara>
                </a14:m>
                <a:endParaRPr lang="en-US" sz="1050" dirty="0"/>
              </a:p>
            </p:txBody>
          </p:sp>
        </mc:Choice>
        <mc:Fallback xmlns="">
          <p:sp>
            <p:nvSpPr>
              <p:cNvPr id="46" name="TextBox 9">
                <a:extLst>
                  <a:ext uri="{FF2B5EF4-FFF2-40B4-BE49-F238E27FC236}">
                    <a16:creationId xmlns:a16="http://schemas.microsoft.com/office/drawing/2014/main" id="{E4B714B6-E917-9046-3397-243AC5028CFB}"/>
                  </a:ext>
                </a:extLst>
              </p:cNvPr>
              <p:cNvSpPr txBox="1">
                <a:spLocks noRot="1" noChangeAspect="1" noMove="1" noResize="1" noEditPoints="1" noAdjustHandles="1" noChangeArrowheads="1" noChangeShapeType="1" noTextEdit="1"/>
              </p:cNvSpPr>
              <p:nvPr/>
            </p:nvSpPr>
            <p:spPr>
              <a:xfrm>
                <a:off x="1228882" y="4572491"/>
                <a:ext cx="539635" cy="161583"/>
              </a:xfrm>
              <a:prstGeom prst="rect">
                <a:avLst/>
              </a:prstGeom>
              <a:blipFill>
                <a:blip r:embed="rId20"/>
                <a:stretch>
                  <a:fillRect l="-12500" t="-3704" r="-5682" b="-3703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7" name="TextBox 9">
                <a:extLst>
                  <a:ext uri="{FF2B5EF4-FFF2-40B4-BE49-F238E27FC236}">
                    <a16:creationId xmlns:a16="http://schemas.microsoft.com/office/drawing/2014/main" id="{832C3489-C47C-D9C5-D23B-6A25F5D52314}"/>
                  </a:ext>
                </a:extLst>
              </p:cNvPr>
              <p:cNvSpPr txBox="1"/>
              <p:nvPr/>
            </p:nvSpPr>
            <p:spPr>
              <a:xfrm>
                <a:off x="2055808" y="4572491"/>
                <a:ext cx="539635"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m:t>
                      </m:r>
                      <m:r>
                        <a:rPr lang="it-IT" sz="1050" b="0" i="1" smtClean="0">
                          <a:latin typeface="Cambria Math" panose="02040503050406030204" pitchFamily="18" charset="0"/>
                        </a:rPr>
                        <m:t>𝑟</m:t>
                      </m:r>
                      <m:r>
                        <a:rPr lang="it-IT" sz="1050" b="0" i="1" smtClean="0">
                          <a:latin typeface="Cambria Math" panose="02040503050406030204" pitchFamily="18" charset="0"/>
                        </a:rPr>
                        <m:t>2=2)</m:t>
                      </m:r>
                    </m:oMath>
                  </m:oMathPara>
                </a14:m>
                <a:endParaRPr lang="en-US" sz="1050" dirty="0"/>
              </a:p>
            </p:txBody>
          </p:sp>
        </mc:Choice>
        <mc:Fallback xmlns="">
          <p:sp>
            <p:nvSpPr>
              <p:cNvPr id="47" name="TextBox 9">
                <a:extLst>
                  <a:ext uri="{FF2B5EF4-FFF2-40B4-BE49-F238E27FC236}">
                    <a16:creationId xmlns:a16="http://schemas.microsoft.com/office/drawing/2014/main" id="{832C3489-C47C-D9C5-D23B-6A25F5D52314}"/>
                  </a:ext>
                </a:extLst>
              </p:cNvPr>
              <p:cNvSpPr txBox="1">
                <a:spLocks noRot="1" noChangeAspect="1" noMove="1" noResize="1" noEditPoints="1" noAdjustHandles="1" noChangeArrowheads="1" noChangeShapeType="1" noTextEdit="1"/>
              </p:cNvSpPr>
              <p:nvPr/>
            </p:nvSpPr>
            <p:spPr>
              <a:xfrm>
                <a:off x="2055808" y="4572491"/>
                <a:ext cx="539635" cy="161583"/>
              </a:xfrm>
              <a:prstGeom prst="rect">
                <a:avLst/>
              </a:prstGeom>
              <a:blipFill>
                <a:blip r:embed="rId21"/>
                <a:stretch>
                  <a:fillRect l="-12360" t="-3704" r="-4494" b="-3703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9" name="TextBox 14">
                <a:extLst>
                  <a:ext uri="{FF2B5EF4-FFF2-40B4-BE49-F238E27FC236}">
                    <a16:creationId xmlns:a16="http://schemas.microsoft.com/office/drawing/2014/main" id="{6F2746A1-BBF4-009E-C652-CE87B9A2E4D1}"/>
                  </a:ext>
                </a:extLst>
              </p:cNvPr>
              <p:cNvSpPr txBox="1"/>
              <p:nvPr/>
            </p:nvSpPr>
            <p:spPr>
              <a:xfrm>
                <a:off x="2637320" y="4569250"/>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49" name="TextBox 14">
                <a:extLst>
                  <a:ext uri="{FF2B5EF4-FFF2-40B4-BE49-F238E27FC236}">
                    <a16:creationId xmlns:a16="http://schemas.microsoft.com/office/drawing/2014/main" id="{6F2746A1-BBF4-009E-C652-CE87B9A2E4D1}"/>
                  </a:ext>
                </a:extLst>
              </p:cNvPr>
              <p:cNvSpPr txBox="1">
                <a:spLocks noRot="1" noChangeAspect="1" noMove="1" noResize="1" noEditPoints="1" noAdjustHandles="1" noChangeArrowheads="1" noChangeShapeType="1" noTextEdit="1"/>
              </p:cNvSpPr>
              <p:nvPr/>
            </p:nvSpPr>
            <p:spPr>
              <a:xfrm>
                <a:off x="2637320" y="4569250"/>
                <a:ext cx="168315" cy="161583"/>
              </a:xfrm>
              <a:prstGeom prst="rect">
                <a:avLst/>
              </a:prstGeom>
              <a:blipFill>
                <a:blip r:embed="rId7"/>
                <a:stretch>
                  <a:fillRect l="-7407" r="-14815" b="-19231"/>
                </a:stretch>
              </a:blipFill>
            </p:spPr>
            <p:txBody>
              <a:bodyPr/>
              <a:lstStyle/>
              <a:p>
                <a:r>
                  <a:rPr lang="it-IT">
                    <a:noFill/>
                  </a:rPr>
                  <a:t> </a:t>
                </a:r>
              </a:p>
            </p:txBody>
          </p:sp>
        </mc:Fallback>
      </mc:AlternateContent>
    </p:spTree>
    <p:extLst>
      <p:ext uri="{BB962C8B-B14F-4D97-AF65-F5344CB8AC3E}">
        <p14:creationId xmlns:p14="http://schemas.microsoft.com/office/powerpoint/2010/main" val="734570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3 - SQL</a:t>
            </a:r>
            <a:endParaRPr dirty="0"/>
          </a:p>
        </p:txBody>
      </p:sp>
      <p:sp>
        <p:nvSpPr>
          <p:cNvPr id="118" name="Google Shape;118;p17"/>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7093635"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US" sz="1400" dirty="0"/>
              <a:t>Top 2 songs on Billboard in the same week of two different artists that belong to two different labels but of the same Group of labels.</a:t>
            </a:r>
          </a:p>
          <a:p>
            <a:pPr marL="76200" lvl="0" indent="0" algn="l" rtl="0">
              <a:spcBef>
                <a:spcPts val="600"/>
              </a:spcBef>
              <a:spcAft>
                <a:spcPts val="0"/>
              </a:spcAft>
              <a:buSzPts val="2400"/>
              <a:buNone/>
            </a:pPr>
            <a:endParaRPr sz="1400" dirty="0"/>
          </a:p>
        </p:txBody>
      </p:sp>
      <p:pic>
        <p:nvPicPr>
          <p:cNvPr id="29" name="Immagine 28" descr="Immagine che contiene testo">
            <a:extLst>
              <a:ext uri="{FF2B5EF4-FFF2-40B4-BE49-F238E27FC236}">
                <a16:creationId xmlns:a16="http://schemas.microsoft.com/office/drawing/2014/main" id="{1DD0972D-A61D-F82F-8E76-19BCB2955125}"/>
              </a:ext>
            </a:extLst>
          </p:cNvPr>
          <p:cNvPicPr>
            <a:picLocks noChangeAspect="1"/>
          </p:cNvPicPr>
          <p:nvPr/>
        </p:nvPicPr>
        <p:blipFill>
          <a:blip r:embed="rId3"/>
          <a:stretch>
            <a:fillRect/>
          </a:stretch>
        </p:blipFill>
        <p:spPr>
          <a:xfrm>
            <a:off x="263458" y="1938231"/>
            <a:ext cx="6508892" cy="3163434"/>
          </a:xfrm>
          <a:prstGeom prst="rect">
            <a:avLst/>
          </a:prstGeom>
          <a:ln>
            <a:noFill/>
          </a:ln>
          <a:effectLst>
            <a:softEdge rad="112500"/>
          </a:effectLst>
        </p:spPr>
      </p:pic>
      <p:pic>
        <p:nvPicPr>
          <p:cNvPr id="3" name="Picture 2">
            <a:extLst>
              <a:ext uri="{FF2B5EF4-FFF2-40B4-BE49-F238E27FC236}">
                <a16:creationId xmlns:a16="http://schemas.microsoft.com/office/drawing/2014/main" id="{AF6C4085-EF41-E3CE-FF83-3AAF8B3FBA17}"/>
              </a:ext>
            </a:extLst>
          </p:cNvPr>
          <p:cNvPicPr>
            <a:picLocks noChangeAspect="1"/>
          </p:cNvPicPr>
          <p:nvPr/>
        </p:nvPicPr>
        <p:blipFill>
          <a:blip r:embed="rId4"/>
          <a:stretch>
            <a:fillRect/>
          </a:stretch>
        </p:blipFill>
        <p:spPr>
          <a:xfrm>
            <a:off x="4284721" y="2682531"/>
            <a:ext cx="4380753" cy="2401591"/>
          </a:xfrm>
          <a:prstGeom prst="rect">
            <a:avLst/>
          </a:prstGeom>
        </p:spPr>
      </p:pic>
    </p:spTree>
    <p:extLst>
      <p:ext uri="{BB962C8B-B14F-4D97-AF65-F5344CB8AC3E}">
        <p14:creationId xmlns:p14="http://schemas.microsoft.com/office/powerpoint/2010/main" val="1111939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4 - FOL</a:t>
            </a:r>
            <a:endParaRPr dirty="0"/>
          </a:p>
        </p:txBody>
      </p:sp>
      <p:sp>
        <p:nvSpPr>
          <p:cNvPr id="118" name="Google Shape;118;p17"/>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dirty="0"/>
          </a:p>
        </p:txBody>
      </p:sp>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7093635"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err="1"/>
              <a:t>Find</a:t>
            </a:r>
            <a:r>
              <a:rPr lang="it-IT" sz="1400" dirty="0"/>
              <a:t> </a:t>
            </a:r>
            <a:r>
              <a:rPr lang="it-IT" sz="1400" dirty="0" err="1"/>
              <a:t>which</a:t>
            </a:r>
            <a:r>
              <a:rPr lang="it-IT" sz="1400" dirty="0"/>
              <a:t> </a:t>
            </a:r>
            <a:r>
              <a:rPr lang="it-IT" sz="1400" dirty="0" err="1"/>
              <a:t>albums</a:t>
            </a:r>
            <a:r>
              <a:rPr lang="it-IT" sz="1400" dirty="0"/>
              <a:t> </a:t>
            </a:r>
            <a:r>
              <a:rPr lang="it-IT" sz="1400" dirty="0" err="1"/>
              <a:t>contain</a:t>
            </a:r>
            <a:r>
              <a:rPr lang="it-IT" sz="1400" dirty="0"/>
              <a:t> a song </a:t>
            </a:r>
            <a:r>
              <a:rPr lang="it-IT" sz="1400" dirty="0" err="1"/>
              <a:t>that</a:t>
            </a:r>
            <a:r>
              <a:rPr lang="it-IT" sz="1400" dirty="0"/>
              <a:t> </a:t>
            </a:r>
            <a:r>
              <a:rPr lang="it-IT" sz="1400" dirty="0" err="1"/>
              <a:t>is</a:t>
            </a:r>
            <a:r>
              <a:rPr lang="it-IT" sz="1400" dirty="0"/>
              <a:t> a featuring </a:t>
            </a:r>
            <a:r>
              <a:rPr lang="it-IT" sz="1400" dirty="0" err="1"/>
              <a:t>between</a:t>
            </a:r>
            <a:r>
              <a:rPr lang="it-IT" sz="1400" dirty="0"/>
              <a:t> «Machine Gun Kelly» and </a:t>
            </a:r>
            <a:r>
              <a:rPr lang="it-IT" sz="1400" dirty="0" err="1"/>
              <a:t>another</a:t>
            </a:r>
            <a:r>
              <a:rPr lang="it-IT" sz="1400" dirty="0"/>
              <a:t> </a:t>
            </a:r>
            <a:r>
              <a:rPr lang="it-IT" sz="1400" dirty="0" err="1"/>
              <a:t>artist</a:t>
            </a:r>
            <a:r>
              <a:rPr lang="it-IT" sz="1400" dirty="0"/>
              <a:t> </a:t>
            </a:r>
            <a:r>
              <a:rPr lang="it-IT" sz="1400" dirty="0" err="1"/>
              <a:t>who</a:t>
            </a:r>
            <a:r>
              <a:rPr lang="it-IT" sz="1400" dirty="0"/>
              <a:t> </a:t>
            </a:r>
            <a:r>
              <a:rPr lang="it-IT" sz="1400" dirty="0" err="1"/>
              <a:t>belongs</a:t>
            </a:r>
            <a:r>
              <a:rPr lang="it-IT" sz="1400" dirty="0"/>
              <a:t> to </a:t>
            </a:r>
            <a:r>
              <a:rPr lang="it-IT" sz="1400" dirty="0" err="1"/>
              <a:t>his</a:t>
            </a:r>
            <a:r>
              <a:rPr lang="it-IT" sz="1400" dirty="0"/>
              <a:t> </a:t>
            </a:r>
            <a:r>
              <a:rPr lang="it-IT" sz="1400" dirty="0" err="1"/>
              <a:t>same</a:t>
            </a:r>
            <a:r>
              <a:rPr lang="it-IT" sz="1400" dirty="0"/>
              <a:t> label </a:t>
            </a:r>
          </a:p>
          <a:p>
            <a:pPr marL="76200" lvl="0" indent="0" algn="l" rtl="0">
              <a:spcBef>
                <a:spcPts val="600"/>
              </a:spcBef>
              <a:spcAft>
                <a:spcPts val="0"/>
              </a:spcAft>
              <a:buSzPts val="2400"/>
              <a:buNone/>
            </a:pPr>
            <a:endParaRPr sz="14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407D1BD-85EE-40C6-443C-94D94799A6BA}"/>
                  </a:ext>
                </a:extLst>
              </p:cNvPr>
              <p:cNvSpPr txBox="1"/>
              <p:nvPr/>
            </p:nvSpPr>
            <p:spPr>
              <a:xfrm>
                <a:off x="873045" y="2270263"/>
                <a:ext cx="5445273" cy="161583"/>
              </a:xfrm>
              <a:prstGeom prst="rect">
                <a:avLst/>
              </a:prstGeom>
              <a:noFill/>
            </p:spPr>
            <p:txBody>
              <a:bodyPr wrap="square" lIns="0" tIns="0" rIns="0" bIns="0" rtlCol="0">
                <a:spAutoFit/>
              </a:bodyPr>
              <a:lstStyle/>
              <a:p>
                <a14:m>
                  <m:oMath xmlns:m="http://schemas.openxmlformats.org/officeDocument/2006/math">
                    <m:r>
                      <a:rPr lang="it-IT" sz="1050" b="0" i="1" smtClean="0">
                        <a:latin typeface="Cambria Math" panose="02040503050406030204" pitchFamily="18" charset="0"/>
                      </a:rPr>
                      <m:t>𝑞</m:t>
                    </m:r>
                    <m:r>
                      <a:rPr lang="it-IT" sz="1050" b="0" i="1" smtClean="0">
                        <a:latin typeface="Cambria Math" panose="02040503050406030204" pitchFamily="18" charset="0"/>
                      </a:rPr>
                      <m:t>={(</m:t>
                    </m:r>
                    <m:r>
                      <a:rPr lang="it-IT" sz="1050" b="1" i="1" smtClean="0">
                        <a:latin typeface="Cambria Math" panose="02040503050406030204" pitchFamily="18" charset="0"/>
                      </a:rPr>
                      <m:t>𝒂𝒏𝒂𝒎𝒆</m:t>
                    </m:r>
                    <m:r>
                      <a:rPr lang="it-IT" sz="1050" b="1" i="1" smtClean="0">
                        <a:latin typeface="Cambria Math" panose="02040503050406030204" pitchFamily="18" charset="0"/>
                      </a:rPr>
                      <m:t>𝟐</m:t>
                    </m:r>
                    <m:r>
                      <a:rPr lang="it-IT" sz="1050" b="1" i="1" smtClean="0">
                        <a:latin typeface="Cambria Math" panose="02040503050406030204" pitchFamily="18" charset="0"/>
                      </a:rPr>
                      <m:t>,</m:t>
                    </m:r>
                    <m:r>
                      <a:rPr lang="it-IT" sz="1050" b="1" i="1" smtClean="0">
                        <a:latin typeface="Cambria Math" panose="02040503050406030204" pitchFamily="18" charset="0"/>
                      </a:rPr>
                      <m:t>𝒔𝒏𝒂𝒎𝒆</m:t>
                    </m:r>
                    <m:r>
                      <a:rPr lang="it-IT" sz="1050" b="1" i="1" smtClean="0">
                        <a:latin typeface="Cambria Math" panose="02040503050406030204" pitchFamily="18" charset="0"/>
                      </a:rPr>
                      <m:t>,</m:t>
                    </m:r>
                    <m:r>
                      <a:rPr lang="it-IT" sz="1050" b="1" i="1" smtClean="0">
                        <a:latin typeface="Cambria Math" panose="02040503050406030204" pitchFamily="18" charset="0"/>
                      </a:rPr>
                      <m:t>𝒂𝒍𝒃𝒏𝒂𝒎𝒆</m:t>
                    </m:r>
                    <m:r>
                      <a:rPr lang="it-IT" sz="1050" b="1" i="1" smtClean="0">
                        <a:latin typeface="Cambria Math" panose="02040503050406030204" pitchFamily="18" charset="0"/>
                      </a:rPr>
                      <m:t>,</m:t>
                    </m:r>
                    <m:r>
                      <a:rPr lang="it-IT" sz="1050" b="1" i="1" smtClean="0">
                        <a:latin typeface="Cambria Math" panose="02040503050406030204" pitchFamily="18" charset="0"/>
                      </a:rPr>
                      <m:t>𝒂𝒏𝒂𝒎𝒆</m:t>
                    </m:r>
                    <m:r>
                      <a:rPr lang="it-IT" sz="1050" b="1" i="1" smtClean="0">
                        <a:latin typeface="Cambria Math" panose="02040503050406030204" pitchFamily="18" charset="0"/>
                      </a:rPr>
                      <m:t>𝟑</m:t>
                    </m:r>
                    <m:r>
                      <a:rPr lang="it-IT" sz="1050" b="1" i="1" smtClean="0">
                        <a:latin typeface="Cambria Math" panose="02040503050406030204" pitchFamily="18" charset="0"/>
                      </a:rPr>
                      <m:t>,</m:t>
                    </m:r>
                    <m:r>
                      <a:rPr lang="it-IT" sz="1050" b="1" i="1" smtClean="0">
                        <a:latin typeface="Cambria Math" panose="02040503050406030204" pitchFamily="18" charset="0"/>
                      </a:rPr>
                      <m:t>𝒓𝒆𝒍𝒆𝒂𝒔𝒆𝒅𝒂𝒕𝒆</m:t>
                    </m:r>
                    <m:r>
                      <a:rPr lang="it-IT" sz="1050" b="0" i="1" smtClean="0">
                        <a:latin typeface="Cambria Math" panose="02040503050406030204" pitchFamily="18" charset="0"/>
                      </a:rPr>
                      <m:t>)</m:t>
                    </m:r>
                  </m:oMath>
                </a14:m>
                <a:r>
                  <a:rPr lang="en-US" sz="1050" dirty="0"/>
                  <a:t>    |</a:t>
                </a:r>
              </a:p>
            </p:txBody>
          </p:sp>
        </mc:Choice>
        <mc:Fallback xmlns="">
          <p:sp>
            <p:nvSpPr>
              <p:cNvPr id="41" name="TextBox 40">
                <a:extLst>
                  <a:ext uri="{FF2B5EF4-FFF2-40B4-BE49-F238E27FC236}">
                    <a16:creationId xmlns:a16="http://schemas.microsoft.com/office/drawing/2014/main" id="{8407D1BD-85EE-40C6-443C-94D94799A6BA}"/>
                  </a:ext>
                </a:extLst>
              </p:cNvPr>
              <p:cNvSpPr txBox="1">
                <a:spLocks noRot="1" noChangeAspect="1" noMove="1" noResize="1" noEditPoints="1" noAdjustHandles="1" noChangeArrowheads="1" noChangeShapeType="1" noTextEdit="1"/>
              </p:cNvSpPr>
              <p:nvPr/>
            </p:nvSpPr>
            <p:spPr>
              <a:xfrm>
                <a:off x="873045" y="2270263"/>
                <a:ext cx="5445273" cy="161583"/>
              </a:xfrm>
              <a:prstGeom prst="rect">
                <a:avLst/>
              </a:prstGeom>
              <a:blipFill>
                <a:blip r:embed="rId3"/>
                <a:stretch>
                  <a:fillRect l="-896" t="-25926" b="-4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567A3CD-6BB2-6F94-3721-456C7545E9ED}"/>
                  </a:ext>
                </a:extLst>
              </p:cNvPr>
              <p:cNvSpPr txBox="1"/>
              <p:nvPr/>
            </p:nvSpPr>
            <p:spPr>
              <a:xfrm>
                <a:off x="1228882" y="2558657"/>
                <a:ext cx="523444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m:t>
                      </m:r>
                      <m:r>
                        <a:rPr lang="it-IT" sz="1050" b="0" i="1" smtClean="0">
                          <a:latin typeface="Cambria Math" panose="02040503050406030204" pitchFamily="18" charset="0"/>
                        </a:rPr>
                        <m:t>𝑎𝑖𝑑</m:t>
                      </m:r>
                      <m:r>
                        <a:rPr lang="it-IT" sz="1050" b="0" i="1" smtClean="0">
                          <a:latin typeface="Cambria Math" panose="02040503050406030204" pitchFamily="18" charset="0"/>
                        </a:rPr>
                        <m:t>1,</m:t>
                      </m:r>
                      <m:r>
                        <a:rPr lang="it-IT" sz="1050" b="0" i="1" smtClean="0">
                          <a:latin typeface="Cambria Math" panose="02040503050406030204" pitchFamily="18" charset="0"/>
                        </a:rPr>
                        <m:t>𝑝</m:t>
                      </m:r>
                      <m:r>
                        <a:rPr lang="it-IT" sz="1050" b="0" i="1" smtClean="0">
                          <a:latin typeface="Cambria Math" panose="02040503050406030204" pitchFamily="18" charset="0"/>
                        </a:rPr>
                        <m:t>,</m:t>
                      </m:r>
                      <m:r>
                        <a:rPr lang="it-IT" sz="1050" b="0" i="1" smtClean="0">
                          <a:latin typeface="Cambria Math" panose="02040503050406030204" pitchFamily="18" charset="0"/>
                        </a:rPr>
                        <m:t>𝑓</m:t>
                      </m:r>
                      <m:r>
                        <a:rPr lang="it-IT" sz="1050" b="0" i="1" smtClean="0">
                          <a:latin typeface="Cambria Math" panose="02040503050406030204" pitchFamily="18" charset="0"/>
                        </a:rPr>
                        <m:t>,</m:t>
                      </m:r>
                      <m:r>
                        <a:rPr lang="it-IT" sz="1050" b="0" i="1" smtClean="0">
                          <a:latin typeface="Cambria Math" panose="02040503050406030204" pitchFamily="18" charset="0"/>
                        </a:rPr>
                        <m:t>𝑠𝑖𝑑</m:t>
                      </m:r>
                      <m:r>
                        <a:rPr lang="it-IT" sz="1050" b="0" i="1" smtClean="0">
                          <a:latin typeface="Cambria Math" panose="02040503050406030204" pitchFamily="18" charset="0"/>
                        </a:rPr>
                        <m:t>1,</m:t>
                      </m:r>
                      <m:r>
                        <a:rPr lang="it-IT" sz="1050" b="0" i="1" smtClean="0">
                          <a:latin typeface="Cambria Math" panose="02040503050406030204" pitchFamily="18" charset="0"/>
                        </a:rPr>
                        <m:t>𝑠𝑖𝑑</m:t>
                      </m:r>
                      <m:r>
                        <a:rPr lang="it-IT" sz="1050" b="0" i="1" smtClean="0">
                          <a:latin typeface="Cambria Math" panose="02040503050406030204" pitchFamily="18" charset="0"/>
                        </a:rPr>
                        <m:t>2,</m:t>
                      </m:r>
                      <m:r>
                        <a:rPr lang="it-IT" sz="1050" b="0" i="1" smtClean="0">
                          <a:latin typeface="Cambria Math" panose="02040503050406030204" pitchFamily="18" charset="0"/>
                        </a:rPr>
                        <m:t>𝑎𝑖𝑑</m:t>
                      </m:r>
                      <m:r>
                        <a:rPr lang="it-IT" sz="1050" b="0" i="1" smtClean="0">
                          <a:latin typeface="Cambria Math" panose="02040503050406030204" pitchFamily="18" charset="0"/>
                        </a:rPr>
                        <m:t>2,</m:t>
                      </m:r>
                      <m:r>
                        <a:rPr lang="it-IT" sz="1050" b="0" i="1" smtClean="0">
                          <a:latin typeface="Cambria Math" panose="02040503050406030204" pitchFamily="18" charset="0"/>
                        </a:rPr>
                        <m:t>𝑝</m:t>
                      </m:r>
                      <m:r>
                        <a:rPr lang="it-IT" sz="1050" b="0" i="1" smtClean="0">
                          <a:latin typeface="Cambria Math" panose="02040503050406030204" pitchFamily="18" charset="0"/>
                        </a:rPr>
                        <m:t>2,</m:t>
                      </m:r>
                      <m:r>
                        <a:rPr lang="it-IT" sz="1050" b="0" i="1" smtClean="0">
                          <a:latin typeface="Cambria Math" panose="02040503050406030204" pitchFamily="18" charset="0"/>
                        </a:rPr>
                        <m:t>𝑓</m:t>
                      </m:r>
                      <m:r>
                        <a:rPr lang="it-IT" sz="1050" b="0" i="1" smtClean="0">
                          <a:latin typeface="Cambria Math" panose="02040503050406030204" pitchFamily="18" charset="0"/>
                        </a:rPr>
                        <m:t>2,</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1,</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2,</m:t>
                      </m:r>
                      <m:r>
                        <a:rPr lang="it-IT" sz="1050" b="0" i="1" smtClean="0">
                          <a:latin typeface="Cambria Math" panose="02040503050406030204" pitchFamily="18" charset="0"/>
                        </a:rPr>
                        <m:t>𝑠𝑝</m:t>
                      </m:r>
                      <m:r>
                        <a:rPr lang="it-IT" sz="1050" b="0" i="1" smtClean="0">
                          <a:latin typeface="Cambria Math" panose="02040503050406030204" pitchFamily="18" charset="0"/>
                        </a:rPr>
                        <m:t>,</m:t>
                      </m:r>
                      <m:r>
                        <a:rPr lang="it-IT" sz="1050" b="0" i="1" smtClean="0">
                          <a:latin typeface="Cambria Math" panose="02040503050406030204" pitchFamily="18" charset="0"/>
                        </a:rPr>
                        <m:t>𝑡𝑛</m:t>
                      </m:r>
                      <m:r>
                        <a:rPr lang="it-IT" sz="1050" b="0" i="1" smtClean="0">
                          <a:latin typeface="Cambria Math" panose="02040503050406030204" pitchFamily="18" charset="0"/>
                        </a:rPr>
                        <m:t>,</m:t>
                      </m:r>
                      <m:r>
                        <a:rPr lang="it-IT" sz="1050" b="0" i="1" smtClean="0">
                          <a:latin typeface="Cambria Math" panose="02040503050406030204" pitchFamily="18" charset="0"/>
                        </a:rPr>
                        <m:t>𝑑</m:t>
                      </m:r>
                      <m:r>
                        <a:rPr lang="it-IT" sz="1050" b="0" i="1" smtClean="0">
                          <a:latin typeface="Cambria Math" panose="02040503050406030204" pitchFamily="18" charset="0"/>
                        </a:rPr>
                        <m:t>,</m:t>
                      </m:r>
                      <m:r>
                        <a:rPr lang="it-IT" sz="1050" b="0" i="1" smtClean="0">
                          <a:latin typeface="Cambria Math" panose="02040503050406030204" pitchFamily="18" charset="0"/>
                        </a:rPr>
                        <m:t>𝑒</m:t>
                      </m:r>
                      <m:r>
                        <a:rPr lang="it-IT" sz="1050" b="0" i="1" smtClean="0">
                          <a:latin typeface="Cambria Math" panose="02040503050406030204" pitchFamily="18" charset="0"/>
                        </a:rPr>
                        <m:t>,</m:t>
                      </m:r>
                      <m:r>
                        <a:rPr lang="it-IT" sz="1050" b="0" i="1" smtClean="0">
                          <a:latin typeface="Cambria Math" panose="02040503050406030204" pitchFamily="18" charset="0"/>
                        </a:rPr>
                        <m:t>𝑝𝑢</m:t>
                      </m:r>
                      <m:r>
                        <a:rPr lang="it-IT" sz="1050" b="0" i="1" smtClean="0">
                          <a:latin typeface="Cambria Math" panose="02040503050406030204" pitchFamily="18" charset="0"/>
                        </a:rPr>
                        <m:t>,</m:t>
                      </m:r>
                      <m:r>
                        <a:rPr lang="it-IT" sz="1050" b="0" i="1" smtClean="0">
                          <a:latin typeface="Cambria Math" panose="02040503050406030204" pitchFamily="18" charset="0"/>
                        </a:rPr>
                        <m:t>𝑎𝑙𝑏𝑖𝑑</m:t>
                      </m:r>
                      <m:r>
                        <a:rPr lang="it-IT" sz="1050" b="0" i="1" smtClean="0">
                          <a:latin typeface="Cambria Math" panose="02040503050406030204" pitchFamily="18" charset="0"/>
                        </a:rPr>
                        <m:t>,</m:t>
                      </m:r>
                      <m:r>
                        <a:rPr lang="it-IT" sz="1050" b="0" i="1" smtClean="0">
                          <a:latin typeface="Cambria Math" panose="02040503050406030204" pitchFamily="18" charset="0"/>
                        </a:rPr>
                        <m:t>𝑎𝑡</m:t>
                      </m:r>
                      <m:r>
                        <a:rPr lang="it-IT" sz="1050" b="0" i="1" smtClean="0">
                          <a:latin typeface="Cambria Math" panose="02040503050406030204" pitchFamily="18" charset="0"/>
                        </a:rPr>
                        <m:t>,</m:t>
                      </m:r>
                      <m:r>
                        <a:rPr lang="it-IT" sz="1050" b="0" i="1" smtClean="0">
                          <a:latin typeface="Cambria Math" panose="02040503050406030204" pitchFamily="18" charset="0"/>
                        </a:rPr>
                        <m:t>𝑎𝑏𝑝</m:t>
                      </m:r>
                      <m:r>
                        <a:rPr lang="it-IT" sz="1050" b="0" i="1" smtClean="0">
                          <a:latin typeface="Cambria Math" panose="02040503050406030204" pitchFamily="18" charset="0"/>
                        </a:rPr>
                        <m:t>,</m:t>
                      </m:r>
                      <m:r>
                        <a:rPr lang="it-IT" sz="1050" b="0" i="1" smtClean="0">
                          <a:latin typeface="Cambria Math" panose="02040503050406030204" pitchFamily="18" charset="0"/>
                        </a:rPr>
                        <m:t>𝑎𝑖𝑑</m:t>
                      </m:r>
                      <m:r>
                        <a:rPr lang="it-IT" sz="1050" b="0" i="1" smtClean="0">
                          <a:latin typeface="Cambria Math" panose="02040503050406030204" pitchFamily="18" charset="0"/>
                        </a:rPr>
                        <m:t>3,</m:t>
                      </m:r>
                      <m:r>
                        <a:rPr lang="it-IT" sz="1050" b="0" i="1" smtClean="0">
                          <a:latin typeface="Cambria Math" panose="02040503050406030204" pitchFamily="18" charset="0"/>
                        </a:rPr>
                        <m:t>𝑝</m:t>
                      </m:r>
                      <m:r>
                        <a:rPr lang="it-IT" sz="1050" b="0" i="1" smtClean="0">
                          <a:latin typeface="Cambria Math" panose="02040503050406030204" pitchFamily="18" charset="0"/>
                        </a:rPr>
                        <m:t>3,</m:t>
                      </m:r>
                      <m:r>
                        <a:rPr lang="it-IT" sz="1050" b="0" i="1" smtClean="0">
                          <a:latin typeface="Cambria Math" panose="02040503050406030204" pitchFamily="18" charset="0"/>
                        </a:rPr>
                        <m:t>𝑓</m:t>
                      </m:r>
                      <m:r>
                        <a:rPr lang="it-IT" sz="1050" b="0" i="1" smtClean="0">
                          <a:latin typeface="Cambria Math" panose="02040503050406030204" pitchFamily="18" charset="0"/>
                        </a:rPr>
                        <m:t>3.</m:t>
                      </m:r>
                    </m:oMath>
                  </m:oMathPara>
                </a14:m>
                <a:endParaRPr lang="en-US" sz="1050" b="1" dirty="0"/>
              </a:p>
            </p:txBody>
          </p:sp>
        </mc:Choice>
        <mc:Fallback xmlns="">
          <p:sp>
            <p:nvSpPr>
              <p:cNvPr id="42" name="TextBox 41">
                <a:extLst>
                  <a:ext uri="{FF2B5EF4-FFF2-40B4-BE49-F238E27FC236}">
                    <a16:creationId xmlns:a16="http://schemas.microsoft.com/office/drawing/2014/main" id="{2567A3CD-6BB2-6F94-3721-456C7545E9ED}"/>
                  </a:ext>
                </a:extLst>
              </p:cNvPr>
              <p:cNvSpPr txBox="1">
                <a:spLocks noRot="1" noChangeAspect="1" noMove="1" noResize="1" noEditPoints="1" noAdjustHandles="1" noChangeArrowheads="1" noChangeShapeType="1" noTextEdit="1"/>
              </p:cNvSpPr>
              <p:nvPr/>
            </p:nvSpPr>
            <p:spPr>
              <a:xfrm>
                <a:off x="1228882" y="2558657"/>
                <a:ext cx="5234446" cy="161583"/>
              </a:xfrm>
              <a:prstGeom prst="rect">
                <a:avLst/>
              </a:prstGeom>
              <a:blipFill>
                <a:blip r:embed="rId4"/>
                <a:stretch>
                  <a:fillRect l="-932" t="-3846"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4F159FC-CAB1-DF06-9DFC-FA666AC8CE78}"/>
                  </a:ext>
                </a:extLst>
              </p:cNvPr>
              <p:cNvSpPr txBox="1"/>
              <p:nvPr/>
            </p:nvSpPr>
            <p:spPr>
              <a:xfrm>
                <a:off x="1239580" y="2818727"/>
                <a:ext cx="2316532"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𝑎𝑖𝑑</m:t>
                      </m:r>
                      <m:r>
                        <a:rPr lang="it-IT" sz="1050" b="0" i="1" smtClean="0">
                          <a:latin typeface="Cambria Math" panose="02040503050406030204" pitchFamily="18" charset="0"/>
                        </a:rPr>
                        <m:t>1,′</m:t>
                      </m:r>
                      <m:r>
                        <a:rPr lang="it-IT" sz="1050" b="0" i="1" smtClean="0">
                          <a:solidFill>
                            <a:schemeClr val="accent3"/>
                          </a:solidFill>
                          <a:latin typeface="Cambria Math" panose="02040503050406030204" pitchFamily="18" charset="0"/>
                        </a:rPr>
                        <m:t>𝑀𝑎𝑐h𝑖𝑛𝑒</m:t>
                      </m:r>
                      <m:r>
                        <a:rPr lang="it-IT" sz="1050" b="0" i="1" smtClean="0">
                          <a:solidFill>
                            <a:schemeClr val="accent3"/>
                          </a:solidFill>
                          <a:latin typeface="Cambria Math" panose="02040503050406030204" pitchFamily="18" charset="0"/>
                        </a:rPr>
                        <m:t> </m:t>
                      </m:r>
                      <m:r>
                        <a:rPr lang="it-IT" sz="1050" b="0" i="1" smtClean="0">
                          <a:solidFill>
                            <a:schemeClr val="accent3"/>
                          </a:solidFill>
                          <a:latin typeface="Cambria Math" panose="02040503050406030204" pitchFamily="18" charset="0"/>
                        </a:rPr>
                        <m:t>𝐺𝑢𝑛</m:t>
                      </m:r>
                      <m:r>
                        <a:rPr lang="it-IT" sz="1050" b="0" i="1" smtClean="0">
                          <a:solidFill>
                            <a:schemeClr val="accent3"/>
                          </a:solidFill>
                          <a:latin typeface="Cambria Math" panose="02040503050406030204" pitchFamily="18" charset="0"/>
                        </a:rPr>
                        <m:t> </m:t>
                      </m:r>
                      <m:r>
                        <a:rPr lang="it-IT" sz="1050" b="0" i="1" smtClean="0">
                          <a:solidFill>
                            <a:schemeClr val="accent3"/>
                          </a:solidFill>
                          <a:latin typeface="Cambria Math" panose="02040503050406030204" pitchFamily="18" charset="0"/>
                        </a:rPr>
                        <m:t>𝐾𝑒𝑙𝑙</m:t>
                      </m:r>
                      <m:sSup>
                        <m:sSupPr>
                          <m:ctrlPr>
                            <a:rPr lang="it-IT" sz="1050" b="0" i="1" smtClean="0">
                              <a:solidFill>
                                <a:schemeClr val="accent3"/>
                              </a:solidFill>
                              <a:latin typeface="Cambria Math" panose="02040503050406030204" pitchFamily="18" charset="0"/>
                            </a:rPr>
                          </m:ctrlPr>
                        </m:sSupPr>
                        <m:e>
                          <m:r>
                            <a:rPr lang="it-IT" sz="1050" b="0" i="1" smtClean="0">
                              <a:solidFill>
                                <a:schemeClr val="accent3"/>
                              </a:solidFill>
                              <a:latin typeface="Cambria Math" panose="02040503050406030204" pitchFamily="18" charset="0"/>
                            </a:rPr>
                            <m:t>𝑦</m:t>
                          </m:r>
                        </m:e>
                        <m:sup>
                          <m:r>
                            <a:rPr lang="it-IT" sz="1050" b="0" i="1" smtClean="0">
                              <a:solidFill>
                                <a:schemeClr val="accent3"/>
                              </a:solidFill>
                              <a:latin typeface="Cambria Math" panose="02040503050406030204" pitchFamily="18" charset="0"/>
                            </a:rPr>
                            <m:t>′</m:t>
                          </m:r>
                        </m:sup>
                      </m:sSup>
                      <m:r>
                        <a:rPr lang="it-IT" sz="1050" b="0" i="1" smtClean="0">
                          <a:latin typeface="Cambria Math" panose="02040503050406030204" pitchFamily="18" charset="0"/>
                        </a:rPr>
                        <m:t>,</m:t>
                      </m:r>
                      <m:r>
                        <a:rPr lang="it-IT" sz="1050" b="0" i="1" smtClean="0">
                          <a:latin typeface="Cambria Math" panose="02040503050406030204" pitchFamily="18" charset="0"/>
                        </a:rPr>
                        <m:t>𝑝</m:t>
                      </m:r>
                      <m:r>
                        <a:rPr lang="it-IT" sz="1050" b="0" i="1" smtClean="0">
                          <a:latin typeface="Cambria Math" panose="02040503050406030204" pitchFamily="18" charset="0"/>
                        </a:rPr>
                        <m:t>,</m:t>
                      </m:r>
                      <m:r>
                        <a:rPr lang="it-IT" sz="1050" b="0" i="1" smtClean="0">
                          <a:latin typeface="Cambria Math" panose="02040503050406030204" pitchFamily="18" charset="0"/>
                        </a:rPr>
                        <m:t>𝑓</m:t>
                      </m:r>
                      <m:r>
                        <a:rPr lang="it-IT" sz="1050" b="0" i="1" smtClean="0">
                          <a:latin typeface="Cambria Math" panose="02040503050406030204" pitchFamily="18" charset="0"/>
                        </a:rPr>
                        <m:t>)</m:t>
                      </m:r>
                    </m:oMath>
                  </m:oMathPara>
                </a14:m>
                <a:endParaRPr lang="en-US" sz="1050" dirty="0"/>
              </a:p>
            </p:txBody>
          </p:sp>
        </mc:Choice>
        <mc:Fallback xmlns="">
          <p:sp>
            <p:nvSpPr>
              <p:cNvPr id="43" name="TextBox 42">
                <a:extLst>
                  <a:ext uri="{FF2B5EF4-FFF2-40B4-BE49-F238E27FC236}">
                    <a16:creationId xmlns:a16="http://schemas.microsoft.com/office/drawing/2014/main" id="{64F159FC-CAB1-DF06-9DFC-FA666AC8CE78}"/>
                  </a:ext>
                </a:extLst>
              </p:cNvPr>
              <p:cNvSpPr txBox="1">
                <a:spLocks noRot="1" noChangeAspect="1" noMove="1" noResize="1" noEditPoints="1" noAdjustHandles="1" noChangeArrowheads="1" noChangeShapeType="1" noTextEdit="1"/>
              </p:cNvSpPr>
              <p:nvPr/>
            </p:nvSpPr>
            <p:spPr>
              <a:xfrm>
                <a:off x="1239580" y="2818727"/>
                <a:ext cx="2316532" cy="161583"/>
              </a:xfrm>
              <a:prstGeom prst="rect">
                <a:avLst/>
              </a:prstGeom>
              <a:blipFill>
                <a:blip r:embed="rId5"/>
                <a:stretch>
                  <a:fillRect l="-2105" r="-263"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F0534A-0A08-C9F7-1572-31DC60B1365F}"/>
                  </a:ext>
                </a:extLst>
              </p:cNvPr>
              <p:cNvSpPr txBox="1"/>
              <p:nvPr/>
            </p:nvSpPr>
            <p:spPr>
              <a:xfrm>
                <a:off x="3866299" y="2818726"/>
                <a:ext cx="1329659"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it-IT" sz="1050" i="1" smtClean="0">
                          <a:latin typeface="Cambria Math" panose="02040503050406030204" pitchFamily="18" charset="0"/>
                        </a:rPr>
                        <m:t>i</m:t>
                      </m:r>
                      <m:r>
                        <a:rPr lang="it-IT" sz="1050" b="0" i="1" smtClean="0">
                          <a:latin typeface="Cambria Math" panose="02040503050406030204" pitchFamily="18" charset="0"/>
                        </a:rPr>
                        <m:t>𝑠𝑆𝑜𝑛𝑔𝑂𝑓</m:t>
                      </m:r>
                      <m:r>
                        <a:rPr lang="it-IT" sz="1050" b="0" i="1" smtClean="0">
                          <a:latin typeface="Cambria Math" panose="02040503050406030204" pitchFamily="18" charset="0"/>
                        </a:rPr>
                        <m:t> (</m:t>
                      </m:r>
                      <m:r>
                        <a:rPr lang="it-IT" sz="1050" b="0" i="1" smtClean="0">
                          <a:latin typeface="Cambria Math" panose="02040503050406030204" pitchFamily="18" charset="0"/>
                        </a:rPr>
                        <m:t>𝑠𝑖𝑑</m:t>
                      </m:r>
                      <m:r>
                        <a:rPr lang="it-IT" sz="1050" b="0" i="1" smtClean="0">
                          <a:latin typeface="Cambria Math" panose="02040503050406030204" pitchFamily="18" charset="0"/>
                        </a:rPr>
                        <m:t>1,</m:t>
                      </m:r>
                      <m:r>
                        <a:rPr lang="it-IT" sz="1050" b="0" i="1" smtClean="0">
                          <a:latin typeface="Cambria Math" panose="02040503050406030204" pitchFamily="18" charset="0"/>
                        </a:rPr>
                        <m:t>𝑎𝑖𝑑</m:t>
                      </m:r>
                      <m:r>
                        <a:rPr lang="it-IT" sz="1050" b="0" i="1" smtClean="0">
                          <a:latin typeface="Cambria Math" panose="02040503050406030204" pitchFamily="18" charset="0"/>
                        </a:rPr>
                        <m:t>1)</m:t>
                      </m:r>
                    </m:oMath>
                  </m:oMathPara>
                </a14:m>
                <a:endParaRPr lang="en-US" sz="1050" dirty="0"/>
              </a:p>
            </p:txBody>
          </p:sp>
        </mc:Choice>
        <mc:Fallback xmlns="">
          <p:sp>
            <p:nvSpPr>
              <p:cNvPr id="44" name="TextBox 43">
                <a:extLst>
                  <a:ext uri="{FF2B5EF4-FFF2-40B4-BE49-F238E27FC236}">
                    <a16:creationId xmlns:a16="http://schemas.microsoft.com/office/drawing/2014/main" id="{71F0534A-0A08-C9F7-1572-31DC60B1365F}"/>
                  </a:ext>
                </a:extLst>
              </p:cNvPr>
              <p:cNvSpPr txBox="1">
                <a:spLocks noRot="1" noChangeAspect="1" noMove="1" noResize="1" noEditPoints="1" noAdjustHandles="1" noChangeArrowheads="1" noChangeShapeType="1" noTextEdit="1"/>
              </p:cNvSpPr>
              <p:nvPr/>
            </p:nvSpPr>
            <p:spPr>
              <a:xfrm>
                <a:off x="3866299" y="2818726"/>
                <a:ext cx="1329659" cy="161583"/>
              </a:xfrm>
              <a:prstGeom prst="rect">
                <a:avLst/>
              </a:prstGeom>
              <a:blipFill>
                <a:blip r:embed="rId6"/>
                <a:stretch>
                  <a:fillRect l="-5046" r="-1376"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DF7D73D-21B1-C3F4-55EE-C183E5B451CC}"/>
                  </a:ext>
                </a:extLst>
              </p:cNvPr>
              <p:cNvSpPr txBox="1"/>
              <p:nvPr/>
            </p:nvSpPr>
            <p:spPr>
              <a:xfrm>
                <a:off x="3595681" y="2818726"/>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46" name="TextBox 45">
                <a:extLst>
                  <a:ext uri="{FF2B5EF4-FFF2-40B4-BE49-F238E27FC236}">
                    <a16:creationId xmlns:a16="http://schemas.microsoft.com/office/drawing/2014/main" id="{DDF7D73D-21B1-C3F4-55EE-C183E5B451CC}"/>
                  </a:ext>
                </a:extLst>
              </p:cNvPr>
              <p:cNvSpPr txBox="1">
                <a:spLocks noRot="1" noChangeAspect="1" noMove="1" noResize="1" noEditPoints="1" noAdjustHandles="1" noChangeArrowheads="1" noChangeShapeType="1" noTextEdit="1"/>
              </p:cNvSpPr>
              <p:nvPr/>
            </p:nvSpPr>
            <p:spPr>
              <a:xfrm>
                <a:off x="3595681" y="2818726"/>
                <a:ext cx="168315" cy="161583"/>
              </a:xfrm>
              <a:prstGeom prst="rect">
                <a:avLst/>
              </a:prstGeom>
              <a:blipFill>
                <a:blip r:embed="rId7"/>
                <a:stretch>
                  <a:fillRect l="-7407" r="-1481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3F51A1-4D36-300D-837E-0FD89A8FB126}"/>
                  </a:ext>
                </a:extLst>
              </p:cNvPr>
              <p:cNvSpPr txBox="1"/>
              <p:nvPr/>
            </p:nvSpPr>
            <p:spPr>
              <a:xfrm>
                <a:off x="5624781" y="2818725"/>
                <a:ext cx="1329659"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it-IT" sz="1050" i="1" smtClean="0">
                          <a:latin typeface="Cambria Math" panose="02040503050406030204" pitchFamily="18" charset="0"/>
                        </a:rPr>
                        <m:t>i</m:t>
                      </m:r>
                      <m:r>
                        <a:rPr lang="it-IT" sz="1050" b="0" i="1" smtClean="0">
                          <a:latin typeface="Cambria Math" panose="02040503050406030204" pitchFamily="18" charset="0"/>
                        </a:rPr>
                        <m:t>𝑠𝑆𝑜𝑛𝑔𝑂𝑓</m:t>
                      </m:r>
                      <m:r>
                        <a:rPr lang="it-IT" sz="1050" b="0" i="1" smtClean="0">
                          <a:latin typeface="Cambria Math" panose="02040503050406030204" pitchFamily="18" charset="0"/>
                        </a:rPr>
                        <m:t> (</m:t>
                      </m:r>
                      <m:r>
                        <a:rPr lang="it-IT" sz="1050" b="0" i="1" smtClean="0">
                          <a:latin typeface="Cambria Math" panose="02040503050406030204" pitchFamily="18" charset="0"/>
                        </a:rPr>
                        <m:t>𝑠𝑖𝑑</m:t>
                      </m:r>
                      <m:r>
                        <a:rPr lang="it-IT" sz="1050" b="0" i="1" smtClean="0">
                          <a:latin typeface="Cambria Math" panose="02040503050406030204" pitchFamily="18" charset="0"/>
                        </a:rPr>
                        <m:t>2,</m:t>
                      </m:r>
                      <m:r>
                        <a:rPr lang="it-IT" sz="1050" b="0" i="1" smtClean="0">
                          <a:latin typeface="Cambria Math" panose="02040503050406030204" pitchFamily="18" charset="0"/>
                        </a:rPr>
                        <m:t>𝑎𝑖𝑑</m:t>
                      </m:r>
                      <m:r>
                        <a:rPr lang="it-IT" sz="1050" b="0" i="1" smtClean="0">
                          <a:latin typeface="Cambria Math" panose="02040503050406030204" pitchFamily="18" charset="0"/>
                        </a:rPr>
                        <m:t>2)</m:t>
                      </m:r>
                    </m:oMath>
                  </m:oMathPara>
                </a14:m>
                <a:endParaRPr lang="en-US" sz="1050" dirty="0"/>
              </a:p>
            </p:txBody>
          </p:sp>
        </mc:Choice>
        <mc:Fallback xmlns="">
          <p:sp>
            <p:nvSpPr>
              <p:cNvPr id="64" name="TextBox 63">
                <a:extLst>
                  <a:ext uri="{FF2B5EF4-FFF2-40B4-BE49-F238E27FC236}">
                    <a16:creationId xmlns:a16="http://schemas.microsoft.com/office/drawing/2014/main" id="{B73F51A1-4D36-300D-837E-0FD89A8FB126}"/>
                  </a:ext>
                </a:extLst>
              </p:cNvPr>
              <p:cNvSpPr txBox="1">
                <a:spLocks noRot="1" noChangeAspect="1" noMove="1" noResize="1" noEditPoints="1" noAdjustHandles="1" noChangeArrowheads="1" noChangeShapeType="1" noTextEdit="1"/>
              </p:cNvSpPr>
              <p:nvPr/>
            </p:nvSpPr>
            <p:spPr>
              <a:xfrm>
                <a:off x="5624781" y="2818725"/>
                <a:ext cx="1329659" cy="161583"/>
              </a:xfrm>
              <a:prstGeom prst="rect">
                <a:avLst/>
              </a:prstGeom>
              <a:blipFill>
                <a:blip r:embed="rId8"/>
                <a:stretch>
                  <a:fillRect l="-5046" r="-1376"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342D05C-B51D-B8F4-93EC-8D24E3C1CD74}"/>
                  </a:ext>
                </a:extLst>
              </p:cNvPr>
              <p:cNvSpPr txBox="1"/>
              <p:nvPr/>
            </p:nvSpPr>
            <p:spPr>
              <a:xfrm>
                <a:off x="1220991" y="3111240"/>
                <a:ext cx="844205"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i="1" smtClean="0">
                          <a:latin typeface="Cambria Math" panose="02040503050406030204" pitchFamily="18" charset="0"/>
                        </a:rPr>
                        <m:t>(</m:t>
                      </m:r>
                      <m:r>
                        <a:rPr lang="it-IT" sz="1050" b="0" i="1" smtClean="0">
                          <a:latin typeface="Cambria Math" panose="02040503050406030204" pitchFamily="18" charset="0"/>
                        </a:rPr>
                        <m:t>𝑠𝑖𝑑</m:t>
                      </m:r>
                      <m:r>
                        <a:rPr lang="it-IT" sz="1050" b="0" i="1" smtClean="0">
                          <a:latin typeface="Cambria Math" panose="02040503050406030204" pitchFamily="18" charset="0"/>
                        </a:rPr>
                        <m:t>1=</m:t>
                      </m:r>
                      <m:r>
                        <a:rPr lang="it-IT" sz="1050" b="0" i="1" smtClean="0">
                          <a:latin typeface="Cambria Math" panose="02040503050406030204" pitchFamily="18" charset="0"/>
                        </a:rPr>
                        <m:t>𝑠𝑖𝑑</m:t>
                      </m:r>
                      <m:r>
                        <a:rPr lang="it-IT" sz="1050" b="0" i="1" smtClean="0">
                          <a:latin typeface="Cambria Math" panose="02040503050406030204" pitchFamily="18" charset="0"/>
                        </a:rPr>
                        <m:t>2)</m:t>
                      </m:r>
                    </m:oMath>
                  </m:oMathPara>
                </a14:m>
                <a:endParaRPr lang="en-US" sz="1050" dirty="0"/>
              </a:p>
            </p:txBody>
          </p:sp>
        </mc:Choice>
        <mc:Fallback xmlns="">
          <p:sp>
            <p:nvSpPr>
              <p:cNvPr id="65" name="TextBox 64">
                <a:extLst>
                  <a:ext uri="{FF2B5EF4-FFF2-40B4-BE49-F238E27FC236}">
                    <a16:creationId xmlns:a16="http://schemas.microsoft.com/office/drawing/2014/main" id="{D342D05C-B51D-B8F4-93EC-8D24E3C1CD74}"/>
                  </a:ext>
                </a:extLst>
              </p:cNvPr>
              <p:cNvSpPr txBox="1">
                <a:spLocks noRot="1" noChangeAspect="1" noMove="1" noResize="1" noEditPoints="1" noAdjustHandles="1" noChangeArrowheads="1" noChangeShapeType="1" noTextEdit="1"/>
              </p:cNvSpPr>
              <p:nvPr/>
            </p:nvSpPr>
            <p:spPr>
              <a:xfrm>
                <a:off x="1220991" y="3111240"/>
                <a:ext cx="844205" cy="161583"/>
              </a:xfrm>
              <a:prstGeom prst="rect">
                <a:avLst/>
              </a:prstGeom>
              <a:blipFill>
                <a:blip r:embed="rId9"/>
                <a:stretch>
                  <a:fillRect l="-7914" r="-2158"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08893CD-73B9-941E-924D-99F99065C6F2}"/>
                  </a:ext>
                </a:extLst>
              </p:cNvPr>
              <p:cNvSpPr txBox="1"/>
              <p:nvPr/>
            </p:nvSpPr>
            <p:spPr>
              <a:xfrm>
                <a:off x="2349602" y="3111240"/>
                <a:ext cx="970843"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m:t>
                      </m:r>
                      <m:r>
                        <a:rPr lang="it-IT" sz="1050" i="1" smtClean="0">
                          <a:latin typeface="Cambria Math" panose="02040503050406030204" pitchFamily="18" charset="0"/>
                        </a:rPr>
                        <m:t>(</m:t>
                      </m:r>
                      <m:r>
                        <a:rPr lang="it-IT" sz="1050" b="0" i="1" smtClean="0">
                          <a:latin typeface="Cambria Math" panose="02040503050406030204" pitchFamily="18" charset="0"/>
                        </a:rPr>
                        <m:t>𝑎𝑖𝑑</m:t>
                      </m:r>
                      <m:r>
                        <a:rPr lang="it-IT" sz="1050" b="0" i="1" smtClean="0">
                          <a:latin typeface="Cambria Math" panose="02040503050406030204" pitchFamily="18" charset="0"/>
                        </a:rPr>
                        <m:t>1=</m:t>
                      </m:r>
                      <m:r>
                        <a:rPr lang="it-IT" sz="1050" b="0" i="1" smtClean="0">
                          <a:latin typeface="Cambria Math" panose="02040503050406030204" pitchFamily="18" charset="0"/>
                        </a:rPr>
                        <m:t>𝑎𝑖𝑑</m:t>
                      </m:r>
                      <m:r>
                        <a:rPr lang="it-IT" sz="1050" b="0" i="1" smtClean="0">
                          <a:latin typeface="Cambria Math" panose="02040503050406030204" pitchFamily="18" charset="0"/>
                        </a:rPr>
                        <m:t>2)</m:t>
                      </m:r>
                    </m:oMath>
                  </m:oMathPara>
                </a14:m>
                <a:endParaRPr lang="en-US" sz="1050" dirty="0"/>
              </a:p>
            </p:txBody>
          </p:sp>
        </mc:Choice>
        <mc:Fallback xmlns="">
          <p:sp>
            <p:nvSpPr>
              <p:cNvPr id="66" name="TextBox 65">
                <a:extLst>
                  <a:ext uri="{FF2B5EF4-FFF2-40B4-BE49-F238E27FC236}">
                    <a16:creationId xmlns:a16="http://schemas.microsoft.com/office/drawing/2014/main" id="{C08893CD-73B9-941E-924D-99F99065C6F2}"/>
                  </a:ext>
                </a:extLst>
              </p:cNvPr>
              <p:cNvSpPr txBox="1">
                <a:spLocks noRot="1" noChangeAspect="1" noMove="1" noResize="1" noEditPoints="1" noAdjustHandles="1" noChangeArrowheads="1" noChangeShapeType="1" noTextEdit="1"/>
              </p:cNvSpPr>
              <p:nvPr/>
            </p:nvSpPr>
            <p:spPr>
              <a:xfrm>
                <a:off x="2349602" y="3111240"/>
                <a:ext cx="970843" cy="161583"/>
              </a:xfrm>
              <a:prstGeom prst="rect">
                <a:avLst/>
              </a:prstGeom>
              <a:blipFill>
                <a:blip r:embed="rId10"/>
                <a:stretch>
                  <a:fillRect l="-2500" r="-1875"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9A6A0E6-00C3-5243-AE7C-FF4566BDEFF5}"/>
                  </a:ext>
                </a:extLst>
              </p:cNvPr>
              <p:cNvSpPr txBox="1"/>
              <p:nvPr/>
            </p:nvSpPr>
            <p:spPr>
              <a:xfrm>
                <a:off x="1228882" y="3767544"/>
                <a:ext cx="2023887"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it-IT" sz="1050" i="1" smtClean="0">
                          <a:latin typeface="Cambria Math" panose="02040503050406030204" pitchFamily="18" charset="0"/>
                        </a:rPr>
                        <m:t>S</m:t>
                      </m:r>
                      <m:r>
                        <a:rPr lang="it-IT" sz="1050" b="0" i="1" smtClean="0">
                          <a:latin typeface="Cambria Math" panose="02040503050406030204" pitchFamily="18" charset="0"/>
                        </a:rPr>
                        <m:t>𝑜𝑛𝑔</m:t>
                      </m:r>
                      <m:r>
                        <a:rPr lang="it-IT" sz="1050" b="0" i="1" smtClean="0">
                          <a:latin typeface="Cambria Math" panose="02040503050406030204" pitchFamily="18" charset="0"/>
                        </a:rPr>
                        <m:t>(</m:t>
                      </m:r>
                      <m:r>
                        <a:rPr lang="it-IT" sz="1050" b="0" i="1" smtClean="0">
                          <a:latin typeface="Cambria Math" panose="02040503050406030204" pitchFamily="18" charset="0"/>
                        </a:rPr>
                        <m:t>𝑠𝑖𝑑</m:t>
                      </m:r>
                      <m:r>
                        <a:rPr lang="it-IT" sz="1050" b="0" i="1" smtClean="0">
                          <a:latin typeface="Cambria Math" panose="02040503050406030204" pitchFamily="18" charset="0"/>
                        </a:rPr>
                        <m:t>1,</m:t>
                      </m:r>
                      <m:r>
                        <a:rPr lang="it-IT" sz="1050" b="1" i="1" smtClean="0">
                          <a:latin typeface="Cambria Math" panose="02040503050406030204" pitchFamily="18" charset="0"/>
                        </a:rPr>
                        <m:t>𝒔𝒏𝒂𝒎𝒆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𝑠𝑝</m:t>
                      </m:r>
                      <m:r>
                        <a:rPr lang="it-IT" sz="1050" b="0" i="1" smtClean="0">
                          <a:latin typeface="Cambria Math" panose="02040503050406030204" pitchFamily="18" charset="0"/>
                        </a:rPr>
                        <m:t>,</m:t>
                      </m:r>
                      <m:r>
                        <a:rPr lang="it-IT" sz="1050" b="0" i="1" smtClean="0">
                          <a:latin typeface="Cambria Math" panose="02040503050406030204" pitchFamily="18" charset="0"/>
                        </a:rPr>
                        <m:t>𝑡𝑛</m:t>
                      </m:r>
                      <m:r>
                        <a:rPr lang="it-IT" sz="1050" b="0" i="1" smtClean="0">
                          <a:latin typeface="Cambria Math" panose="02040503050406030204" pitchFamily="18" charset="0"/>
                        </a:rPr>
                        <m:t>,</m:t>
                      </m:r>
                      <m:r>
                        <a:rPr lang="it-IT" sz="1050" b="0" i="1" smtClean="0">
                          <a:latin typeface="Cambria Math" panose="02040503050406030204" pitchFamily="18" charset="0"/>
                        </a:rPr>
                        <m:t>𝑑</m:t>
                      </m:r>
                      <m:r>
                        <a:rPr lang="it-IT" sz="1050" b="0" i="1" smtClean="0">
                          <a:latin typeface="Cambria Math" panose="02040503050406030204" pitchFamily="18" charset="0"/>
                        </a:rPr>
                        <m:t>,</m:t>
                      </m:r>
                      <m:r>
                        <a:rPr lang="it-IT" sz="1050" b="0" i="1" smtClean="0">
                          <a:latin typeface="Cambria Math" panose="02040503050406030204" pitchFamily="18" charset="0"/>
                        </a:rPr>
                        <m:t>𝑒</m:t>
                      </m:r>
                      <m:r>
                        <a:rPr lang="it-IT" sz="1050" b="0" i="1" smtClean="0">
                          <a:latin typeface="Cambria Math" panose="02040503050406030204" pitchFamily="18" charset="0"/>
                        </a:rPr>
                        <m:t>,</m:t>
                      </m:r>
                      <m:r>
                        <a:rPr lang="it-IT" sz="1050" b="0" i="1" smtClean="0">
                          <a:latin typeface="Cambria Math" panose="02040503050406030204" pitchFamily="18" charset="0"/>
                        </a:rPr>
                        <m:t>𝑝𝑢</m:t>
                      </m:r>
                      <m:r>
                        <a:rPr lang="it-IT" sz="1050" b="0" i="1" smtClean="0">
                          <a:latin typeface="Cambria Math" panose="02040503050406030204" pitchFamily="18" charset="0"/>
                        </a:rPr>
                        <m:t>)</m:t>
                      </m:r>
                    </m:oMath>
                  </m:oMathPara>
                </a14:m>
                <a:endParaRPr lang="en-US" sz="1050" dirty="0"/>
              </a:p>
            </p:txBody>
          </p:sp>
        </mc:Choice>
        <mc:Fallback xmlns="">
          <p:sp>
            <p:nvSpPr>
              <p:cNvPr id="67" name="TextBox 66">
                <a:extLst>
                  <a:ext uri="{FF2B5EF4-FFF2-40B4-BE49-F238E27FC236}">
                    <a16:creationId xmlns:a16="http://schemas.microsoft.com/office/drawing/2014/main" id="{49A6A0E6-00C3-5243-AE7C-FF4566BDEFF5}"/>
                  </a:ext>
                </a:extLst>
              </p:cNvPr>
              <p:cNvSpPr txBox="1">
                <a:spLocks noRot="1" noChangeAspect="1" noMove="1" noResize="1" noEditPoints="1" noAdjustHandles="1" noChangeArrowheads="1" noChangeShapeType="1" noTextEdit="1"/>
              </p:cNvSpPr>
              <p:nvPr/>
            </p:nvSpPr>
            <p:spPr>
              <a:xfrm>
                <a:off x="1228882" y="3767544"/>
                <a:ext cx="2023887" cy="161583"/>
              </a:xfrm>
              <a:prstGeom prst="rect">
                <a:avLst/>
              </a:prstGeom>
              <a:blipFill>
                <a:blip r:embed="rId11"/>
                <a:stretch>
                  <a:fillRect l="-3313" t="-3704" r="-602"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BC641F8-63E5-EBC5-273E-7014F66B30C2}"/>
                  </a:ext>
                </a:extLst>
              </p:cNvPr>
              <p:cNvSpPr txBox="1"/>
              <p:nvPr/>
            </p:nvSpPr>
            <p:spPr>
              <a:xfrm>
                <a:off x="3679837" y="3767545"/>
                <a:ext cx="1702582"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𝑖𝑠𝑆𝑜𝑛𝑔𝐼𝑛𝐴𝑙𝑏𝑢𝑚</m:t>
                      </m:r>
                      <m:r>
                        <a:rPr lang="it-IT" sz="1050" i="1" smtClean="0">
                          <a:latin typeface="Cambria Math" panose="02040503050406030204" pitchFamily="18" charset="0"/>
                        </a:rPr>
                        <m:t>(</m:t>
                      </m:r>
                      <m:r>
                        <a:rPr lang="it-IT" sz="1050" b="0" i="1" smtClean="0">
                          <a:latin typeface="Cambria Math" panose="02040503050406030204" pitchFamily="18" charset="0"/>
                        </a:rPr>
                        <m:t>𝑠𝑖𝑑</m:t>
                      </m:r>
                      <m:r>
                        <a:rPr lang="it-IT" sz="1050" b="0" i="1" smtClean="0">
                          <a:latin typeface="Cambria Math" panose="02040503050406030204" pitchFamily="18" charset="0"/>
                        </a:rPr>
                        <m:t>1,</m:t>
                      </m:r>
                      <m:r>
                        <a:rPr lang="it-IT" sz="1050" b="0" i="1" smtClean="0">
                          <a:latin typeface="Cambria Math" panose="02040503050406030204" pitchFamily="18" charset="0"/>
                        </a:rPr>
                        <m:t>𝑎𝑙𝑏𝑖𝑑</m:t>
                      </m:r>
                      <m:r>
                        <a:rPr lang="it-IT" sz="1050" b="0" i="1" smtClean="0">
                          <a:latin typeface="Cambria Math" panose="02040503050406030204" pitchFamily="18" charset="0"/>
                        </a:rPr>
                        <m:t>)</m:t>
                      </m:r>
                    </m:oMath>
                  </m:oMathPara>
                </a14:m>
                <a:endParaRPr lang="en-US" sz="1050" dirty="0"/>
              </a:p>
            </p:txBody>
          </p:sp>
        </mc:Choice>
        <mc:Fallback xmlns="">
          <p:sp>
            <p:nvSpPr>
              <p:cNvPr id="69" name="TextBox 68">
                <a:extLst>
                  <a:ext uri="{FF2B5EF4-FFF2-40B4-BE49-F238E27FC236}">
                    <a16:creationId xmlns:a16="http://schemas.microsoft.com/office/drawing/2014/main" id="{6BC641F8-63E5-EBC5-273E-7014F66B30C2}"/>
                  </a:ext>
                </a:extLst>
              </p:cNvPr>
              <p:cNvSpPr txBox="1">
                <a:spLocks noRot="1" noChangeAspect="1" noMove="1" noResize="1" noEditPoints="1" noAdjustHandles="1" noChangeArrowheads="1" noChangeShapeType="1" noTextEdit="1"/>
              </p:cNvSpPr>
              <p:nvPr/>
            </p:nvSpPr>
            <p:spPr>
              <a:xfrm>
                <a:off x="3679837" y="3767545"/>
                <a:ext cx="1702582" cy="161583"/>
              </a:xfrm>
              <a:prstGeom prst="rect">
                <a:avLst/>
              </a:prstGeom>
              <a:blipFill>
                <a:blip r:embed="rId12"/>
                <a:stretch>
                  <a:fillRect l="-3943" t="-3704" r="-717"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1F871CFA-CE1C-2DC2-B5E2-77363545B3EC}"/>
                  </a:ext>
                </a:extLst>
              </p:cNvPr>
              <p:cNvSpPr txBox="1"/>
              <p:nvPr/>
            </p:nvSpPr>
            <p:spPr>
              <a:xfrm>
                <a:off x="1239580" y="4106126"/>
                <a:ext cx="278954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𝐴𝑙𝑏𝑢𝑚</m:t>
                      </m:r>
                      <m:r>
                        <a:rPr lang="it-IT" sz="1050" i="1" smtClean="0">
                          <a:latin typeface="Cambria Math" panose="02040503050406030204" pitchFamily="18" charset="0"/>
                        </a:rPr>
                        <m:t>(</m:t>
                      </m:r>
                      <m:r>
                        <a:rPr lang="it-IT" sz="1050" b="0" i="1" smtClean="0">
                          <a:latin typeface="Cambria Math" panose="02040503050406030204" pitchFamily="18" charset="0"/>
                        </a:rPr>
                        <m:t>𝑎𝑙𝑏𝑖𝑑</m:t>
                      </m:r>
                      <m:r>
                        <a:rPr lang="it-IT" sz="1050" b="0" i="1" smtClean="0">
                          <a:latin typeface="Cambria Math" panose="02040503050406030204" pitchFamily="18" charset="0"/>
                        </a:rPr>
                        <m:t>,</m:t>
                      </m:r>
                      <m:r>
                        <a:rPr lang="it-IT" sz="1050" b="1" i="1" smtClean="0">
                          <a:latin typeface="Cambria Math" panose="02040503050406030204" pitchFamily="18" charset="0"/>
                        </a:rPr>
                        <m:t>𝒂𝒍𝒃𝒏𝒂𝒎𝒆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𝑎𝑡</m:t>
                      </m:r>
                      <m:r>
                        <a:rPr lang="it-IT" sz="1050" b="0" i="1" smtClean="0">
                          <a:latin typeface="Cambria Math" panose="02040503050406030204" pitchFamily="18" charset="0"/>
                        </a:rPr>
                        <m:t>,</m:t>
                      </m:r>
                      <m:r>
                        <a:rPr lang="it-IT" sz="1050" b="0" i="1" smtClean="0">
                          <a:latin typeface="Cambria Math" panose="02040503050406030204" pitchFamily="18" charset="0"/>
                        </a:rPr>
                        <m:t>𝑎𝑏𝑝</m:t>
                      </m:r>
                      <m:r>
                        <a:rPr lang="it-IT" sz="1050" b="0" i="1" smtClean="0">
                          <a:latin typeface="Cambria Math" panose="02040503050406030204" pitchFamily="18" charset="0"/>
                        </a:rPr>
                        <m:t>,</m:t>
                      </m:r>
                      <m:r>
                        <a:rPr lang="it-IT" sz="1050" b="1" i="1" smtClean="0">
                          <a:latin typeface="Cambria Math" panose="02040503050406030204" pitchFamily="18" charset="0"/>
                        </a:rPr>
                        <m:t>𝒓𝒆𝒍𝒆𝒂𝒔𝒆𝒅𝒂𝒕𝒆</m:t>
                      </m:r>
                      <m:r>
                        <a:rPr lang="it-IT" sz="1050" b="0" i="1" smtClean="0">
                          <a:latin typeface="Cambria Math" panose="02040503050406030204" pitchFamily="18" charset="0"/>
                        </a:rPr>
                        <m:t>)</m:t>
                      </m:r>
                    </m:oMath>
                  </m:oMathPara>
                </a14:m>
                <a:endParaRPr lang="en-US" sz="1050" dirty="0"/>
              </a:p>
            </p:txBody>
          </p:sp>
        </mc:Choice>
        <mc:Fallback xmlns="">
          <p:sp>
            <p:nvSpPr>
              <p:cNvPr id="70" name="TextBox 69">
                <a:extLst>
                  <a:ext uri="{FF2B5EF4-FFF2-40B4-BE49-F238E27FC236}">
                    <a16:creationId xmlns:a16="http://schemas.microsoft.com/office/drawing/2014/main" id="{1F871CFA-CE1C-2DC2-B5E2-77363545B3EC}"/>
                  </a:ext>
                </a:extLst>
              </p:cNvPr>
              <p:cNvSpPr txBox="1">
                <a:spLocks noRot="1" noChangeAspect="1" noMove="1" noResize="1" noEditPoints="1" noAdjustHandles="1" noChangeArrowheads="1" noChangeShapeType="1" noTextEdit="1"/>
              </p:cNvSpPr>
              <p:nvPr/>
            </p:nvSpPr>
            <p:spPr>
              <a:xfrm>
                <a:off x="1239580" y="4106126"/>
                <a:ext cx="2789546" cy="161583"/>
              </a:xfrm>
              <a:prstGeom prst="rect">
                <a:avLst/>
              </a:prstGeom>
              <a:blipFill>
                <a:blip r:embed="rId13"/>
                <a:stretch>
                  <a:fillRect l="-1747" t="-3846" r="-218"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C5E39-CE94-FBA6-EFE4-00AE99CD6D47}"/>
                  </a:ext>
                </a:extLst>
              </p:cNvPr>
              <p:cNvSpPr txBox="1"/>
              <p:nvPr/>
            </p:nvSpPr>
            <p:spPr>
              <a:xfrm>
                <a:off x="1239580" y="4460122"/>
                <a:ext cx="1446165"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it-IT" sz="1050" i="1" smtClean="0">
                          <a:latin typeface="Cambria Math" panose="02040503050406030204" pitchFamily="18" charset="0"/>
                        </a:rPr>
                        <m:t>i</m:t>
                      </m:r>
                      <m:r>
                        <a:rPr lang="it-IT" sz="1050" b="0" i="1" smtClean="0">
                          <a:latin typeface="Cambria Math" panose="02040503050406030204" pitchFamily="18" charset="0"/>
                        </a:rPr>
                        <m:t>𝑠𝐴𝑙𝑏𝑢𝑚𝑂𝑓</m:t>
                      </m:r>
                      <m:r>
                        <a:rPr lang="it-IT" sz="1050" i="1" smtClean="0">
                          <a:latin typeface="Cambria Math" panose="02040503050406030204" pitchFamily="18" charset="0"/>
                        </a:rPr>
                        <m:t>(</m:t>
                      </m:r>
                      <m:r>
                        <a:rPr lang="it-IT" sz="1050" b="0" i="1" smtClean="0">
                          <a:latin typeface="Cambria Math" panose="02040503050406030204" pitchFamily="18" charset="0"/>
                        </a:rPr>
                        <m:t>𝑎𝑙𝑏𝑖𝑑</m:t>
                      </m:r>
                      <m:r>
                        <a:rPr lang="it-IT" sz="1050" b="0" i="1" smtClean="0">
                          <a:latin typeface="Cambria Math" panose="02040503050406030204" pitchFamily="18" charset="0"/>
                        </a:rPr>
                        <m:t>,</m:t>
                      </m:r>
                      <m:r>
                        <a:rPr lang="it-IT" sz="1050" b="0" i="1" smtClean="0">
                          <a:latin typeface="Cambria Math" panose="02040503050406030204" pitchFamily="18" charset="0"/>
                        </a:rPr>
                        <m:t>𝑎𝑖𝑑</m:t>
                      </m:r>
                      <m:r>
                        <a:rPr lang="it-IT" sz="1050" b="0" i="1" smtClean="0">
                          <a:latin typeface="Cambria Math" panose="02040503050406030204" pitchFamily="18" charset="0"/>
                        </a:rPr>
                        <m:t>3)</m:t>
                      </m:r>
                    </m:oMath>
                  </m:oMathPara>
                </a14:m>
                <a:endParaRPr lang="en-US" sz="1050" dirty="0"/>
              </a:p>
            </p:txBody>
          </p:sp>
        </mc:Choice>
        <mc:Fallback xmlns="">
          <p:sp>
            <p:nvSpPr>
              <p:cNvPr id="71" name="TextBox 70">
                <a:extLst>
                  <a:ext uri="{FF2B5EF4-FFF2-40B4-BE49-F238E27FC236}">
                    <a16:creationId xmlns:a16="http://schemas.microsoft.com/office/drawing/2014/main" id="{24FC5E39-CE94-FBA6-EFE4-00AE99CD6D47}"/>
                  </a:ext>
                </a:extLst>
              </p:cNvPr>
              <p:cNvSpPr txBox="1">
                <a:spLocks noRot="1" noChangeAspect="1" noMove="1" noResize="1" noEditPoints="1" noAdjustHandles="1" noChangeArrowheads="1" noChangeShapeType="1" noTextEdit="1"/>
              </p:cNvSpPr>
              <p:nvPr/>
            </p:nvSpPr>
            <p:spPr>
              <a:xfrm>
                <a:off x="1239580" y="4460122"/>
                <a:ext cx="1446165" cy="161583"/>
              </a:xfrm>
              <a:prstGeom prst="rect">
                <a:avLst/>
              </a:prstGeom>
              <a:blipFill>
                <a:blip r:embed="rId14"/>
                <a:stretch>
                  <a:fillRect l="-4622" t="-3846" r="-840"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B825921-2151-0E70-4EB7-8BABFFEC835F}"/>
                  </a:ext>
                </a:extLst>
              </p:cNvPr>
              <p:cNvSpPr txBox="1"/>
              <p:nvPr/>
            </p:nvSpPr>
            <p:spPr>
              <a:xfrm>
                <a:off x="3561691" y="3108539"/>
                <a:ext cx="1766574"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𝑎𝑖𝑑</m:t>
                      </m:r>
                      <m:r>
                        <a:rPr lang="it-IT" sz="1050" b="0" i="1" smtClean="0">
                          <a:latin typeface="Cambria Math" panose="02040503050406030204" pitchFamily="18" charset="0"/>
                        </a:rPr>
                        <m:t>2,</m:t>
                      </m:r>
                      <m:r>
                        <a:rPr lang="it-IT" sz="1050" b="1" i="1" smtClean="0">
                          <a:latin typeface="Cambria Math" panose="02040503050406030204" pitchFamily="18" charset="0"/>
                        </a:rPr>
                        <m:t>𝒂𝒏𝒂𝒎𝒆</m:t>
                      </m:r>
                      <m:r>
                        <a:rPr lang="it-IT" sz="1050" b="1" i="1" smtClean="0">
                          <a:latin typeface="Cambria Math" panose="02040503050406030204" pitchFamily="18" charset="0"/>
                        </a:rPr>
                        <m:t>𝟐</m:t>
                      </m:r>
                      <m:r>
                        <a:rPr lang="it-IT" sz="1050" b="0" i="1" smtClean="0">
                          <a:latin typeface="Cambria Math" panose="02040503050406030204" pitchFamily="18" charset="0"/>
                        </a:rPr>
                        <m:t>,</m:t>
                      </m:r>
                      <m:r>
                        <a:rPr lang="it-IT" sz="1050" b="0" i="1" smtClean="0">
                          <a:latin typeface="Cambria Math" panose="02040503050406030204" pitchFamily="18" charset="0"/>
                        </a:rPr>
                        <m:t>𝑝</m:t>
                      </m:r>
                      <m:r>
                        <a:rPr lang="it-IT" sz="1050" b="0" i="1" smtClean="0">
                          <a:latin typeface="Cambria Math" panose="02040503050406030204" pitchFamily="18" charset="0"/>
                        </a:rPr>
                        <m:t>2,</m:t>
                      </m:r>
                      <m:r>
                        <a:rPr lang="it-IT" sz="1050" b="0" i="1" smtClean="0">
                          <a:latin typeface="Cambria Math" panose="02040503050406030204" pitchFamily="18" charset="0"/>
                        </a:rPr>
                        <m:t>𝑓</m:t>
                      </m:r>
                      <m:r>
                        <a:rPr lang="it-IT" sz="1050" b="0" i="1" smtClean="0">
                          <a:latin typeface="Cambria Math" panose="02040503050406030204" pitchFamily="18" charset="0"/>
                        </a:rPr>
                        <m:t>2)</m:t>
                      </m:r>
                    </m:oMath>
                  </m:oMathPara>
                </a14:m>
                <a:endParaRPr lang="en-US" sz="1050" dirty="0"/>
              </a:p>
            </p:txBody>
          </p:sp>
        </mc:Choice>
        <mc:Fallback xmlns="">
          <p:sp>
            <p:nvSpPr>
              <p:cNvPr id="72" name="TextBox 71">
                <a:extLst>
                  <a:ext uri="{FF2B5EF4-FFF2-40B4-BE49-F238E27FC236}">
                    <a16:creationId xmlns:a16="http://schemas.microsoft.com/office/drawing/2014/main" id="{4B825921-2151-0E70-4EB7-8BABFFEC835F}"/>
                  </a:ext>
                </a:extLst>
              </p:cNvPr>
              <p:cNvSpPr txBox="1">
                <a:spLocks noRot="1" noChangeAspect="1" noMove="1" noResize="1" noEditPoints="1" noAdjustHandles="1" noChangeArrowheads="1" noChangeShapeType="1" noTextEdit="1"/>
              </p:cNvSpPr>
              <p:nvPr/>
            </p:nvSpPr>
            <p:spPr>
              <a:xfrm>
                <a:off x="3561691" y="3108539"/>
                <a:ext cx="1766574" cy="161583"/>
              </a:xfrm>
              <a:prstGeom prst="rect">
                <a:avLst/>
              </a:prstGeom>
              <a:blipFill>
                <a:blip r:embed="rId15"/>
                <a:stretch>
                  <a:fillRect l="-2759" t="-3846" r="-690"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455130B-6C23-E25A-2CD4-F084884842D9}"/>
                  </a:ext>
                </a:extLst>
              </p:cNvPr>
              <p:cNvSpPr txBox="1"/>
              <p:nvPr/>
            </p:nvSpPr>
            <p:spPr>
              <a:xfrm>
                <a:off x="3045233" y="4460122"/>
                <a:ext cx="1819472"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𝑎𝑖𝑑</m:t>
                      </m:r>
                      <m:r>
                        <a:rPr lang="it-IT" sz="1050" b="0" i="1" smtClean="0">
                          <a:latin typeface="Cambria Math" panose="02040503050406030204" pitchFamily="18" charset="0"/>
                        </a:rPr>
                        <m:t>3,</m:t>
                      </m:r>
                      <m:r>
                        <a:rPr lang="it-IT" sz="1050" b="1" i="1" smtClean="0">
                          <a:latin typeface="Cambria Math" panose="02040503050406030204" pitchFamily="18" charset="0"/>
                        </a:rPr>
                        <m:t>𝒂𝒏𝒂𝒎𝒆</m:t>
                      </m:r>
                      <m:r>
                        <a:rPr lang="it-IT" sz="1050" b="1" i="1" smtClean="0">
                          <a:latin typeface="Cambria Math" panose="02040503050406030204" pitchFamily="18" charset="0"/>
                        </a:rPr>
                        <m:t>𝟑</m:t>
                      </m:r>
                      <m:r>
                        <a:rPr lang="it-IT" sz="1050" b="0" i="1" smtClean="0">
                          <a:latin typeface="Cambria Math" panose="02040503050406030204" pitchFamily="18" charset="0"/>
                        </a:rPr>
                        <m:t>,</m:t>
                      </m:r>
                      <m:r>
                        <a:rPr lang="it-IT" sz="1050" b="0" i="1" smtClean="0">
                          <a:latin typeface="Cambria Math" panose="02040503050406030204" pitchFamily="18" charset="0"/>
                        </a:rPr>
                        <m:t>𝑝</m:t>
                      </m:r>
                      <m:r>
                        <a:rPr lang="it-IT" sz="1050" b="0" i="1" smtClean="0">
                          <a:latin typeface="Cambria Math" panose="02040503050406030204" pitchFamily="18" charset="0"/>
                        </a:rPr>
                        <m:t>3,</m:t>
                      </m:r>
                      <m:r>
                        <a:rPr lang="it-IT" sz="1050" b="0" i="1" smtClean="0">
                          <a:latin typeface="Cambria Math" panose="02040503050406030204" pitchFamily="18" charset="0"/>
                        </a:rPr>
                        <m:t>𝑓</m:t>
                      </m:r>
                      <m:r>
                        <a:rPr lang="it-IT" sz="1050" b="0" i="1" smtClean="0">
                          <a:latin typeface="Cambria Math" panose="02040503050406030204" pitchFamily="18" charset="0"/>
                        </a:rPr>
                        <m:t>3)}</m:t>
                      </m:r>
                    </m:oMath>
                  </m:oMathPara>
                </a14:m>
                <a:endParaRPr lang="en-US" sz="1050" dirty="0"/>
              </a:p>
            </p:txBody>
          </p:sp>
        </mc:Choice>
        <mc:Fallback xmlns="">
          <p:sp>
            <p:nvSpPr>
              <p:cNvPr id="73" name="TextBox 72">
                <a:extLst>
                  <a:ext uri="{FF2B5EF4-FFF2-40B4-BE49-F238E27FC236}">
                    <a16:creationId xmlns:a16="http://schemas.microsoft.com/office/drawing/2014/main" id="{8455130B-6C23-E25A-2CD4-F084884842D9}"/>
                  </a:ext>
                </a:extLst>
              </p:cNvPr>
              <p:cNvSpPr txBox="1">
                <a:spLocks noRot="1" noChangeAspect="1" noMove="1" noResize="1" noEditPoints="1" noAdjustHandles="1" noChangeArrowheads="1" noChangeShapeType="1" noTextEdit="1"/>
              </p:cNvSpPr>
              <p:nvPr/>
            </p:nvSpPr>
            <p:spPr>
              <a:xfrm>
                <a:off x="3045233" y="4460122"/>
                <a:ext cx="1819472" cy="161583"/>
              </a:xfrm>
              <a:prstGeom prst="rect">
                <a:avLst/>
              </a:prstGeom>
              <a:blipFill>
                <a:blip r:embed="rId16"/>
                <a:stretch>
                  <a:fillRect l="-2685" t="-3846" r="-1007"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B2858218-E853-C808-EE0C-57C8D189CD16}"/>
                  </a:ext>
                </a:extLst>
              </p:cNvPr>
              <p:cNvSpPr txBox="1"/>
              <p:nvPr/>
            </p:nvSpPr>
            <p:spPr>
              <a:xfrm>
                <a:off x="3009966" y="3429270"/>
                <a:ext cx="1395703"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h𝑎𝑠𝐿𝑎𝑏𝑒𝑙</m:t>
                      </m:r>
                      <m:r>
                        <a:rPr lang="it-IT" sz="1050" b="0" i="1" smtClean="0">
                          <a:latin typeface="Cambria Math" panose="02040503050406030204" pitchFamily="18" charset="0"/>
                        </a:rPr>
                        <m:t>(</m:t>
                      </m:r>
                      <m:r>
                        <a:rPr lang="it-IT" sz="1050" b="0" i="1" smtClean="0">
                          <a:latin typeface="Cambria Math" panose="02040503050406030204" pitchFamily="18" charset="0"/>
                        </a:rPr>
                        <m:t>𝑎𝑖𝑑</m:t>
                      </m:r>
                      <m:r>
                        <a:rPr lang="it-IT" sz="1050" b="0" i="1" smtClean="0">
                          <a:latin typeface="Cambria Math" panose="02040503050406030204" pitchFamily="18" charset="0"/>
                        </a:rPr>
                        <m:t>2,</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2)</m:t>
                      </m:r>
                    </m:oMath>
                  </m:oMathPara>
                </a14:m>
                <a:endParaRPr lang="en-US" sz="1050" dirty="0"/>
              </a:p>
            </p:txBody>
          </p:sp>
        </mc:Choice>
        <mc:Fallback xmlns="">
          <p:sp>
            <p:nvSpPr>
              <p:cNvPr id="74" name="TextBox 73">
                <a:extLst>
                  <a:ext uri="{FF2B5EF4-FFF2-40B4-BE49-F238E27FC236}">
                    <a16:creationId xmlns:a16="http://schemas.microsoft.com/office/drawing/2014/main" id="{B2858218-E853-C808-EE0C-57C8D189CD16}"/>
                  </a:ext>
                </a:extLst>
              </p:cNvPr>
              <p:cNvSpPr txBox="1">
                <a:spLocks noRot="1" noChangeAspect="1" noMove="1" noResize="1" noEditPoints="1" noAdjustHandles="1" noChangeArrowheads="1" noChangeShapeType="1" noTextEdit="1"/>
              </p:cNvSpPr>
              <p:nvPr/>
            </p:nvSpPr>
            <p:spPr>
              <a:xfrm>
                <a:off x="3009966" y="3429270"/>
                <a:ext cx="1395703" cy="161583"/>
              </a:xfrm>
              <a:prstGeom prst="rect">
                <a:avLst/>
              </a:prstGeom>
              <a:blipFill>
                <a:blip r:embed="rId17"/>
                <a:stretch>
                  <a:fillRect l="-3930" t="-3846" r="-1310"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C22DAAD-E26D-0E7C-699E-FBDDFCE8BB4F}"/>
                  </a:ext>
                </a:extLst>
              </p:cNvPr>
              <p:cNvSpPr txBox="1"/>
              <p:nvPr/>
            </p:nvSpPr>
            <p:spPr>
              <a:xfrm>
                <a:off x="1239580" y="3429270"/>
                <a:ext cx="1395703"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h𝑎𝑠𝐿𝑎𝑏𝑒𝑙</m:t>
                      </m:r>
                      <m:r>
                        <a:rPr lang="it-IT" sz="1050" b="0" i="1" smtClean="0">
                          <a:latin typeface="Cambria Math" panose="02040503050406030204" pitchFamily="18" charset="0"/>
                        </a:rPr>
                        <m:t>(</m:t>
                      </m:r>
                      <m:r>
                        <a:rPr lang="it-IT" sz="1050" b="0" i="1" smtClean="0">
                          <a:latin typeface="Cambria Math" panose="02040503050406030204" pitchFamily="18" charset="0"/>
                        </a:rPr>
                        <m:t>𝑎𝑖𝑑</m:t>
                      </m:r>
                      <m:r>
                        <a:rPr lang="it-IT" sz="1050" b="0" i="1" smtClean="0">
                          <a:latin typeface="Cambria Math" panose="02040503050406030204" pitchFamily="18" charset="0"/>
                        </a:rPr>
                        <m:t>1,</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1)</m:t>
                      </m:r>
                    </m:oMath>
                  </m:oMathPara>
                </a14:m>
                <a:endParaRPr lang="en-US" sz="1050" dirty="0"/>
              </a:p>
            </p:txBody>
          </p:sp>
        </mc:Choice>
        <mc:Fallback xmlns="">
          <p:sp>
            <p:nvSpPr>
              <p:cNvPr id="75" name="TextBox 74">
                <a:extLst>
                  <a:ext uri="{FF2B5EF4-FFF2-40B4-BE49-F238E27FC236}">
                    <a16:creationId xmlns:a16="http://schemas.microsoft.com/office/drawing/2014/main" id="{6C22DAAD-E26D-0E7C-699E-FBDDFCE8BB4F}"/>
                  </a:ext>
                </a:extLst>
              </p:cNvPr>
              <p:cNvSpPr txBox="1">
                <a:spLocks noRot="1" noChangeAspect="1" noMove="1" noResize="1" noEditPoints="1" noAdjustHandles="1" noChangeArrowheads="1" noChangeShapeType="1" noTextEdit="1"/>
              </p:cNvSpPr>
              <p:nvPr/>
            </p:nvSpPr>
            <p:spPr>
              <a:xfrm>
                <a:off x="1239580" y="3429270"/>
                <a:ext cx="1395703" cy="161583"/>
              </a:xfrm>
              <a:prstGeom prst="rect">
                <a:avLst/>
              </a:prstGeom>
              <a:blipFill>
                <a:blip r:embed="rId18"/>
                <a:stretch>
                  <a:fillRect l="-3493" t="-3846" r="-1310"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EE7786B-B033-0E2E-6E41-809DBFF571F8}"/>
                  </a:ext>
                </a:extLst>
              </p:cNvPr>
              <p:cNvSpPr txBox="1"/>
              <p:nvPr/>
            </p:nvSpPr>
            <p:spPr>
              <a:xfrm>
                <a:off x="4762113" y="3429270"/>
                <a:ext cx="1078244"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1=</m:t>
                      </m:r>
                      <m:r>
                        <a:rPr lang="it-IT" sz="1050" b="0" i="1" smtClean="0">
                          <a:latin typeface="Cambria Math" panose="02040503050406030204" pitchFamily="18" charset="0"/>
                        </a:rPr>
                        <m:t>𝑙𝑎𝑏𝑒𝑙</m:t>
                      </m:r>
                      <m:r>
                        <a:rPr lang="it-IT" sz="1050" b="0" i="1" smtClean="0">
                          <a:latin typeface="Cambria Math" panose="02040503050406030204" pitchFamily="18" charset="0"/>
                        </a:rPr>
                        <m:t>2)</m:t>
                      </m:r>
                    </m:oMath>
                  </m:oMathPara>
                </a14:m>
                <a:endParaRPr lang="en-US" sz="1050" dirty="0"/>
              </a:p>
            </p:txBody>
          </p:sp>
        </mc:Choice>
        <mc:Fallback xmlns="">
          <p:sp>
            <p:nvSpPr>
              <p:cNvPr id="76" name="TextBox 75">
                <a:extLst>
                  <a:ext uri="{FF2B5EF4-FFF2-40B4-BE49-F238E27FC236}">
                    <a16:creationId xmlns:a16="http://schemas.microsoft.com/office/drawing/2014/main" id="{5EE7786B-B033-0E2E-6E41-809DBFF571F8}"/>
                  </a:ext>
                </a:extLst>
              </p:cNvPr>
              <p:cNvSpPr txBox="1">
                <a:spLocks noRot="1" noChangeAspect="1" noMove="1" noResize="1" noEditPoints="1" noAdjustHandles="1" noChangeArrowheads="1" noChangeShapeType="1" noTextEdit="1"/>
              </p:cNvSpPr>
              <p:nvPr/>
            </p:nvSpPr>
            <p:spPr>
              <a:xfrm>
                <a:off x="4762113" y="3429270"/>
                <a:ext cx="1078244" cy="161583"/>
              </a:xfrm>
              <a:prstGeom prst="rect">
                <a:avLst/>
              </a:prstGeom>
              <a:blipFill>
                <a:blip r:embed="rId19"/>
                <a:stretch>
                  <a:fillRect l="-6215" t="-3846" r="-1695"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900CF7D-473E-6CFD-DF5D-B8374F2CFB7E}"/>
                  </a:ext>
                </a:extLst>
              </p:cNvPr>
              <p:cNvSpPr txBox="1"/>
              <p:nvPr/>
            </p:nvSpPr>
            <p:spPr>
              <a:xfrm>
                <a:off x="5326212" y="281872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77" name="TextBox 76">
                <a:extLst>
                  <a:ext uri="{FF2B5EF4-FFF2-40B4-BE49-F238E27FC236}">
                    <a16:creationId xmlns:a16="http://schemas.microsoft.com/office/drawing/2014/main" id="{E900CF7D-473E-6CFD-DF5D-B8374F2CFB7E}"/>
                  </a:ext>
                </a:extLst>
              </p:cNvPr>
              <p:cNvSpPr txBox="1">
                <a:spLocks noRot="1" noChangeAspect="1" noMove="1" noResize="1" noEditPoints="1" noAdjustHandles="1" noChangeArrowheads="1" noChangeShapeType="1" noTextEdit="1"/>
              </p:cNvSpPr>
              <p:nvPr/>
            </p:nvSpPr>
            <p:spPr>
              <a:xfrm>
                <a:off x="5326212" y="2818725"/>
                <a:ext cx="168315" cy="161583"/>
              </a:xfrm>
              <a:prstGeom prst="rect">
                <a:avLst/>
              </a:prstGeom>
              <a:blipFill>
                <a:blip r:embed="rId7"/>
                <a:stretch>
                  <a:fillRect l="-7407" r="-1481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B0E2552-8C3A-6AFC-7EE5-9AD281FA0DA5}"/>
                  </a:ext>
                </a:extLst>
              </p:cNvPr>
              <p:cNvSpPr txBox="1"/>
              <p:nvPr/>
            </p:nvSpPr>
            <p:spPr>
              <a:xfrm>
                <a:off x="7056743" y="2813138"/>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78" name="TextBox 77">
                <a:extLst>
                  <a:ext uri="{FF2B5EF4-FFF2-40B4-BE49-F238E27FC236}">
                    <a16:creationId xmlns:a16="http://schemas.microsoft.com/office/drawing/2014/main" id="{DB0E2552-8C3A-6AFC-7EE5-9AD281FA0DA5}"/>
                  </a:ext>
                </a:extLst>
              </p:cNvPr>
              <p:cNvSpPr txBox="1">
                <a:spLocks noRot="1" noChangeAspect="1" noMove="1" noResize="1" noEditPoints="1" noAdjustHandles="1" noChangeArrowheads="1" noChangeShapeType="1" noTextEdit="1"/>
              </p:cNvSpPr>
              <p:nvPr/>
            </p:nvSpPr>
            <p:spPr>
              <a:xfrm>
                <a:off x="7056743" y="2813138"/>
                <a:ext cx="168315" cy="161583"/>
              </a:xfrm>
              <a:prstGeom prst="rect">
                <a:avLst/>
              </a:prstGeom>
              <a:blipFill>
                <a:blip r:embed="rId20"/>
                <a:stretch>
                  <a:fillRect l="-7407" r="-1481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7967871-631B-9265-9D9A-4629967066A6}"/>
                  </a:ext>
                </a:extLst>
              </p:cNvPr>
              <p:cNvSpPr txBox="1"/>
              <p:nvPr/>
            </p:nvSpPr>
            <p:spPr>
              <a:xfrm>
                <a:off x="2101661" y="3109688"/>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79" name="TextBox 78">
                <a:extLst>
                  <a:ext uri="{FF2B5EF4-FFF2-40B4-BE49-F238E27FC236}">
                    <a16:creationId xmlns:a16="http://schemas.microsoft.com/office/drawing/2014/main" id="{77967871-631B-9265-9D9A-4629967066A6}"/>
                  </a:ext>
                </a:extLst>
              </p:cNvPr>
              <p:cNvSpPr txBox="1">
                <a:spLocks noRot="1" noChangeAspect="1" noMove="1" noResize="1" noEditPoints="1" noAdjustHandles="1" noChangeArrowheads="1" noChangeShapeType="1" noTextEdit="1"/>
              </p:cNvSpPr>
              <p:nvPr/>
            </p:nvSpPr>
            <p:spPr>
              <a:xfrm>
                <a:off x="2101661" y="3109688"/>
                <a:ext cx="168315" cy="161583"/>
              </a:xfrm>
              <a:prstGeom prst="rect">
                <a:avLst/>
              </a:prstGeom>
              <a:blipFill>
                <a:blip r:embed="rId7"/>
                <a:stretch>
                  <a:fillRect l="-7407" r="-1481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21DBE44-C23C-A2F6-5285-8B7B905D14AE}"/>
                  </a:ext>
                </a:extLst>
              </p:cNvPr>
              <p:cNvSpPr txBox="1"/>
              <p:nvPr/>
            </p:nvSpPr>
            <p:spPr>
              <a:xfrm>
                <a:off x="3320445" y="3106952"/>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0" name="TextBox 79">
                <a:extLst>
                  <a:ext uri="{FF2B5EF4-FFF2-40B4-BE49-F238E27FC236}">
                    <a16:creationId xmlns:a16="http://schemas.microsoft.com/office/drawing/2014/main" id="{E21DBE44-C23C-A2F6-5285-8B7B905D14AE}"/>
                  </a:ext>
                </a:extLst>
              </p:cNvPr>
              <p:cNvSpPr txBox="1">
                <a:spLocks noRot="1" noChangeAspect="1" noMove="1" noResize="1" noEditPoints="1" noAdjustHandles="1" noChangeArrowheads="1" noChangeShapeType="1" noTextEdit="1"/>
              </p:cNvSpPr>
              <p:nvPr/>
            </p:nvSpPr>
            <p:spPr>
              <a:xfrm>
                <a:off x="3320445" y="3106952"/>
                <a:ext cx="168315" cy="161583"/>
              </a:xfrm>
              <a:prstGeom prst="rect">
                <a:avLst/>
              </a:prstGeom>
              <a:blipFill>
                <a:blip r:embed="rId7"/>
                <a:stretch>
                  <a:fillRect l="-7407" r="-14815"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F2AA526-1AA2-BD0F-24C7-8EF6C05B8850}"/>
                  </a:ext>
                </a:extLst>
              </p:cNvPr>
              <p:cNvSpPr txBox="1"/>
              <p:nvPr/>
            </p:nvSpPr>
            <p:spPr>
              <a:xfrm>
                <a:off x="5366923" y="3107233"/>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1" name="TextBox 80">
                <a:extLst>
                  <a:ext uri="{FF2B5EF4-FFF2-40B4-BE49-F238E27FC236}">
                    <a16:creationId xmlns:a16="http://schemas.microsoft.com/office/drawing/2014/main" id="{7F2AA526-1AA2-BD0F-24C7-8EF6C05B8850}"/>
                  </a:ext>
                </a:extLst>
              </p:cNvPr>
              <p:cNvSpPr txBox="1">
                <a:spLocks noRot="1" noChangeAspect="1" noMove="1" noResize="1" noEditPoints="1" noAdjustHandles="1" noChangeArrowheads="1" noChangeShapeType="1" noTextEdit="1"/>
              </p:cNvSpPr>
              <p:nvPr/>
            </p:nvSpPr>
            <p:spPr>
              <a:xfrm>
                <a:off x="5366923" y="3107233"/>
                <a:ext cx="168315" cy="161583"/>
              </a:xfrm>
              <a:prstGeom prst="rect">
                <a:avLst/>
              </a:prstGeom>
              <a:blipFill>
                <a:blip r:embed="rId7"/>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F9A1A05-38D6-EB75-8569-C490278F18AC}"/>
                  </a:ext>
                </a:extLst>
              </p:cNvPr>
              <p:cNvSpPr txBox="1"/>
              <p:nvPr/>
            </p:nvSpPr>
            <p:spPr>
              <a:xfrm>
                <a:off x="2685745" y="3421194"/>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2" name="TextBox 81">
                <a:extLst>
                  <a:ext uri="{FF2B5EF4-FFF2-40B4-BE49-F238E27FC236}">
                    <a16:creationId xmlns:a16="http://schemas.microsoft.com/office/drawing/2014/main" id="{4F9A1A05-38D6-EB75-8569-C490278F18AC}"/>
                  </a:ext>
                </a:extLst>
              </p:cNvPr>
              <p:cNvSpPr txBox="1">
                <a:spLocks noRot="1" noChangeAspect="1" noMove="1" noResize="1" noEditPoints="1" noAdjustHandles="1" noChangeArrowheads="1" noChangeShapeType="1" noTextEdit="1"/>
              </p:cNvSpPr>
              <p:nvPr/>
            </p:nvSpPr>
            <p:spPr>
              <a:xfrm>
                <a:off x="2685745" y="3421194"/>
                <a:ext cx="168315" cy="161583"/>
              </a:xfrm>
              <a:prstGeom prst="rect">
                <a:avLst/>
              </a:prstGeom>
              <a:blipFill>
                <a:blip r:embed="rId7"/>
                <a:stretch>
                  <a:fillRect l="-7407" r="-1481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7CC9777-5589-B27C-D3B6-27211488A784}"/>
                  </a:ext>
                </a:extLst>
              </p:cNvPr>
              <p:cNvSpPr txBox="1"/>
              <p:nvPr/>
            </p:nvSpPr>
            <p:spPr>
              <a:xfrm>
                <a:off x="4477417" y="3429269"/>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3" name="TextBox 82">
                <a:extLst>
                  <a:ext uri="{FF2B5EF4-FFF2-40B4-BE49-F238E27FC236}">
                    <a16:creationId xmlns:a16="http://schemas.microsoft.com/office/drawing/2014/main" id="{37CC9777-5589-B27C-D3B6-27211488A784}"/>
                  </a:ext>
                </a:extLst>
              </p:cNvPr>
              <p:cNvSpPr txBox="1">
                <a:spLocks noRot="1" noChangeAspect="1" noMove="1" noResize="1" noEditPoints="1" noAdjustHandles="1" noChangeArrowheads="1" noChangeShapeType="1" noTextEdit="1"/>
              </p:cNvSpPr>
              <p:nvPr/>
            </p:nvSpPr>
            <p:spPr>
              <a:xfrm>
                <a:off x="4477417" y="3429269"/>
                <a:ext cx="168315" cy="161583"/>
              </a:xfrm>
              <a:prstGeom prst="rect">
                <a:avLst/>
              </a:prstGeom>
              <a:blipFill>
                <a:blip r:embed="rId21"/>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30C43E8D-3DEE-E119-C723-A4B6E017EB66}"/>
                  </a:ext>
                </a:extLst>
              </p:cNvPr>
              <p:cNvSpPr txBox="1"/>
              <p:nvPr/>
            </p:nvSpPr>
            <p:spPr>
              <a:xfrm>
                <a:off x="5956738" y="3429269"/>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4" name="TextBox 83">
                <a:extLst>
                  <a:ext uri="{FF2B5EF4-FFF2-40B4-BE49-F238E27FC236}">
                    <a16:creationId xmlns:a16="http://schemas.microsoft.com/office/drawing/2014/main" id="{30C43E8D-3DEE-E119-C723-A4B6E017EB66}"/>
                  </a:ext>
                </a:extLst>
              </p:cNvPr>
              <p:cNvSpPr txBox="1">
                <a:spLocks noRot="1" noChangeAspect="1" noMove="1" noResize="1" noEditPoints="1" noAdjustHandles="1" noChangeArrowheads="1" noChangeShapeType="1" noTextEdit="1"/>
              </p:cNvSpPr>
              <p:nvPr/>
            </p:nvSpPr>
            <p:spPr>
              <a:xfrm>
                <a:off x="5956738" y="3429269"/>
                <a:ext cx="168315" cy="161583"/>
              </a:xfrm>
              <a:prstGeom prst="rect">
                <a:avLst/>
              </a:prstGeom>
              <a:blipFill>
                <a:blip r:embed="rId7"/>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96B5BB1-638C-BD4C-DED4-F5DA97F83EFE}"/>
                  </a:ext>
                </a:extLst>
              </p:cNvPr>
              <p:cNvSpPr txBox="1"/>
              <p:nvPr/>
            </p:nvSpPr>
            <p:spPr>
              <a:xfrm>
                <a:off x="3320444" y="3766641"/>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5" name="TextBox 84">
                <a:extLst>
                  <a:ext uri="{FF2B5EF4-FFF2-40B4-BE49-F238E27FC236}">
                    <a16:creationId xmlns:a16="http://schemas.microsoft.com/office/drawing/2014/main" id="{296B5BB1-638C-BD4C-DED4-F5DA97F83EFE}"/>
                  </a:ext>
                </a:extLst>
              </p:cNvPr>
              <p:cNvSpPr txBox="1">
                <a:spLocks noRot="1" noChangeAspect="1" noMove="1" noResize="1" noEditPoints="1" noAdjustHandles="1" noChangeArrowheads="1" noChangeShapeType="1" noTextEdit="1"/>
              </p:cNvSpPr>
              <p:nvPr/>
            </p:nvSpPr>
            <p:spPr>
              <a:xfrm>
                <a:off x="3320444" y="3766641"/>
                <a:ext cx="168315" cy="161583"/>
              </a:xfrm>
              <a:prstGeom prst="rect">
                <a:avLst/>
              </a:prstGeom>
              <a:blipFill>
                <a:blip r:embed="rId7"/>
                <a:stretch>
                  <a:fillRect l="-7407" r="-14815"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05CE121-A986-D5A0-ABF1-B2FDFB4AE8F1}"/>
                  </a:ext>
                </a:extLst>
              </p:cNvPr>
              <p:cNvSpPr txBox="1"/>
              <p:nvPr/>
            </p:nvSpPr>
            <p:spPr>
              <a:xfrm>
                <a:off x="5494527" y="376115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6" name="TextBox 85">
                <a:extLst>
                  <a:ext uri="{FF2B5EF4-FFF2-40B4-BE49-F238E27FC236}">
                    <a16:creationId xmlns:a16="http://schemas.microsoft.com/office/drawing/2014/main" id="{605CE121-A986-D5A0-ABF1-B2FDFB4AE8F1}"/>
                  </a:ext>
                </a:extLst>
              </p:cNvPr>
              <p:cNvSpPr txBox="1">
                <a:spLocks noRot="1" noChangeAspect="1" noMove="1" noResize="1" noEditPoints="1" noAdjustHandles="1" noChangeArrowheads="1" noChangeShapeType="1" noTextEdit="1"/>
              </p:cNvSpPr>
              <p:nvPr/>
            </p:nvSpPr>
            <p:spPr>
              <a:xfrm>
                <a:off x="5494527" y="3761155"/>
                <a:ext cx="168315" cy="161583"/>
              </a:xfrm>
              <a:prstGeom prst="rect">
                <a:avLst/>
              </a:prstGeom>
              <a:blipFill>
                <a:blip r:embed="rId7"/>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FB70F22-3FEF-21CB-C7D4-02509770AB2B}"/>
                  </a:ext>
                </a:extLst>
              </p:cNvPr>
              <p:cNvSpPr txBox="1"/>
              <p:nvPr/>
            </p:nvSpPr>
            <p:spPr>
              <a:xfrm>
                <a:off x="3951518" y="4106126"/>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7" name="TextBox 86">
                <a:extLst>
                  <a:ext uri="{FF2B5EF4-FFF2-40B4-BE49-F238E27FC236}">
                    <a16:creationId xmlns:a16="http://schemas.microsoft.com/office/drawing/2014/main" id="{2FB70F22-3FEF-21CB-C7D4-02509770AB2B}"/>
                  </a:ext>
                </a:extLst>
              </p:cNvPr>
              <p:cNvSpPr txBox="1">
                <a:spLocks noRot="1" noChangeAspect="1" noMove="1" noResize="1" noEditPoints="1" noAdjustHandles="1" noChangeArrowheads="1" noChangeShapeType="1" noTextEdit="1"/>
              </p:cNvSpPr>
              <p:nvPr/>
            </p:nvSpPr>
            <p:spPr>
              <a:xfrm>
                <a:off x="3951518" y="4106126"/>
                <a:ext cx="168315" cy="161583"/>
              </a:xfrm>
              <a:prstGeom prst="rect">
                <a:avLst/>
              </a:prstGeom>
              <a:blipFill>
                <a:blip r:embed="rId7"/>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21C0E3A-9FD2-F2BD-3778-22B66A7D9F75}"/>
                  </a:ext>
                </a:extLst>
              </p:cNvPr>
              <p:cNvSpPr txBox="1"/>
              <p:nvPr/>
            </p:nvSpPr>
            <p:spPr>
              <a:xfrm>
                <a:off x="2750865" y="445471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88" name="TextBox 87">
                <a:extLst>
                  <a:ext uri="{FF2B5EF4-FFF2-40B4-BE49-F238E27FC236}">
                    <a16:creationId xmlns:a16="http://schemas.microsoft.com/office/drawing/2014/main" id="{121C0E3A-9FD2-F2BD-3778-22B66A7D9F75}"/>
                  </a:ext>
                </a:extLst>
              </p:cNvPr>
              <p:cNvSpPr txBox="1">
                <a:spLocks noRot="1" noChangeAspect="1" noMove="1" noResize="1" noEditPoints="1" noAdjustHandles="1" noChangeArrowheads="1" noChangeShapeType="1" noTextEdit="1"/>
              </p:cNvSpPr>
              <p:nvPr/>
            </p:nvSpPr>
            <p:spPr>
              <a:xfrm>
                <a:off x="2750865" y="4454715"/>
                <a:ext cx="168315" cy="161583"/>
              </a:xfrm>
              <a:prstGeom prst="rect">
                <a:avLst/>
              </a:prstGeom>
              <a:blipFill>
                <a:blip r:embed="rId7"/>
                <a:stretch>
                  <a:fillRect l="-7143" r="-10714" b="-19231"/>
                </a:stretch>
              </a:blipFill>
            </p:spPr>
            <p:txBody>
              <a:bodyPr/>
              <a:lstStyle/>
              <a:p>
                <a:r>
                  <a:rPr lang="en-US">
                    <a:noFill/>
                  </a:rPr>
                  <a:t> </a:t>
                </a:r>
              </a:p>
            </p:txBody>
          </p:sp>
        </mc:Fallback>
      </mc:AlternateContent>
    </p:spTree>
    <p:extLst>
      <p:ext uri="{BB962C8B-B14F-4D97-AF65-F5344CB8AC3E}">
        <p14:creationId xmlns:p14="http://schemas.microsoft.com/office/powerpoint/2010/main" val="1896301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4 - SQL</a:t>
            </a:r>
            <a:endParaRPr dirty="0"/>
          </a:p>
        </p:txBody>
      </p:sp>
      <p:sp>
        <p:nvSpPr>
          <p:cNvPr id="118" name="Google Shape;118;p17"/>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53</a:t>
            </a:fld>
            <a:endParaRPr dirty="0"/>
          </a:p>
        </p:txBody>
      </p:sp>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7093635"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err="1"/>
              <a:t>Find</a:t>
            </a:r>
            <a:r>
              <a:rPr lang="it-IT" sz="1400" dirty="0"/>
              <a:t> </a:t>
            </a:r>
            <a:r>
              <a:rPr lang="it-IT" sz="1400" dirty="0" err="1"/>
              <a:t>which</a:t>
            </a:r>
            <a:r>
              <a:rPr lang="it-IT" sz="1400" dirty="0"/>
              <a:t> </a:t>
            </a:r>
            <a:r>
              <a:rPr lang="it-IT" sz="1400" dirty="0" err="1"/>
              <a:t>albums</a:t>
            </a:r>
            <a:r>
              <a:rPr lang="it-IT" sz="1400" dirty="0"/>
              <a:t> </a:t>
            </a:r>
            <a:r>
              <a:rPr lang="it-IT" sz="1400" dirty="0" err="1"/>
              <a:t>contain</a:t>
            </a:r>
            <a:r>
              <a:rPr lang="it-IT" sz="1400" dirty="0"/>
              <a:t> a song </a:t>
            </a:r>
            <a:r>
              <a:rPr lang="it-IT" sz="1400" dirty="0" err="1"/>
              <a:t>that</a:t>
            </a:r>
            <a:r>
              <a:rPr lang="it-IT" sz="1400" dirty="0"/>
              <a:t> </a:t>
            </a:r>
            <a:r>
              <a:rPr lang="it-IT" sz="1400" dirty="0" err="1"/>
              <a:t>is</a:t>
            </a:r>
            <a:r>
              <a:rPr lang="it-IT" sz="1400" dirty="0"/>
              <a:t> a featuring </a:t>
            </a:r>
            <a:r>
              <a:rPr lang="it-IT" sz="1400" dirty="0" err="1"/>
              <a:t>between</a:t>
            </a:r>
            <a:r>
              <a:rPr lang="it-IT" sz="1400" dirty="0"/>
              <a:t> «Machine Gun Kelly» and </a:t>
            </a:r>
            <a:r>
              <a:rPr lang="it-IT" sz="1400" dirty="0" err="1"/>
              <a:t>another</a:t>
            </a:r>
            <a:r>
              <a:rPr lang="it-IT" sz="1400" dirty="0"/>
              <a:t> </a:t>
            </a:r>
            <a:r>
              <a:rPr lang="it-IT" sz="1400" dirty="0" err="1"/>
              <a:t>artist</a:t>
            </a:r>
            <a:r>
              <a:rPr lang="it-IT" sz="1400" dirty="0"/>
              <a:t> </a:t>
            </a:r>
            <a:r>
              <a:rPr lang="it-IT" sz="1400" dirty="0" err="1"/>
              <a:t>who</a:t>
            </a:r>
            <a:r>
              <a:rPr lang="it-IT" sz="1400" dirty="0"/>
              <a:t> </a:t>
            </a:r>
            <a:r>
              <a:rPr lang="it-IT" sz="1400" dirty="0" err="1"/>
              <a:t>belongs</a:t>
            </a:r>
            <a:r>
              <a:rPr lang="it-IT" sz="1400" dirty="0"/>
              <a:t> to </a:t>
            </a:r>
            <a:r>
              <a:rPr lang="it-IT" sz="1400" dirty="0" err="1"/>
              <a:t>his</a:t>
            </a:r>
            <a:r>
              <a:rPr lang="it-IT" sz="1400" dirty="0"/>
              <a:t> </a:t>
            </a:r>
            <a:r>
              <a:rPr lang="it-IT" sz="1400" dirty="0" err="1"/>
              <a:t>same</a:t>
            </a:r>
            <a:r>
              <a:rPr lang="it-IT" sz="1400" dirty="0"/>
              <a:t> label </a:t>
            </a:r>
          </a:p>
          <a:p>
            <a:pPr marL="76200" lvl="0" indent="0" algn="l" rtl="0">
              <a:spcBef>
                <a:spcPts val="600"/>
              </a:spcBef>
              <a:spcAft>
                <a:spcPts val="0"/>
              </a:spcAft>
              <a:buSzPts val="2400"/>
              <a:buNone/>
            </a:pPr>
            <a:endParaRPr sz="1400" dirty="0"/>
          </a:p>
        </p:txBody>
      </p:sp>
      <p:pic>
        <p:nvPicPr>
          <p:cNvPr id="13" name="Picture 12" descr="Graphical user interface, text, application&#10;&#10;Description automatically generated">
            <a:extLst>
              <a:ext uri="{FF2B5EF4-FFF2-40B4-BE49-F238E27FC236}">
                <a16:creationId xmlns:a16="http://schemas.microsoft.com/office/drawing/2014/main" id="{11F57438-70A9-3C9C-F4E0-E8E5A7B31598}"/>
              </a:ext>
            </a:extLst>
          </p:cNvPr>
          <p:cNvPicPr>
            <a:picLocks noChangeAspect="1"/>
          </p:cNvPicPr>
          <p:nvPr/>
        </p:nvPicPr>
        <p:blipFill>
          <a:blip r:embed="rId3"/>
          <a:stretch>
            <a:fillRect/>
          </a:stretch>
        </p:blipFill>
        <p:spPr>
          <a:xfrm>
            <a:off x="737850" y="2046138"/>
            <a:ext cx="7196117" cy="2817715"/>
          </a:xfrm>
          <a:prstGeom prst="rect">
            <a:avLst/>
          </a:prstGeom>
          <a:ln>
            <a:noFill/>
          </a:ln>
          <a:effectLst>
            <a:softEdge rad="112500"/>
          </a:effectLst>
        </p:spPr>
      </p:pic>
      <p:pic>
        <p:nvPicPr>
          <p:cNvPr id="9" name="Picture 8">
            <a:extLst>
              <a:ext uri="{FF2B5EF4-FFF2-40B4-BE49-F238E27FC236}">
                <a16:creationId xmlns:a16="http://schemas.microsoft.com/office/drawing/2014/main" id="{6C713148-2B4C-CD75-3EEC-39F6C271B7F0}"/>
              </a:ext>
            </a:extLst>
          </p:cNvPr>
          <p:cNvPicPr>
            <a:picLocks noChangeAspect="1"/>
          </p:cNvPicPr>
          <p:nvPr/>
        </p:nvPicPr>
        <p:blipFill>
          <a:blip r:embed="rId4"/>
          <a:stretch>
            <a:fillRect/>
          </a:stretch>
        </p:blipFill>
        <p:spPr>
          <a:xfrm>
            <a:off x="3864145" y="3002979"/>
            <a:ext cx="5259519" cy="1767662"/>
          </a:xfrm>
          <a:prstGeom prst="rect">
            <a:avLst/>
          </a:prstGeom>
        </p:spPr>
      </p:pic>
    </p:spTree>
    <p:extLst>
      <p:ext uri="{BB962C8B-B14F-4D97-AF65-F5344CB8AC3E}">
        <p14:creationId xmlns:p14="http://schemas.microsoft.com/office/powerpoint/2010/main" val="764762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5 - FOL</a:t>
            </a:r>
            <a:endParaRPr dirty="0"/>
          </a:p>
        </p:txBody>
      </p:sp>
      <p:sp>
        <p:nvSpPr>
          <p:cNvPr id="118" name="Google Shape;118;p17"/>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7093635"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a:t>Artists </a:t>
            </a:r>
            <a:r>
              <a:rPr lang="it-IT" sz="1400" dirty="0" err="1"/>
              <a:t>that</a:t>
            </a:r>
            <a:r>
              <a:rPr lang="it-IT" sz="1400" dirty="0"/>
              <a:t> </a:t>
            </a:r>
            <a:r>
              <a:rPr lang="it-IT" sz="1400" dirty="0" err="1"/>
              <a:t>have</a:t>
            </a:r>
            <a:r>
              <a:rPr lang="it-IT" sz="1400" dirty="0"/>
              <a:t> </a:t>
            </a:r>
            <a:r>
              <a:rPr lang="it-IT" sz="1400" dirty="0" err="1"/>
              <a:t>been</a:t>
            </a:r>
            <a:r>
              <a:rPr lang="it-IT" sz="1400" dirty="0"/>
              <a:t> </a:t>
            </a:r>
            <a:r>
              <a:rPr lang="it-IT" sz="1400" dirty="0" err="1"/>
              <a:t>influenced</a:t>
            </a:r>
            <a:r>
              <a:rPr lang="it-IT" sz="1400" dirty="0"/>
              <a:t> by «Nirvana» and </a:t>
            </a:r>
            <a:r>
              <a:rPr lang="it-IT" sz="1400" dirty="0" err="1"/>
              <a:t>that</a:t>
            </a:r>
            <a:r>
              <a:rPr lang="it-IT" sz="1400" dirty="0"/>
              <a:t> </a:t>
            </a:r>
            <a:r>
              <a:rPr lang="it-IT" sz="1400" dirty="0" err="1"/>
              <a:t>have</a:t>
            </a:r>
            <a:r>
              <a:rPr lang="it-IT" sz="1400" dirty="0"/>
              <a:t> </a:t>
            </a:r>
            <a:r>
              <a:rPr lang="it-IT" sz="1400" dirty="0" err="1"/>
              <a:t>done</a:t>
            </a:r>
            <a:r>
              <a:rPr lang="it-IT" sz="1400" dirty="0"/>
              <a:t> a featuring with </a:t>
            </a:r>
            <a:r>
              <a:rPr lang="it-IT" sz="1400" dirty="0" err="1"/>
              <a:t>each</a:t>
            </a:r>
            <a:r>
              <a:rPr lang="it-IT" sz="1400" dirty="0"/>
              <a:t> </a:t>
            </a:r>
            <a:r>
              <a:rPr lang="it-IT" sz="1400" dirty="0" err="1"/>
              <a:t>other</a:t>
            </a:r>
            <a:r>
              <a:rPr lang="it-IT" sz="1400" dirty="0"/>
              <a:t> </a:t>
            </a:r>
            <a:r>
              <a:rPr lang="it-IT" sz="1400" dirty="0" err="1"/>
              <a:t>that</a:t>
            </a:r>
            <a:r>
              <a:rPr lang="it-IT" sz="1400" dirty="0"/>
              <a:t> </a:t>
            </a:r>
            <a:r>
              <a:rPr lang="it-IT" sz="1400" dirty="0" err="1"/>
              <a:t>reached</a:t>
            </a:r>
            <a:r>
              <a:rPr lang="it-IT" sz="1400" dirty="0"/>
              <a:t> the Billboard Hot 100 Chart</a:t>
            </a:r>
          </a:p>
          <a:p>
            <a:pPr marL="76200" lvl="0" indent="0" algn="l" rtl="0">
              <a:spcBef>
                <a:spcPts val="600"/>
              </a:spcBef>
              <a:spcAft>
                <a:spcPts val="0"/>
              </a:spcAft>
              <a:buSzPts val="2400"/>
              <a:buNone/>
            </a:pPr>
            <a:endParaRPr sz="14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F62BCB1-73E9-2993-A6D9-0E5C670D782F}"/>
                  </a:ext>
                </a:extLst>
              </p:cNvPr>
              <p:cNvSpPr txBox="1"/>
              <p:nvPr/>
            </p:nvSpPr>
            <p:spPr>
              <a:xfrm>
                <a:off x="873045" y="2270263"/>
                <a:ext cx="5445273" cy="161583"/>
              </a:xfrm>
              <a:prstGeom prst="rect">
                <a:avLst/>
              </a:prstGeom>
              <a:noFill/>
            </p:spPr>
            <p:txBody>
              <a:bodyPr wrap="square" lIns="0" tIns="0" rIns="0" bIns="0" rtlCol="0">
                <a:spAutoFit/>
              </a:bodyPr>
              <a:lstStyle/>
              <a:p>
                <a14:m>
                  <m:oMath xmlns:m="http://schemas.openxmlformats.org/officeDocument/2006/math">
                    <m:r>
                      <a:rPr lang="it-IT" sz="1050" b="0" i="1" smtClean="0">
                        <a:latin typeface="Cambria Math" panose="02040503050406030204" pitchFamily="18" charset="0"/>
                      </a:rPr>
                      <m:t>𝑞</m:t>
                    </m:r>
                    <m:r>
                      <a:rPr lang="it-IT" sz="1050" b="0" i="1" smtClean="0">
                        <a:latin typeface="Cambria Math" panose="02040503050406030204" pitchFamily="18" charset="0"/>
                      </a:rPr>
                      <m:t>={(</m:t>
                    </m:r>
                    <m:r>
                      <a:rPr lang="it-IT" sz="1050" b="1" i="1" smtClean="0">
                        <a:latin typeface="Cambria Math" panose="02040503050406030204" pitchFamily="18" charset="0"/>
                      </a:rPr>
                      <m:t>𝒔𝒐𝒏𝒈</m:t>
                    </m:r>
                    <m: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1" i="1" smtClean="0">
                        <a:latin typeface="Cambria Math" panose="02040503050406030204" pitchFamily="18" charset="0"/>
                      </a:rPr>
                      <m:t>,</m:t>
                    </m:r>
                    <m:r>
                      <a:rPr lang="it-IT" sz="1050" b="1" i="1" smtClean="0">
                        <a:latin typeface="Cambria Math" panose="02040503050406030204" pitchFamily="18" charset="0"/>
                      </a:rPr>
                      <m:t>𝒇𝒐𝒍𝒍</m:t>
                    </m:r>
                    <m:r>
                      <a:rPr lang="it-IT" sz="1050" b="1" i="1" smtClean="0">
                        <a:latin typeface="Cambria Math" panose="02040503050406030204" pitchFamily="18" charset="0"/>
                      </a:rPr>
                      <m:t>𝟏</m:t>
                    </m:r>
                    <m: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1" i="1" smtClean="0">
                        <a:latin typeface="Cambria Math" panose="02040503050406030204" pitchFamily="18" charset="0"/>
                      </a:rPr>
                      <m:t>,</m:t>
                    </m:r>
                    <m:r>
                      <a:rPr lang="it-IT" sz="1050" b="1" i="1" smtClean="0">
                        <a:latin typeface="Cambria Math" panose="02040503050406030204" pitchFamily="18" charset="0"/>
                      </a:rPr>
                      <m:t>𝒇𝒐𝒍𝒍</m:t>
                    </m:r>
                    <m:r>
                      <a:rPr lang="it-IT" sz="1050" b="1" i="1" smtClean="0">
                        <a:latin typeface="Cambria Math" panose="02040503050406030204" pitchFamily="18" charset="0"/>
                      </a:rPr>
                      <m:t>𝟐</m:t>
                    </m:r>
                    <m: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1" i="1" smtClean="0">
                        <a:latin typeface="Cambria Math" panose="02040503050406030204" pitchFamily="18" charset="0"/>
                      </a:rPr>
                      <m:t>,</m:t>
                    </m:r>
                    <m:r>
                      <a:rPr lang="it-IT" sz="1050" b="1" i="1" smtClean="0">
                        <a:latin typeface="Cambria Math" panose="02040503050406030204" pitchFamily="18" charset="0"/>
                      </a:rPr>
                      <m:t>𝒑𝒆𝒂𝒌</m:t>
                    </m:r>
                    <m:r>
                      <a:rPr lang="it-IT" sz="1050" b="1" i="1" smtClean="0">
                        <a:latin typeface="Cambria Math" panose="02040503050406030204" pitchFamily="18" charset="0"/>
                      </a:rPr>
                      <m:t>_</m:t>
                    </m:r>
                    <m:r>
                      <a:rPr lang="it-IT" sz="1050" b="1" i="1" smtClean="0">
                        <a:latin typeface="Cambria Math" panose="02040503050406030204" pitchFamily="18" charset="0"/>
                      </a:rPr>
                      <m:t>𝒓𝒂𝒏𝒌</m:t>
                    </m:r>
                    <m:r>
                      <a:rPr lang="it-IT" sz="1050" b="0" i="1" smtClean="0">
                        <a:latin typeface="Cambria Math" panose="02040503050406030204" pitchFamily="18" charset="0"/>
                      </a:rPr>
                      <m:t>)</m:t>
                    </m:r>
                  </m:oMath>
                </a14:m>
                <a:r>
                  <a:rPr lang="en-US" sz="1050" dirty="0"/>
                  <a:t>    |</a:t>
                </a:r>
              </a:p>
            </p:txBody>
          </p:sp>
        </mc:Choice>
        <mc:Fallback xmlns="">
          <p:sp>
            <p:nvSpPr>
              <p:cNvPr id="2" name="TextBox 1">
                <a:extLst>
                  <a:ext uri="{FF2B5EF4-FFF2-40B4-BE49-F238E27FC236}">
                    <a16:creationId xmlns:a16="http://schemas.microsoft.com/office/drawing/2014/main" id="{CF62BCB1-73E9-2993-A6D9-0E5C670D782F}"/>
                  </a:ext>
                </a:extLst>
              </p:cNvPr>
              <p:cNvSpPr txBox="1">
                <a:spLocks noRot="1" noChangeAspect="1" noMove="1" noResize="1" noEditPoints="1" noAdjustHandles="1" noChangeArrowheads="1" noChangeShapeType="1" noTextEdit="1"/>
              </p:cNvSpPr>
              <p:nvPr/>
            </p:nvSpPr>
            <p:spPr>
              <a:xfrm>
                <a:off x="873045" y="2270263"/>
                <a:ext cx="5445273" cy="161583"/>
              </a:xfrm>
              <a:prstGeom prst="rect">
                <a:avLst/>
              </a:prstGeom>
              <a:blipFill>
                <a:blip r:embed="rId3"/>
                <a:stretch>
                  <a:fillRect l="-896" t="-25926" b="-4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11E95C-6C0E-1A57-9608-A99E2D096A80}"/>
                  </a:ext>
                </a:extLst>
              </p:cNvPr>
              <p:cNvSpPr txBox="1"/>
              <p:nvPr/>
            </p:nvSpPr>
            <p:spPr>
              <a:xfrm>
                <a:off x="1228882" y="2558657"/>
                <a:ext cx="5445273"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 </m:t>
                      </m:r>
                      <m:r>
                        <a:rPr lang="it-IT" sz="1050" b="0" i="1" smtClean="0">
                          <a:latin typeface="Cambria Math" panose="02040503050406030204" pitchFamily="18" charset="0"/>
                        </a:rPr>
                        <m:t>𝑖𝑛𝑓𝑙</m:t>
                      </m:r>
                      <m:r>
                        <a:rPr lang="it-IT" sz="1050" b="0" i="1" smtClean="0">
                          <a:latin typeface="Cambria Math" panose="02040503050406030204" pitchFamily="18" charset="0"/>
                        </a:rPr>
                        <m:t>_</m:t>
                      </m:r>
                      <m:r>
                        <a:rPr lang="it-IT" sz="1050" b="0" i="1" smtClean="0">
                          <a:latin typeface="Cambria Math" panose="02040503050406030204" pitchFamily="18" charset="0"/>
                        </a:rPr>
                        <m:t>𝑎𝑖𝑑</m:t>
                      </m:r>
                      <m:r>
                        <a:rPr lang="it-IT" sz="1050" b="0" i="1" smtClean="0">
                          <a:latin typeface="Cambria Math" panose="02040503050406030204" pitchFamily="18" charset="0"/>
                        </a:rPr>
                        <m:t>, </m:t>
                      </m:r>
                      <m:r>
                        <a:rPr lang="it-IT" sz="1050" b="0" i="1" smtClean="0">
                          <a:latin typeface="Cambria Math" panose="02040503050406030204" pitchFamily="18" charset="0"/>
                        </a:rPr>
                        <m:t>𝑖𝑝</m:t>
                      </m:r>
                      <m:r>
                        <a:rPr lang="it-IT" sz="1050" b="0" i="1" smtClean="0">
                          <a:latin typeface="Cambria Math" panose="02040503050406030204" pitchFamily="18" charset="0"/>
                        </a:rPr>
                        <m:t>,</m:t>
                      </m:r>
                      <m:r>
                        <a:rPr lang="it-IT" sz="1050" b="0" i="1" smtClean="0">
                          <a:latin typeface="Cambria Math" panose="02040503050406030204" pitchFamily="18" charset="0"/>
                        </a:rPr>
                        <m:t>𝑖𝑓</m:t>
                      </m:r>
                      <m:r>
                        <a:rPr lang="it-IT" sz="1050" b="0" i="1" smtClean="0">
                          <a:latin typeface="Cambria Math" panose="02040503050406030204" pitchFamily="18" charset="0"/>
                        </a:rPr>
                        <m:t>,</m:t>
                      </m:r>
                      <m:r>
                        <a:rPr lang="it-IT" sz="1050" b="0" i="1" smtClean="0">
                          <a:latin typeface="Cambria Math" panose="02040503050406030204" pitchFamily="18" charset="0"/>
                        </a:rPr>
                        <m:t>𝑓𝑜𝑙𝑙</m:t>
                      </m:r>
                      <m:r>
                        <a:rPr lang="it-IT" sz="1050" b="0" i="1" smtClean="0">
                          <a:latin typeface="Cambria Math" panose="02040503050406030204" pitchFamily="18" charset="0"/>
                        </a:rPr>
                        <m:t>1_</m:t>
                      </m:r>
                      <m:r>
                        <a:rPr lang="it-IT" sz="1050" b="0" i="1" smtClean="0">
                          <a:latin typeface="Cambria Math" panose="02040503050406030204" pitchFamily="18" charset="0"/>
                        </a:rPr>
                        <m:t>𝑎𝑖𝑑</m:t>
                      </m:r>
                      <m:r>
                        <a:rPr lang="it-IT" sz="1050" b="0" i="1" smtClean="0">
                          <a:latin typeface="Cambria Math" panose="02040503050406030204" pitchFamily="18" charset="0"/>
                        </a:rPr>
                        <m:t>,</m:t>
                      </m:r>
                      <m:r>
                        <a:rPr lang="it-IT" sz="1050" b="0" i="1" smtClean="0">
                          <a:latin typeface="Cambria Math" panose="02040503050406030204" pitchFamily="18" charset="0"/>
                        </a:rPr>
                        <m:t>𝑓𝑜𝑙𝑙</m:t>
                      </m:r>
                      <m:r>
                        <a:rPr lang="it-IT" sz="1050" b="0" i="1" smtClean="0">
                          <a:latin typeface="Cambria Math" panose="02040503050406030204" pitchFamily="18" charset="0"/>
                        </a:rPr>
                        <m:t>2_</m:t>
                      </m:r>
                      <m:r>
                        <a:rPr lang="it-IT" sz="1050" b="0" i="1" smtClean="0">
                          <a:latin typeface="Cambria Math" panose="02040503050406030204" pitchFamily="18" charset="0"/>
                        </a:rPr>
                        <m:t>𝑎𝑖𝑑</m:t>
                      </m:r>
                      <m:r>
                        <a:rPr lang="it-IT" sz="1050" b="0" i="1" smtClean="0">
                          <a:latin typeface="Cambria Math" panose="02040503050406030204" pitchFamily="18" charset="0"/>
                        </a:rPr>
                        <m:t>,</m:t>
                      </m:r>
                      <m:r>
                        <a:rPr lang="it-IT" sz="1050" b="0" i="1" smtClean="0">
                          <a:latin typeface="Cambria Math" panose="02040503050406030204" pitchFamily="18" charset="0"/>
                        </a:rPr>
                        <m:t>𝑠𝑖𝑑</m:t>
                      </m:r>
                      <m:r>
                        <a:rPr lang="it-IT" sz="1050" b="0" i="1" smtClean="0">
                          <a:latin typeface="Cambria Math" panose="02040503050406030204" pitchFamily="18" charset="0"/>
                        </a:rPr>
                        <m:t>1,</m:t>
                      </m:r>
                      <m:r>
                        <a:rPr lang="it-IT" sz="1050" b="0" i="1" smtClean="0">
                          <a:latin typeface="Cambria Math" panose="02040503050406030204" pitchFamily="18" charset="0"/>
                        </a:rPr>
                        <m:t>𝑠𝑖𝑑</m:t>
                      </m:r>
                      <m:r>
                        <a:rPr lang="it-IT" sz="1050" b="0" i="1" smtClean="0">
                          <a:latin typeface="Cambria Math" panose="02040503050406030204" pitchFamily="18" charset="0"/>
                        </a:rPr>
                        <m:t>2,</m:t>
                      </m:r>
                      <m:r>
                        <a:rPr lang="it-IT" sz="1050" b="0" i="1" smtClean="0">
                          <a:latin typeface="Cambria Math" panose="02040503050406030204" pitchFamily="18" charset="0"/>
                        </a:rPr>
                        <m:t>𝑠𝑝</m:t>
                      </m:r>
                      <m:r>
                        <a:rPr lang="it-IT" sz="1050" b="0" i="1" smtClean="0">
                          <a:latin typeface="Cambria Math" panose="02040503050406030204" pitchFamily="18" charset="0"/>
                        </a:rPr>
                        <m:t>,</m:t>
                      </m:r>
                      <m:r>
                        <a:rPr lang="it-IT" sz="1050" b="0" i="1" smtClean="0">
                          <a:latin typeface="Cambria Math" panose="02040503050406030204" pitchFamily="18" charset="0"/>
                        </a:rPr>
                        <m:t>𝑡𝑛</m:t>
                      </m:r>
                      <m:r>
                        <a:rPr lang="it-IT" sz="1050" b="0" i="1" smtClean="0">
                          <a:latin typeface="Cambria Math" panose="02040503050406030204" pitchFamily="18" charset="0"/>
                        </a:rPr>
                        <m:t>,</m:t>
                      </m:r>
                      <m:r>
                        <a:rPr lang="it-IT" sz="1050" b="0" i="1" smtClean="0">
                          <a:latin typeface="Cambria Math" panose="02040503050406030204" pitchFamily="18" charset="0"/>
                        </a:rPr>
                        <m:t>𝑑</m:t>
                      </m:r>
                      <m:r>
                        <a:rPr lang="it-IT" sz="1050" b="0" i="1" smtClean="0">
                          <a:latin typeface="Cambria Math" panose="02040503050406030204" pitchFamily="18" charset="0"/>
                        </a:rPr>
                        <m:t>,</m:t>
                      </m:r>
                      <m:r>
                        <a:rPr lang="it-IT" sz="1050" b="0" i="1" smtClean="0">
                          <a:latin typeface="Cambria Math" panose="02040503050406030204" pitchFamily="18" charset="0"/>
                        </a:rPr>
                        <m:t>𝑒</m:t>
                      </m:r>
                      <m:r>
                        <a:rPr lang="it-IT" sz="1050" b="0" i="1" smtClean="0">
                          <a:latin typeface="Cambria Math" panose="02040503050406030204" pitchFamily="18" charset="0"/>
                        </a:rPr>
                        <m:t>,</m:t>
                      </m:r>
                      <m:r>
                        <a:rPr lang="it-IT" sz="1050" b="0" i="1" smtClean="0">
                          <a:latin typeface="Cambria Math" panose="02040503050406030204" pitchFamily="18" charset="0"/>
                        </a:rPr>
                        <m:t>𝑝𝑢</m:t>
                      </m:r>
                      <m:r>
                        <a:rPr lang="it-IT" sz="1050" b="0" i="1" smtClean="0">
                          <a:latin typeface="Cambria Math" panose="02040503050406030204" pitchFamily="18" charset="0"/>
                        </a:rPr>
                        <m:t>,</m:t>
                      </m:r>
                      <m:r>
                        <a:rPr lang="it-IT" sz="1050" b="0" i="1" smtClean="0">
                          <a:latin typeface="Cambria Math" panose="02040503050406030204" pitchFamily="18" charset="0"/>
                        </a:rPr>
                        <m:t>𝑓𝑝</m:t>
                      </m:r>
                      <m:r>
                        <a:rPr lang="it-IT" sz="1050" b="0" i="1" smtClean="0">
                          <a:latin typeface="Cambria Math" panose="02040503050406030204" pitchFamily="18" charset="0"/>
                        </a:rPr>
                        <m:t>1,</m:t>
                      </m:r>
                      <m:r>
                        <a:rPr lang="it-IT" sz="1050" b="0" i="1" smtClean="0">
                          <a:latin typeface="Cambria Math" panose="02040503050406030204" pitchFamily="18" charset="0"/>
                        </a:rPr>
                        <m:t>𝑓𝑝</m:t>
                      </m:r>
                      <m:r>
                        <a:rPr lang="it-IT" sz="1050" b="0" i="1" smtClean="0">
                          <a:latin typeface="Cambria Math" panose="02040503050406030204" pitchFamily="18" charset="0"/>
                        </a:rPr>
                        <m:t>2,</m:t>
                      </m:r>
                      <m:r>
                        <a:rPr lang="it-IT" sz="1050" b="0" i="1" smtClean="0">
                          <a:latin typeface="Cambria Math" panose="02040503050406030204" pitchFamily="18" charset="0"/>
                        </a:rPr>
                        <m:t>𝑓𝑓</m:t>
                      </m:r>
                      <m:r>
                        <a:rPr lang="it-IT" sz="1050" b="0" i="1" smtClean="0">
                          <a:latin typeface="Cambria Math" panose="02040503050406030204" pitchFamily="18" charset="0"/>
                        </a:rPr>
                        <m:t>1,</m:t>
                      </m:r>
                      <m:r>
                        <a:rPr lang="it-IT" sz="1050" b="0" i="1" smtClean="0">
                          <a:latin typeface="Cambria Math" panose="02040503050406030204" pitchFamily="18" charset="0"/>
                        </a:rPr>
                        <m:t>𝑓𝑓</m:t>
                      </m:r>
                      <m:r>
                        <a:rPr lang="it-IT" sz="1050" b="0" i="1" smtClean="0">
                          <a:latin typeface="Cambria Math" panose="02040503050406030204" pitchFamily="18" charset="0"/>
                        </a:rPr>
                        <m:t>2,</m:t>
                      </m:r>
                      <m:r>
                        <a:rPr lang="it-IT" sz="1050" b="0" i="1" smtClean="0">
                          <a:latin typeface="Cambria Math" panose="02040503050406030204" pitchFamily="18" charset="0"/>
                        </a:rPr>
                        <m:t>𝑟</m:t>
                      </m:r>
                      <m:r>
                        <a:rPr lang="it-IT" sz="1050" b="0" i="1" smtClean="0">
                          <a:latin typeface="Cambria Math" panose="02040503050406030204" pitchFamily="18" charset="0"/>
                        </a:rPr>
                        <m:t>,</m:t>
                      </m:r>
                      <m:r>
                        <a:rPr lang="it-IT" sz="1050" b="0" i="1" smtClean="0">
                          <a:latin typeface="Cambria Math" panose="02040503050406030204" pitchFamily="18" charset="0"/>
                        </a:rPr>
                        <m:t>𝑤𝑜𝑑</m:t>
                      </m:r>
                      <m:r>
                        <a:rPr lang="it-IT" sz="1050" b="0" i="1" smtClean="0">
                          <a:latin typeface="Cambria Math" panose="02040503050406030204" pitchFamily="18" charset="0"/>
                        </a:rPr>
                        <m:t>,</m:t>
                      </m:r>
                      <m:r>
                        <a:rPr lang="it-IT" sz="1050" b="0" i="1" smtClean="0">
                          <a:latin typeface="Cambria Math" panose="02040503050406030204" pitchFamily="18" charset="0"/>
                        </a:rPr>
                        <m:t>𝑤𝑜𝑐</m:t>
                      </m:r>
                      <m:r>
                        <a:rPr lang="it-IT" sz="1050" b="1" i="1" smtClean="0">
                          <a:latin typeface="Cambria Math" panose="02040503050406030204" pitchFamily="18" charset="0"/>
                        </a:rPr>
                        <m:t>.</m:t>
                      </m:r>
                    </m:oMath>
                  </m:oMathPara>
                </a14:m>
                <a:endParaRPr lang="en-US" sz="1050" b="1" dirty="0"/>
              </a:p>
            </p:txBody>
          </p:sp>
        </mc:Choice>
        <mc:Fallback xmlns="">
          <p:sp>
            <p:nvSpPr>
              <p:cNvPr id="3" name="TextBox 2">
                <a:extLst>
                  <a:ext uri="{FF2B5EF4-FFF2-40B4-BE49-F238E27FC236}">
                    <a16:creationId xmlns:a16="http://schemas.microsoft.com/office/drawing/2014/main" id="{8E11E95C-6C0E-1A57-9608-A99E2D096A80}"/>
                  </a:ext>
                </a:extLst>
              </p:cNvPr>
              <p:cNvSpPr txBox="1">
                <a:spLocks noRot="1" noChangeAspect="1" noMove="1" noResize="1" noEditPoints="1" noAdjustHandles="1" noChangeArrowheads="1" noChangeShapeType="1" noTextEdit="1"/>
              </p:cNvSpPr>
              <p:nvPr/>
            </p:nvSpPr>
            <p:spPr>
              <a:xfrm>
                <a:off x="1228882" y="2558657"/>
                <a:ext cx="5445273" cy="161583"/>
              </a:xfrm>
              <a:prstGeom prst="rect">
                <a:avLst/>
              </a:prstGeom>
              <a:blipFill>
                <a:blip r:embed="rId4"/>
                <a:stretch>
                  <a:fillRect l="-896" t="-3846"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841B70-BC30-1DC4-9994-84C768DCAAD3}"/>
                  </a:ext>
                </a:extLst>
              </p:cNvPr>
              <p:cNvSpPr txBox="1"/>
              <p:nvPr/>
            </p:nvSpPr>
            <p:spPr>
              <a:xfrm>
                <a:off x="1239580" y="2818727"/>
                <a:ext cx="2010037"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𝑖𝑛𝑓𝑙</m:t>
                      </m:r>
                      <m:r>
                        <a:rPr lang="it-IT" sz="1050" b="0" i="1" smtClean="0">
                          <a:latin typeface="Cambria Math" panose="02040503050406030204" pitchFamily="18" charset="0"/>
                        </a:rPr>
                        <m:t>_</m:t>
                      </m:r>
                      <m:r>
                        <a:rPr lang="it-IT" sz="1050" b="0" i="1" smtClean="0">
                          <a:latin typeface="Cambria Math" panose="02040503050406030204" pitchFamily="18" charset="0"/>
                        </a:rPr>
                        <m:t>𝑎𝑖𝑑</m:t>
                      </m:r>
                      <m:r>
                        <a:rPr lang="it-IT" sz="1050" b="0" i="1" smtClean="0">
                          <a:latin typeface="Cambria Math" panose="02040503050406030204" pitchFamily="18" charset="0"/>
                        </a:rPr>
                        <m:t>, ′</m:t>
                      </m:r>
                      <m:r>
                        <a:rPr lang="it-IT" sz="1050" b="0" i="1" smtClean="0">
                          <a:solidFill>
                            <a:schemeClr val="accent3"/>
                          </a:solidFill>
                          <a:latin typeface="Cambria Math" panose="02040503050406030204" pitchFamily="18" charset="0"/>
                        </a:rPr>
                        <m:t>𝑁𝑖𝑟𝑣𝑎𝑛𝑎</m:t>
                      </m:r>
                      <m:r>
                        <a:rPr lang="it-IT" sz="1050" b="0" i="1" smtClean="0">
                          <a:solidFill>
                            <a:schemeClr val="accent3"/>
                          </a:solidFill>
                          <a:latin typeface="Cambria Math" panose="02040503050406030204" pitchFamily="18" charset="0"/>
                        </a:rPr>
                        <m:t>′,</m:t>
                      </m:r>
                      <m:r>
                        <a:rPr lang="it-IT" sz="1050" b="0" i="1" smtClean="0">
                          <a:latin typeface="Cambria Math" panose="02040503050406030204" pitchFamily="18" charset="0"/>
                        </a:rPr>
                        <m:t>𝑖𝑝</m:t>
                      </m:r>
                      <m:r>
                        <a:rPr lang="it-IT" sz="1050" b="0" i="1" smtClean="0">
                          <a:latin typeface="Cambria Math" panose="02040503050406030204" pitchFamily="18" charset="0"/>
                        </a:rPr>
                        <m:t>,</m:t>
                      </m:r>
                      <m:r>
                        <a:rPr lang="it-IT" sz="1050" b="0" i="1" smtClean="0">
                          <a:latin typeface="Cambria Math" panose="02040503050406030204" pitchFamily="18" charset="0"/>
                        </a:rPr>
                        <m:t>𝑖𝑓</m:t>
                      </m:r>
                      <m:r>
                        <a:rPr lang="it-IT" sz="1050" b="0" i="1" smtClean="0">
                          <a:latin typeface="Cambria Math" panose="02040503050406030204" pitchFamily="18" charset="0"/>
                        </a:rPr>
                        <m:t>)</m:t>
                      </m:r>
                    </m:oMath>
                  </m:oMathPara>
                </a14:m>
                <a:endParaRPr lang="en-US" sz="1050" dirty="0"/>
              </a:p>
            </p:txBody>
          </p:sp>
        </mc:Choice>
        <mc:Fallback xmlns="">
          <p:sp>
            <p:nvSpPr>
              <p:cNvPr id="4" name="TextBox 3">
                <a:extLst>
                  <a:ext uri="{FF2B5EF4-FFF2-40B4-BE49-F238E27FC236}">
                    <a16:creationId xmlns:a16="http://schemas.microsoft.com/office/drawing/2014/main" id="{E7841B70-BC30-1DC4-9994-84C768DCAAD3}"/>
                  </a:ext>
                </a:extLst>
              </p:cNvPr>
              <p:cNvSpPr txBox="1">
                <a:spLocks noRot="1" noChangeAspect="1" noMove="1" noResize="1" noEditPoints="1" noAdjustHandles="1" noChangeArrowheads="1" noChangeShapeType="1" noTextEdit="1"/>
              </p:cNvSpPr>
              <p:nvPr/>
            </p:nvSpPr>
            <p:spPr>
              <a:xfrm>
                <a:off x="1239580" y="2818727"/>
                <a:ext cx="2010037" cy="161583"/>
              </a:xfrm>
              <a:prstGeom prst="rect">
                <a:avLst/>
              </a:prstGeom>
              <a:blipFill>
                <a:blip r:embed="rId5"/>
                <a:stretch>
                  <a:fillRect l="-242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6B1C61-5331-0737-A096-F2F4C6F04BA7}"/>
                  </a:ext>
                </a:extLst>
              </p:cNvPr>
              <p:cNvSpPr txBox="1"/>
              <p:nvPr/>
            </p:nvSpPr>
            <p:spPr>
              <a:xfrm>
                <a:off x="3552741" y="2818726"/>
                <a:ext cx="214276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h𝑎𝑠𝐼𝑛𝑓𝑙𝑢𝑒𝑛𝑐𝑒𝑑</m:t>
                      </m:r>
                      <m:r>
                        <a:rPr lang="it-IT" sz="1050" i="1" smtClean="0">
                          <a:latin typeface="Cambria Math" panose="02040503050406030204" pitchFamily="18" charset="0"/>
                        </a:rPr>
                        <m:t>(</m:t>
                      </m:r>
                      <m:r>
                        <a:rPr lang="it-IT" sz="1050" b="0" i="1" smtClean="0">
                          <a:latin typeface="Cambria Math" panose="02040503050406030204" pitchFamily="18" charset="0"/>
                        </a:rPr>
                        <m:t>𝑖𝑛𝑓𝑙</m:t>
                      </m:r>
                      <m:r>
                        <a:rPr lang="it-IT" sz="1050" b="0" i="1" smtClean="0">
                          <a:latin typeface="Cambria Math" panose="02040503050406030204" pitchFamily="18" charset="0"/>
                        </a:rPr>
                        <m:t>_</m:t>
                      </m:r>
                      <m:r>
                        <a:rPr lang="it-IT" sz="1050" b="0" i="1" smtClean="0">
                          <a:latin typeface="Cambria Math" panose="02040503050406030204" pitchFamily="18" charset="0"/>
                        </a:rPr>
                        <m:t>𝑎𝑖𝑑</m:t>
                      </m:r>
                      <m:r>
                        <a:rPr lang="it-IT" sz="1050" i="1">
                          <a:latin typeface="Cambria Math" panose="02040503050406030204" pitchFamily="18" charset="0"/>
                        </a:rPr>
                        <m:t>, </m:t>
                      </m:r>
                      <m:r>
                        <a:rPr lang="it-IT" sz="1050" b="0" i="1" smtClean="0">
                          <a:latin typeface="Cambria Math" panose="02040503050406030204" pitchFamily="18" charset="0"/>
                        </a:rPr>
                        <m:t>𝑓𝑜𝑙𝑙</m:t>
                      </m:r>
                      <m:r>
                        <a:rPr lang="it-IT" sz="1050" b="0" i="1" smtClean="0">
                          <a:latin typeface="Cambria Math" panose="02040503050406030204" pitchFamily="18" charset="0"/>
                        </a:rPr>
                        <m:t>1_</m:t>
                      </m:r>
                      <m:r>
                        <a:rPr lang="it-IT" sz="1050" b="0" i="1" smtClean="0">
                          <a:latin typeface="Cambria Math" panose="02040503050406030204" pitchFamily="18" charset="0"/>
                        </a:rPr>
                        <m:t>𝑎𝑖𝑑</m:t>
                      </m:r>
                      <m:r>
                        <a:rPr lang="it-IT" sz="1050" b="0" i="1" smtClean="0">
                          <a:latin typeface="Cambria Math" panose="02040503050406030204" pitchFamily="18" charset="0"/>
                        </a:rPr>
                        <m:t>)</m:t>
                      </m:r>
                    </m:oMath>
                  </m:oMathPara>
                </a14:m>
                <a:endParaRPr lang="en-US" sz="1050" dirty="0"/>
              </a:p>
            </p:txBody>
          </p:sp>
        </mc:Choice>
        <mc:Fallback xmlns="">
          <p:sp>
            <p:nvSpPr>
              <p:cNvPr id="5" name="TextBox 4">
                <a:extLst>
                  <a:ext uri="{FF2B5EF4-FFF2-40B4-BE49-F238E27FC236}">
                    <a16:creationId xmlns:a16="http://schemas.microsoft.com/office/drawing/2014/main" id="{CE6B1C61-5331-0737-A096-F2F4C6F04BA7}"/>
                  </a:ext>
                </a:extLst>
              </p:cNvPr>
              <p:cNvSpPr txBox="1">
                <a:spLocks noRot="1" noChangeAspect="1" noMove="1" noResize="1" noEditPoints="1" noAdjustHandles="1" noChangeArrowheads="1" noChangeShapeType="1" noTextEdit="1"/>
              </p:cNvSpPr>
              <p:nvPr/>
            </p:nvSpPr>
            <p:spPr>
              <a:xfrm>
                <a:off x="3552741" y="2818726"/>
                <a:ext cx="2142766" cy="161583"/>
              </a:xfrm>
              <a:prstGeom prst="rect">
                <a:avLst/>
              </a:prstGeom>
              <a:blipFill>
                <a:blip r:embed="rId6"/>
                <a:stretch>
                  <a:fillRect l="-3134" r="-570"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97168B-85C2-9DD2-3C37-CB470F05E5B9}"/>
                  </a:ext>
                </a:extLst>
              </p:cNvPr>
              <p:cNvSpPr txBox="1"/>
              <p:nvPr/>
            </p:nvSpPr>
            <p:spPr>
              <a:xfrm>
                <a:off x="3268034" y="2820936"/>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6" name="TextBox 5">
                <a:extLst>
                  <a:ext uri="{FF2B5EF4-FFF2-40B4-BE49-F238E27FC236}">
                    <a16:creationId xmlns:a16="http://schemas.microsoft.com/office/drawing/2014/main" id="{2C97168B-85C2-9DD2-3C37-CB470F05E5B9}"/>
                  </a:ext>
                </a:extLst>
              </p:cNvPr>
              <p:cNvSpPr txBox="1">
                <a:spLocks noRot="1" noChangeAspect="1" noMove="1" noResize="1" noEditPoints="1" noAdjustHandles="1" noChangeArrowheads="1" noChangeShapeType="1" noTextEdit="1"/>
              </p:cNvSpPr>
              <p:nvPr/>
            </p:nvSpPr>
            <p:spPr>
              <a:xfrm>
                <a:off x="3268034" y="2820936"/>
                <a:ext cx="168315" cy="161583"/>
              </a:xfrm>
              <a:prstGeom prst="rect">
                <a:avLst/>
              </a:prstGeom>
              <a:blipFill>
                <a:blip r:embed="rId7"/>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9D48F5-CCF7-B802-739C-3A543487DBAE}"/>
                  </a:ext>
                </a:extLst>
              </p:cNvPr>
              <p:cNvSpPr txBox="1"/>
              <p:nvPr/>
            </p:nvSpPr>
            <p:spPr>
              <a:xfrm>
                <a:off x="5707653" y="281872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7" name="TextBox 6">
                <a:extLst>
                  <a:ext uri="{FF2B5EF4-FFF2-40B4-BE49-F238E27FC236}">
                    <a16:creationId xmlns:a16="http://schemas.microsoft.com/office/drawing/2014/main" id="{6F9D48F5-CCF7-B802-739C-3A543487DBAE}"/>
                  </a:ext>
                </a:extLst>
              </p:cNvPr>
              <p:cNvSpPr txBox="1">
                <a:spLocks noRot="1" noChangeAspect="1" noMove="1" noResize="1" noEditPoints="1" noAdjustHandles="1" noChangeArrowheads="1" noChangeShapeType="1" noTextEdit="1"/>
              </p:cNvSpPr>
              <p:nvPr/>
            </p:nvSpPr>
            <p:spPr>
              <a:xfrm>
                <a:off x="5707653" y="2818725"/>
                <a:ext cx="168315" cy="161583"/>
              </a:xfrm>
              <a:prstGeom prst="rect">
                <a:avLst/>
              </a:prstGeom>
              <a:blipFill>
                <a:blip r:embed="rId7"/>
                <a:stretch>
                  <a:fillRect l="-7143" r="-10714"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72FBDB-28F4-7D11-C227-B39378C97E32}"/>
                  </a:ext>
                </a:extLst>
              </p:cNvPr>
              <p:cNvSpPr txBox="1"/>
              <p:nvPr/>
            </p:nvSpPr>
            <p:spPr>
              <a:xfrm>
                <a:off x="1239580" y="3098557"/>
                <a:ext cx="2142766"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h𝑎𝑠𝐼𝑛𝑓𝑙𝑢𝑒𝑛𝑐𝑒𝑑</m:t>
                      </m:r>
                      <m:r>
                        <a:rPr lang="it-IT" sz="1050" b="0" i="1" smtClean="0">
                          <a:latin typeface="Cambria Math" panose="02040503050406030204" pitchFamily="18" charset="0"/>
                        </a:rPr>
                        <m:t>(</m:t>
                      </m:r>
                      <m:r>
                        <a:rPr lang="it-IT" sz="1050" b="0" i="1" smtClean="0">
                          <a:latin typeface="Cambria Math" panose="02040503050406030204" pitchFamily="18" charset="0"/>
                        </a:rPr>
                        <m:t>𝑖𝑛𝑓𝑙</m:t>
                      </m:r>
                      <m:r>
                        <a:rPr lang="it-IT" sz="1050" b="0" i="1" smtClean="0">
                          <a:latin typeface="Cambria Math" panose="02040503050406030204" pitchFamily="18" charset="0"/>
                        </a:rPr>
                        <m:t>_</m:t>
                      </m:r>
                      <m:r>
                        <a:rPr lang="it-IT" sz="1050" b="0" i="1" smtClean="0">
                          <a:latin typeface="Cambria Math" panose="02040503050406030204" pitchFamily="18" charset="0"/>
                        </a:rPr>
                        <m:t>𝑎𝑖𝑑</m:t>
                      </m:r>
                      <m:r>
                        <a:rPr lang="it-IT" sz="1050" b="0" i="1" smtClean="0">
                          <a:latin typeface="Cambria Math" panose="02040503050406030204" pitchFamily="18" charset="0"/>
                        </a:rPr>
                        <m:t>,</m:t>
                      </m:r>
                      <m:r>
                        <a:rPr lang="it-IT" sz="1050" b="0" i="1" smtClean="0">
                          <a:latin typeface="Cambria Math" panose="02040503050406030204" pitchFamily="18" charset="0"/>
                        </a:rPr>
                        <m:t>𝑓𝑜𝑙𝑙</m:t>
                      </m:r>
                      <m:r>
                        <a:rPr lang="it-IT" sz="1050" b="0" i="1" smtClean="0">
                          <a:latin typeface="Cambria Math" panose="02040503050406030204" pitchFamily="18" charset="0"/>
                        </a:rPr>
                        <m:t>2_</m:t>
                      </m:r>
                      <m:r>
                        <a:rPr lang="it-IT" sz="1050" b="0" i="1" smtClean="0">
                          <a:latin typeface="Cambria Math" panose="02040503050406030204" pitchFamily="18" charset="0"/>
                        </a:rPr>
                        <m:t>𝑎𝑖𝑑</m:t>
                      </m:r>
                      <m:r>
                        <a:rPr lang="it-IT" sz="1050" b="0" i="1" smtClean="0">
                          <a:latin typeface="Cambria Math" panose="02040503050406030204" pitchFamily="18" charset="0"/>
                        </a:rPr>
                        <m:t>)</m:t>
                      </m:r>
                    </m:oMath>
                  </m:oMathPara>
                </a14:m>
                <a:endParaRPr lang="en-US" sz="1050" dirty="0"/>
              </a:p>
            </p:txBody>
          </p:sp>
        </mc:Choice>
        <mc:Fallback xmlns="">
          <p:sp>
            <p:nvSpPr>
              <p:cNvPr id="8" name="TextBox 7">
                <a:extLst>
                  <a:ext uri="{FF2B5EF4-FFF2-40B4-BE49-F238E27FC236}">
                    <a16:creationId xmlns:a16="http://schemas.microsoft.com/office/drawing/2014/main" id="{0772FBDB-28F4-7D11-C227-B39378C97E32}"/>
                  </a:ext>
                </a:extLst>
              </p:cNvPr>
              <p:cNvSpPr txBox="1">
                <a:spLocks noRot="1" noChangeAspect="1" noMove="1" noResize="1" noEditPoints="1" noAdjustHandles="1" noChangeArrowheads="1" noChangeShapeType="1" noTextEdit="1"/>
              </p:cNvSpPr>
              <p:nvPr/>
            </p:nvSpPr>
            <p:spPr>
              <a:xfrm>
                <a:off x="1239580" y="3098557"/>
                <a:ext cx="2142766" cy="161583"/>
              </a:xfrm>
              <a:prstGeom prst="rect">
                <a:avLst/>
              </a:prstGeom>
              <a:blipFill>
                <a:blip r:embed="rId8"/>
                <a:stretch>
                  <a:fillRect l="-3125" r="-284"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43673B5E-D094-C148-CEDB-3C9B328E5048}"/>
                  </a:ext>
                </a:extLst>
              </p:cNvPr>
              <p:cNvSpPr txBox="1"/>
              <p:nvPr/>
            </p:nvSpPr>
            <p:spPr>
              <a:xfrm>
                <a:off x="3755100" y="3094544"/>
                <a:ext cx="1543692"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m:t>
                      </m:r>
                      <m:r>
                        <a:rPr lang="it-IT" sz="1050" b="0" i="1" smtClean="0">
                          <a:latin typeface="Cambria Math" panose="02040503050406030204" pitchFamily="18" charset="0"/>
                        </a:rPr>
                        <m:t>𝑓𝑜𝑙𝑙</m:t>
                      </m:r>
                      <m:r>
                        <a:rPr lang="it-IT" sz="1050" b="0" i="1" smtClean="0">
                          <a:latin typeface="Cambria Math" panose="02040503050406030204" pitchFamily="18" charset="0"/>
                        </a:rPr>
                        <m:t>1_</m:t>
                      </m:r>
                      <m:r>
                        <a:rPr lang="it-IT" sz="1050" b="0" i="1" smtClean="0">
                          <a:latin typeface="Cambria Math" panose="02040503050406030204" pitchFamily="18" charset="0"/>
                        </a:rPr>
                        <m:t>𝑎𝑖𝑑</m:t>
                      </m:r>
                      <m:r>
                        <a:rPr lang="it-IT" sz="1050" b="0" i="1" smtClean="0">
                          <a:latin typeface="Cambria Math" panose="02040503050406030204" pitchFamily="18" charset="0"/>
                        </a:rPr>
                        <m:t>=</m:t>
                      </m:r>
                      <m:r>
                        <a:rPr lang="it-IT" sz="1050" b="0" i="1" smtClean="0">
                          <a:latin typeface="Cambria Math" panose="02040503050406030204" pitchFamily="18" charset="0"/>
                        </a:rPr>
                        <m:t>𝑓𝑜𝑙𝑙</m:t>
                      </m:r>
                      <m:r>
                        <a:rPr lang="it-IT" sz="1050" b="0" i="1" smtClean="0">
                          <a:latin typeface="Cambria Math" panose="02040503050406030204" pitchFamily="18" charset="0"/>
                        </a:rPr>
                        <m:t>2_</m:t>
                      </m:r>
                      <m:r>
                        <a:rPr lang="it-IT" sz="1050" b="0" i="1" smtClean="0">
                          <a:latin typeface="Cambria Math" panose="02040503050406030204" pitchFamily="18" charset="0"/>
                        </a:rPr>
                        <m:t>𝑎𝑖𝑑</m:t>
                      </m:r>
                      <m:r>
                        <a:rPr lang="it-IT" sz="1050" b="0" i="1" smtClean="0">
                          <a:latin typeface="Cambria Math" panose="02040503050406030204" pitchFamily="18" charset="0"/>
                        </a:rPr>
                        <m:t>)</m:t>
                      </m:r>
                    </m:oMath>
                  </m:oMathPara>
                </a14:m>
                <a:endParaRPr lang="en-US" sz="1050" dirty="0"/>
              </a:p>
            </p:txBody>
          </p:sp>
        </mc:Choice>
        <mc:Fallback xmlns="">
          <p:sp>
            <p:nvSpPr>
              <p:cNvPr id="9" name="TextBox 9">
                <a:extLst>
                  <a:ext uri="{FF2B5EF4-FFF2-40B4-BE49-F238E27FC236}">
                    <a16:creationId xmlns:a16="http://schemas.microsoft.com/office/drawing/2014/main" id="{43673B5E-D094-C148-CEDB-3C9B328E5048}"/>
                  </a:ext>
                </a:extLst>
              </p:cNvPr>
              <p:cNvSpPr txBox="1">
                <a:spLocks noRot="1" noChangeAspect="1" noMove="1" noResize="1" noEditPoints="1" noAdjustHandles="1" noChangeArrowheads="1" noChangeShapeType="1" noTextEdit="1"/>
              </p:cNvSpPr>
              <p:nvPr/>
            </p:nvSpPr>
            <p:spPr>
              <a:xfrm>
                <a:off x="3755100" y="3094544"/>
                <a:ext cx="1543692" cy="161583"/>
              </a:xfrm>
              <a:prstGeom prst="rect">
                <a:avLst/>
              </a:prstGeom>
              <a:blipFill>
                <a:blip r:embed="rId9"/>
                <a:stretch>
                  <a:fillRect l="-1581" t="-3846" r="-1186"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F0CED90-B0B8-DDB7-755F-C951D532A927}"/>
                  </a:ext>
                </a:extLst>
              </p:cNvPr>
              <p:cNvSpPr txBox="1"/>
              <p:nvPr/>
            </p:nvSpPr>
            <p:spPr>
              <a:xfrm>
                <a:off x="1239580" y="3412406"/>
                <a:ext cx="1593641"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𝑖𝑠𝑆𝑜𝑛𝑔𝑂𝑓</m:t>
                      </m:r>
                      <m:r>
                        <a:rPr lang="it-IT" sz="1050" b="0" i="1" smtClean="0">
                          <a:latin typeface="Cambria Math" panose="02040503050406030204" pitchFamily="18" charset="0"/>
                        </a:rPr>
                        <m:t>(</m:t>
                      </m:r>
                      <m:r>
                        <a:rPr lang="it-IT" sz="1050" b="0" i="1" smtClean="0">
                          <a:latin typeface="Cambria Math" panose="02040503050406030204" pitchFamily="18" charset="0"/>
                        </a:rPr>
                        <m:t>𝑠𝑖𝑑</m:t>
                      </m:r>
                      <m:r>
                        <a:rPr lang="it-IT" sz="1050" b="0" i="1" smtClean="0">
                          <a:latin typeface="Cambria Math" panose="02040503050406030204" pitchFamily="18" charset="0"/>
                        </a:rPr>
                        <m:t>1,</m:t>
                      </m:r>
                      <m:r>
                        <a:rPr lang="it-IT" sz="1050" b="0" i="1" smtClean="0">
                          <a:latin typeface="Cambria Math" panose="02040503050406030204" pitchFamily="18" charset="0"/>
                        </a:rPr>
                        <m:t>𝑓𝑜𝑙𝑙</m:t>
                      </m:r>
                      <m:r>
                        <a:rPr lang="it-IT" sz="1050" b="0" i="1" smtClean="0">
                          <a:latin typeface="Cambria Math" panose="02040503050406030204" pitchFamily="18" charset="0"/>
                        </a:rPr>
                        <m:t>1_</m:t>
                      </m:r>
                      <m:r>
                        <a:rPr lang="it-IT" sz="1050" b="0" i="1" smtClean="0">
                          <a:latin typeface="Cambria Math" panose="02040503050406030204" pitchFamily="18" charset="0"/>
                        </a:rPr>
                        <m:t>𝑎𝑖𝑑</m:t>
                      </m:r>
                      <m:r>
                        <a:rPr lang="it-IT" sz="1050" b="0" i="1" smtClean="0">
                          <a:latin typeface="Cambria Math" panose="02040503050406030204" pitchFamily="18" charset="0"/>
                        </a:rPr>
                        <m:t>)</m:t>
                      </m:r>
                    </m:oMath>
                  </m:oMathPara>
                </a14:m>
                <a:endParaRPr lang="en-US" sz="1050" dirty="0"/>
              </a:p>
            </p:txBody>
          </p:sp>
        </mc:Choice>
        <mc:Fallback xmlns="">
          <p:sp>
            <p:nvSpPr>
              <p:cNvPr id="10" name="TextBox 9">
                <a:extLst>
                  <a:ext uri="{FF2B5EF4-FFF2-40B4-BE49-F238E27FC236}">
                    <a16:creationId xmlns:a16="http://schemas.microsoft.com/office/drawing/2014/main" id="{8F0CED90-B0B8-DDB7-755F-C951D532A927}"/>
                  </a:ext>
                </a:extLst>
              </p:cNvPr>
              <p:cNvSpPr txBox="1">
                <a:spLocks noRot="1" noChangeAspect="1" noMove="1" noResize="1" noEditPoints="1" noAdjustHandles="1" noChangeArrowheads="1" noChangeShapeType="1" noTextEdit="1"/>
              </p:cNvSpPr>
              <p:nvPr/>
            </p:nvSpPr>
            <p:spPr>
              <a:xfrm>
                <a:off x="1239580" y="3412406"/>
                <a:ext cx="1593641" cy="161583"/>
              </a:xfrm>
              <a:prstGeom prst="rect">
                <a:avLst/>
              </a:prstGeom>
              <a:blipFill>
                <a:blip r:embed="rId10"/>
                <a:stretch>
                  <a:fillRect l="-4198" t="-3846" r="-763"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650EE1-9E09-5909-298B-86AAC1FA2882}"/>
                  </a:ext>
                </a:extLst>
              </p:cNvPr>
              <p:cNvSpPr txBox="1"/>
              <p:nvPr/>
            </p:nvSpPr>
            <p:spPr>
              <a:xfrm>
                <a:off x="3210626" y="3410850"/>
                <a:ext cx="1593641"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𝑖𝑠𝑆𝑜𝑛𝑔𝑂𝑓</m:t>
                      </m:r>
                      <m:r>
                        <a:rPr lang="it-IT" sz="1050" b="0" i="1" smtClean="0">
                          <a:latin typeface="Cambria Math" panose="02040503050406030204" pitchFamily="18" charset="0"/>
                        </a:rPr>
                        <m:t>(</m:t>
                      </m:r>
                      <m:r>
                        <a:rPr lang="it-IT" sz="1050" b="0" i="1" smtClean="0">
                          <a:latin typeface="Cambria Math" panose="02040503050406030204" pitchFamily="18" charset="0"/>
                        </a:rPr>
                        <m:t>𝑠𝑖𝑑</m:t>
                      </m:r>
                      <m:r>
                        <a:rPr lang="it-IT" sz="1050" b="0" i="1" smtClean="0">
                          <a:latin typeface="Cambria Math" panose="02040503050406030204" pitchFamily="18" charset="0"/>
                        </a:rPr>
                        <m:t>2,</m:t>
                      </m:r>
                      <m:r>
                        <a:rPr lang="it-IT" sz="1050" b="0" i="1" smtClean="0">
                          <a:latin typeface="Cambria Math" panose="02040503050406030204" pitchFamily="18" charset="0"/>
                        </a:rPr>
                        <m:t>𝑓𝑜𝑙𝑙</m:t>
                      </m:r>
                      <m:r>
                        <a:rPr lang="it-IT" sz="1050" b="0" i="1" smtClean="0">
                          <a:latin typeface="Cambria Math" panose="02040503050406030204" pitchFamily="18" charset="0"/>
                        </a:rPr>
                        <m:t>2_</m:t>
                      </m:r>
                      <m:r>
                        <a:rPr lang="it-IT" sz="1050" b="0" i="1" smtClean="0">
                          <a:latin typeface="Cambria Math" panose="02040503050406030204" pitchFamily="18" charset="0"/>
                        </a:rPr>
                        <m:t>𝑎𝑖𝑑</m:t>
                      </m:r>
                      <m:r>
                        <a:rPr lang="it-IT" sz="1050" b="0" i="1" smtClean="0">
                          <a:latin typeface="Cambria Math" panose="02040503050406030204" pitchFamily="18" charset="0"/>
                        </a:rPr>
                        <m:t>)</m:t>
                      </m:r>
                    </m:oMath>
                  </m:oMathPara>
                </a14:m>
                <a:endParaRPr lang="en-US" sz="1050" dirty="0"/>
              </a:p>
            </p:txBody>
          </p:sp>
        </mc:Choice>
        <mc:Fallback xmlns="">
          <p:sp>
            <p:nvSpPr>
              <p:cNvPr id="11" name="TextBox 10">
                <a:extLst>
                  <a:ext uri="{FF2B5EF4-FFF2-40B4-BE49-F238E27FC236}">
                    <a16:creationId xmlns:a16="http://schemas.microsoft.com/office/drawing/2014/main" id="{0A650EE1-9E09-5909-298B-86AAC1FA2882}"/>
                  </a:ext>
                </a:extLst>
              </p:cNvPr>
              <p:cNvSpPr txBox="1">
                <a:spLocks noRot="1" noChangeAspect="1" noMove="1" noResize="1" noEditPoints="1" noAdjustHandles="1" noChangeArrowheads="1" noChangeShapeType="1" noTextEdit="1"/>
              </p:cNvSpPr>
              <p:nvPr/>
            </p:nvSpPr>
            <p:spPr>
              <a:xfrm>
                <a:off x="3210626" y="3410850"/>
                <a:ext cx="1593641" cy="161583"/>
              </a:xfrm>
              <a:prstGeom prst="rect">
                <a:avLst/>
              </a:prstGeom>
              <a:blipFill>
                <a:blip r:embed="rId11"/>
                <a:stretch>
                  <a:fillRect l="-4215" t="-3846" r="-1149"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9">
                <a:extLst>
                  <a:ext uri="{FF2B5EF4-FFF2-40B4-BE49-F238E27FC236}">
                    <a16:creationId xmlns:a16="http://schemas.microsoft.com/office/drawing/2014/main" id="{4F9D9D84-70D0-4248-6BAB-D70149D021DB}"/>
                  </a:ext>
                </a:extLst>
              </p:cNvPr>
              <p:cNvSpPr txBox="1"/>
              <p:nvPr/>
            </p:nvSpPr>
            <p:spPr>
              <a:xfrm>
                <a:off x="5167805" y="3406152"/>
                <a:ext cx="844205"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m:t>
                      </m:r>
                      <m:r>
                        <a:rPr lang="it-IT" sz="1050" b="0" i="1" smtClean="0">
                          <a:latin typeface="Cambria Math" panose="02040503050406030204" pitchFamily="18" charset="0"/>
                        </a:rPr>
                        <m:t>𝑠𝑖𝑑</m:t>
                      </m:r>
                      <m:r>
                        <a:rPr lang="it-IT" sz="1050" b="0" i="1" smtClean="0">
                          <a:latin typeface="Cambria Math" panose="02040503050406030204" pitchFamily="18" charset="0"/>
                        </a:rPr>
                        <m:t>1=</m:t>
                      </m:r>
                      <m:r>
                        <a:rPr lang="it-IT" sz="1050" b="0" i="1" smtClean="0">
                          <a:latin typeface="Cambria Math" panose="02040503050406030204" pitchFamily="18" charset="0"/>
                        </a:rPr>
                        <m:t>𝑠𝑖𝑑</m:t>
                      </m:r>
                      <m:r>
                        <a:rPr lang="it-IT" sz="1050" b="0" i="1" smtClean="0">
                          <a:latin typeface="Cambria Math" panose="02040503050406030204" pitchFamily="18" charset="0"/>
                        </a:rPr>
                        <m:t>2)</m:t>
                      </m:r>
                    </m:oMath>
                  </m:oMathPara>
                </a14:m>
                <a:endParaRPr lang="en-US" sz="1050" dirty="0"/>
              </a:p>
            </p:txBody>
          </p:sp>
        </mc:Choice>
        <mc:Fallback xmlns="">
          <p:sp>
            <p:nvSpPr>
              <p:cNvPr id="12" name="TextBox 9">
                <a:extLst>
                  <a:ext uri="{FF2B5EF4-FFF2-40B4-BE49-F238E27FC236}">
                    <a16:creationId xmlns:a16="http://schemas.microsoft.com/office/drawing/2014/main" id="{4F9D9D84-70D0-4248-6BAB-D70149D021DB}"/>
                  </a:ext>
                </a:extLst>
              </p:cNvPr>
              <p:cNvSpPr txBox="1">
                <a:spLocks noRot="1" noChangeAspect="1" noMove="1" noResize="1" noEditPoints="1" noAdjustHandles="1" noChangeArrowheads="1" noChangeShapeType="1" noTextEdit="1"/>
              </p:cNvSpPr>
              <p:nvPr/>
            </p:nvSpPr>
            <p:spPr>
              <a:xfrm>
                <a:off x="5167805" y="3406152"/>
                <a:ext cx="844205" cy="161583"/>
              </a:xfrm>
              <a:prstGeom prst="rect">
                <a:avLst/>
              </a:prstGeom>
              <a:blipFill>
                <a:blip r:embed="rId12"/>
                <a:stretch>
                  <a:fillRect l="-7971" t="-3846" r="-2899"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13D2E3F-DAA6-CF2E-A5E7-441D8D17637B}"/>
                  </a:ext>
                </a:extLst>
              </p:cNvPr>
              <p:cNvSpPr txBox="1"/>
              <p:nvPr/>
            </p:nvSpPr>
            <p:spPr>
              <a:xfrm>
                <a:off x="1228882" y="4018818"/>
                <a:ext cx="2418483"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𝑓𝑜𝑙𝑙</m:t>
                      </m:r>
                      <m:r>
                        <a:rPr lang="it-IT" sz="1050" b="0" i="1" smtClean="0">
                          <a:latin typeface="Cambria Math" panose="02040503050406030204" pitchFamily="18" charset="0"/>
                        </a:rPr>
                        <m:t>1_</m:t>
                      </m:r>
                      <m:r>
                        <a:rPr lang="it-IT" sz="1050" b="0" i="1" smtClean="0">
                          <a:latin typeface="Cambria Math" panose="02040503050406030204" pitchFamily="18" charset="0"/>
                        </a:rPr>
                        <m:t>𝑎𝑖𝑑</m:t>
                      </m:r>
                      <m:r>
                        <a:rPr lang="it-IT" sz="1050" b="0" i="1" smtClean="0">
                          <a:latin typeface="Cambria Math" panose="02040503050406030204" pitchFamily="18" charset="0"/>
                        </a:rPr>
                        <m:t>, </m:t>
                      </m:r>
                      <m:r>
                        <a:rPr lang="it-IT" sz="1050" b="1" i="1" smtClean="0">
                          <a:latin typeface="Cambria Math" panose="02040503050406030204" pitchFamily="18" charset="0"/>
                        </a:rPr>
                        <m:t>𝒇𝒐𝒍𝒍</m:t>
                      </m:r>
                      <m:r>
                        <a:rPr lang="it-IT" sz="1050" b="1" i="1" smtClean="0">
                          <a:latin typeface="Cambria Math" panose="02040503050406030204" pitchFamily="18" charset="0"/>
                        </a:rPr>
                        <m:t>𝟏</m:t>
                      </m:r>
                      <m: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𝑓𝑝</m:t>
                      </m:r>
                      <m:r>
                        <a:rPr lang="it-IT" sz="1050" b="0" i="1" smtClean="0">
                          <a:latin typeface="Cambria Math" panose="02040503050406030204" pitchFamily="18" charset="0"/>
                        </a:rPr>
                        <m:t>1,</m:t>
                      </m:r>
                      <m:r>
                        <a:rPr lang="it-IT" sz="1050" b="0" i="1" smtClean="0">
                          <a:latin typeface="Cambria Math" panose="02040503050406030204" pitchFamily="18" charset="0"/>
                        </a:rPr>
                        <m:t>𝑓𝑓</m:t>
                      </m:r>
                      <m:r>
                        <a:rPr lang="it-IT" sz="1050" b="0" i="1" smtClean="0">
                          <a:latin typeface="Cambria Math" panose="02040503050406030204" pitchFamily="18" charset="0"/>
                        </a:rPr>
                        <m:t>1)</m:t>
                      </m:r>
                    </m:oMath>
                  </m:oMathPara>
                </a14:m>
                <a:endParaRPr lang="en-US" sz="1050" dirty="0"/>
              </a:p>
            </p:txBody>
          </p:sp>
        </mc:Choice>
        <mc:Fallback xmlns="">
          <p:sp>
            <p:nvSpPr>
              <p:cNvPr id="13" name="TextBox 12">
                <a:extLst>
                  <a:ext uri="{FF2B5EF4-FFF2-40B4-BE49-F238E27FC236}">
                    <a16:creationId xmlns:a16="http://schemas.microsoft.com/office/drawing/2014/main" id="{C13D2E3F-DAA6-CF2E-A5E7-441D8D17637B}"/>
                  </a:ext>
                </a:extLst>
              </p:cNvPr>
              <p:cNvSpPr txBox="1">
                <a:spLocks noRot="1" noChangeAspect="1" noMove="1" noResize="1" noEditPoints="1" noAdjustHandles="1" noChangeArrowheads="1" noChangeShapeType="1" noTextEdit="1"/>
              </p:cNvSpPr>
              <p:nvPr/>
            </p:nvSpPr>
            <p:spPr>
              <a:xfrm>
                <a:off x="1228882" y="4018818"/>
                <a:ext cx="2418483" cy="161583"/>
              </a:xfrm>
              <a:prstGeom prst="rect">
                <a:avLst/>
              </a:prstGeom>
              <a:blipFill>
                <a:blip r:embed="rId13"/>
                <a:stretch>
                  <a:fillRect l="-2020" t="-7407" r="-505" b="-40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6A9FD95-593F-C310-19D5-66E9AA44400F}"/>
                  </a:ext>
                </a:extLst>
              </p:cNvPr>
              <p:cNvSpPr txBox="1"/>
              <p:nvPr/>
            </p:nvSpPr>
            <p:spPr>
              <a:xfrm>
                <a:off x="1213857" y="4336708"/>
                <a:ext cx="2418483"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𝐴𝑟𝑡𝑖𝑠𝑡</m:t>
                      </m:r>
                      <m:r>
                        <a:rPr lang="it-IT" sz="1050" b="0" i="1" smtClean="0">
                          <a:latin typeface="Cambria Math" panose="02040503050406030204" pitchFamily="18" charset="0"/>
                        </a:rPr>
                        <m:t>(</m:t>
                      </m:r>
                      <m:r>
                        <a:rPr lang="it-IT" sz="1050" b="0" i="1" smtClean="0">
                          <a:latin typeface="Cambria Math" panose="02040503050406030204" pitchFamily="18" charset="0"/>
                        </a:rPr>
                        <m:t>𝑓𝑜𝑙𝑙</m:t>
                      </m:r>
                      <m:r>
                        <a:rPr lang="it-IT" sz="1050" b="0" i="1" smtClean="0">
                          <a:latin typeface="Cambria Math" panose="02040503050406030204" pitchFamily="18" charset="0"/>
                        </a:rPr>
                        <m:t>2_</m:t>
                      </m:r>
                      <m:r>
                        <a:rPr lang="it-IT" sz="1050" b="0" i="1" smtClean="0">
                          <a:latin typeface="Cambria Math" panose="02040503050406030204" pitchFamily="18" charset="0"/>
                        </a:rPr>
                        <m:t>𝑎𝑖𝑑</m:t>
                      </m:r>
                      <m:r>
                        <a:rPr lang="it-IT" sz="1050" b="0" i="1" smtClean="0">
                          <a:latin typeface="Cambria Math" panose="02040503050406030204" pitchFamily="18" charset="0"/>
                        </a:rPr>
                        <m:t>, </m:t>
                      </m:r>
                      <m:r>
                        <a:rPr lang="it-IT" sz="1050" b="1" i="1" smtClean="0">
                          <a:latin typeface="Cambria Math" panose="02040503050406030204" pitchFamily="18" charset="0"/>
                        </a:rPr>
                        <m:t>𝒇𝒐𝒍𝒍</m:t>
                      </m:r>
                      <m:r>
                        <a:rPr lang="it-IT" sz="1050" b="1" i="1" smtClean="0">
                          <a:latin typeface="Cambria Math" panose="02040503050406030204" pitchFamily="18" charset="0"/>
                        </a:rPr>
                        <m:t>𝟐</m:t>
                      </m:r>
                      <m: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𝑓𝑝</m:t>
                      </m:r>
                      <m:r>
                        <a:rPr lang="it-IT" sz="1050" b="0" i="1" smtClean="0">
                          <a:latin typeface="Cambria Math" panose="02040503050406030204" pitchFamily="18" charset="0"/>
                        </a:rPr>
                        <m:t>2,</m:t>
                      </m:r>
                      <m:r>
                        <a:rPr lang="it-IT" sz="1050" b="0" i="1" smtClean="0">
                          <a:latin typeface="Cambria Math" panose="02040503050406030204" pitchFamily="18" charset="0"/>
                        </a:rPr>
                        <m:t>𝑓𝑓</m:t>
                      </m:r>
                      <m:r>
                        <a:rPr lang="it-IT" sz="1050" b="0" i="1" smtClean="0">
                          <a:latin typeface="Cambria Math" panose="02040503050406030204" pitchFamily="18" charset="0"/>
                        </a:rPr>
                        <m:t>2)</m:t>
                      </m:r>
                    </m:oMath>
                  </m:oMathPara>
                </a14:m>
                <a:endParaRPr lang="en-US" sz="1050" dirty="0"/>
              </a:p>
            </p:txBody>
          </p:sp>
        </mc:Choice>
        <mc:Fallback xmlns="">
          <p:sp>
            <p:nvSpPr>
              <p:cNvPr id="14" name="TextBox 13">
                <a:extLst>
                  <a:ext uri="{FF2B5EF4-FFF2-40B4-BE49-F238E27FC236}">
                    <a16:creationId xmlns:a16="http://schemas.microsoft.com/office/drawing/2014/main" id="{E6A9FD95-593F-C310-19D5-66E9AA44400F}"/>
                  </a:ext>
                </a:extLst>
              </p:cNvPr>
              <p:cNvSpPr txBox="1">
                <a:spLocks noRot="1" noChangeAspect="1" noMove="1" noResize="1" noEditPoints="1" noAdjustHandles="1" noChangeArrowheads="1" noChangeShapeType="1" noTextEdit="1"/>
              </p:cNvSpPr>
              <p:nvPr/>
            </p:nvSpPr>
            <p:spPr>
              <a:xfrm>
                <a:off x="1213857" y="4336708"/>
                <a:ext cx="2418483" cy="161583"/>
              </a:xfrm>
              <a:prstGeom prst="rect">
                <a:avLst/>
              </a:prstGeom>
              <a:blipFill>
                <a:blip r:embed="rId14"/>
                <a:stretch>
                  <a:fillRect l="-2015" t="-7407" r="-252" b="-40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1F4C874-0FC0-6F6A-0A5A-F7047A8BAB8A}"/>
                  </a:ext>
                </a:extLst>
              </p:cNvPr>
              <p:cNvSpPr txBox="1"/>
              <p:nvPr/>
            </p:nvSpPr>
            <p:spPr>
              <a:xfrm>
                <a:off x="1228882" y="4650129"/>
                <a:ext cx="3203826" cy="161583"/>
              </a:xfrm>
              <a:prstGeom prst="rect">
                <a:avLst/>
              </a:prstGeom>
              <a:noFill/>
            </p:spPr>
            <p:txBody>
              <a:bodyPr wrap="none" lIns="0" tIns="0" rIns="0" bIns="0" rtlCol="0">
                <a:spAutoFit/>
              </a:bodyPr>
              <a:lstStyle/>
              <a:p>
                <a14:m>
                  <m:oMath xmlns:m="http://schemas.openxmlformats.org/officeDocument/2006/math">
                    <m:r>
                      <a:rPr lang="it-IT" sz="1050" i="1" smtClean="0">
                        <a:latin typeface="Cambria Math" panose="02040503050406030204" pitchFamily="18" charset="0"/>
                      </a:rPr>
                      <m:t>𝐵𝑖𝑙𝑙𝑏𝑜𝑎𝑟𝑑</m:t>
                    </m:r>
                    <m:r>
                      <a:rPr lang="it-IT" sz="1050" b="0" i="1" smtClean="0">
                        <a:latin typeface="Cambria Math" panose="02040503050406030204" pitchFamily="18" charset="0"/>
                      </a:rPr>
                      <m:t>𝐻𝑜𝑡</m:t>
                    </m:r>
                    <m:r>
                      <a:rPr lang="it-IT" sz="1050" b="0" i="1" smtClean="0">
                        <a:latin typeface="Cambria Math" panose="02040503050406030204" pitchFamily="18" charset="0"/>
                      </a:rPr>
                      <m:t>100</m:t>
                    </m:r>
                    <m:r>
                      <a:rPr lang="it-IT" sz="1050" i="1" smtClean="0">
                        <a:latin typeface="Cambria Math" panose="02040503050406030204" pitchFamily="18" charset="0"/>
                      </a:rPr>
                      <m:t>𝑆𝑜𝑛𝑔</m:t>
                    </m:r>
                    <m:r>
                      <a:rPr lang="it-IT" sz="1050" i="1" smtClean="0">
                        <a:latin typeface="Cambria Math" panose="02040503050406030204" pitchFamily="18" charset="0"/>
                      </a:rPr>
                      <m:t>(</m:t>
                    </m:r>
                    <m:r>
                      <a:rPr lang="it-IT" sz="1050" i="1" smtClean="0">
                        <a:latin typeface="Cambria Math" panose="02040503050406030204" pitchFamily="18" charset="0"/>
                      </a:rPr>
                      <m:t>𝑠𝑖𝑑</m:t>
                    </m:r>
                    <m:r>
                      <a:rPr lang="it-IT" sz="1050" b="0" i="1" smtClean="0">
                        <a:latin typeface="Cambria Math" panose="02040503050406030204" pitchFamily="18" charset="0"/>
                      </a:rPr>
                      <m:t>1</m:t>
                    </m:r>
                    <m:r>
                      <a:rPr lang="it-IT" sz="1050" i="1">
                        <a:latin typeface="Cambria Math" panose="02040503050406030204" pitchFamily="18" charset="0"/>
                      </a:rPr>
                      <m:t>, </m:t>
                    </m:r>
                    <m:r>
                      <a:rPr lang="it-IT" sz="1050" b="0" i="1" smtClean="0">
                        <a:latin typeface="Cambria Math" panose="02040503050406030204" pitchFamily="18" charset="0"/>
                      </a:rPr>
                      <m:t>𝑟</m:t>
                    </m:r>
                    <m:r>
                      <a:rPr lang="it-IT" sz="1050" i="1">
                        <a:latin typeface="Cambria Math" panose="02040503050406030204" pitchFamily="18" charset="0"/>
                      </a:rPr>
                      <m:t>,</m:t>
                    </m:r>
                    <m:r>
                      <a:rPr lang="it-IT" sz="1050" b="0" i="1" smtClean="0">
                        <a:latin typeface="Cambria Math" panose="02040503050406030204" pitchFamily="18" charset="0"/>
                      </a:rPr>
                      <m:t>𝑤𝑜𝑑</m:t>
                    </m:r>
                    <m:r>
                      <a:rPr lang="it-IT" sz="1050" i="1">
                        <a:latin typeface="Cambria Math" panose="02040503050406030204" pitchFamily="18" charset="0"/>
                      </a:rPr>
                      <m:t>,</m:t>
                    </m:r>
                    <m:r>
                      <a:rPr lang="it-IT" sz="1050" i="1">
                        <a:latin typeface="Cambria Math" panose="02040503050406030204" pitchFamily="18" charset="0"/>
                      </a:rPr>
                      <m:t>𝑤𝑜𝑐</m:t>
                    </m:r>
                    <m:r>
                      <a:rPr lang="it-IT" sz="1050" i="1">
                        <a:latin typeface="Cambria Math" panose="02040503050406030204" pitchFamily="18" charset="0"/>
                      </a:rPr>
                      <m:t>,</m:t>
                    </m:r>
                    <m:r>
                      <a:rPr lang="it-IT" sz="1050" b="1" i="1">
                        <a:latin typeface="Cambria Math" panose="02040503050406030204" pitchFamily="18" charset="0"/>
                      </a:rPr>
                      <m:t>𝒑𝒆𝒂𝒌</m:t>
                    </m:r>
                    <m:r>
                      <a:rPr lang="it-IT" sz="1050" b="1" i="1" smtClean="0">
                        <a:latin typeface="Cambria Math" panose="02040503050406030204" pitchFamily="18" charset="0"/>
                      </a:rPr>
                      <m:t>_</m:t>
                    </m:r>
                    <m:r>
                      <a:rPr lang="it-IT" sz="1050" b="1" i="1">
                        <a:latin typeface="Cambria Math" panose="02040503050406030204" pitchFamily="18" charset="0"/>
                      </a:rPr>
                      <m:t>𝒓</m:t>
                    </m:r>
                    <m:r>
                      <a:rPr lang="it-IT" sz="1050" b="1" i="1" smtClean="0">
                        <a:latin typeface="Cambria Math" panose="02040503050406030204" pitchFamily="18" charset="0"/>
                      </a:rPr>
                      <m:t>𝒂𝒏𝒌</m:t>
                    </m:r>
                    <m:r>
                      <a:rPr lang="it-IT" sz="1050" b="0" i="1" smtClean="0">
                        <a:latin typeface="Cambria Math" panose="02040503050406030204" pitchFamily="18" charset="0"/>
                      </a:rPr>
                      <m:t>)</m:t>
                    </m:r>
                  </m:oMath>
                </a14:m>
                <a:r>
                  <a:rPr lang="en-US" sz="1050" dirty="0"/>
                  <a:t>}</a:t>
                </a:r>
              </a:p>
            </p:txBody>
          </p:sp>
        </mc:Choice>
        <mc:Fallback xmlns="">
          <p:sp>
            <p:nvSpPr>
              <p:cNvPr id="16" name="TextBox 15">
                <a:extLst>
                  <a:ext uri="{FF2B5EF4-FFF2-40B4-BE49-F238E27FC236}">
                    <a16:creationId xmlns:a16="http://schemas.microsoft.com/office/drawing/2014/main" id="{81F4C874-0FC0-6F6A-0A5A-F7047A8BAB8A}"/>
                  </a:ext>
                </a:extLst>
              </p:cNvPr>
              <p:cNvSpPr txBox="1">
                <a:spLocks noRot="1" noChangeAspect="1" noMove="1" noResize="1" noEditPoints="1" noAdjustHandles="1" noChangeArrowheads="1" noChangeShapeType="1" noTextEdit="1"/>
              </p:cNvSpPr>
              <p:nvPr/>
            </p:nvSpPr>
            <p:spPr>
              <a:xfrm>
                <a:off x="1228882" y="4650129"/>
                <a:ext cx="3203826" cy="161583"/>
              </a:xfrm>
              <a:prstGeom prst="rect">
                <a:avLst/>
              </a:prstGeom>
              <a:blipFill>
                <a:blip r:embed="rId15"/>
                <a:stretch>
                  <a:fillRect l="-2095" t="-26923" r="-152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0">
                <a:extLst>
                  <a:ext uri="{FF2B5EF4-FFF2-40B4-BE49-F238E27FC236}">
                    <a16:creationId xmlns:a16="http://schemas.microsoft.com/office/drawing/2014/main" id="{76504CE5-730E-9C29-CE28-F199708A98B0}"/>
                  </a:ext>
                </a:extLst>
              </p:cNvPr>
              <p:cNvSpPr txBox="1"/>
              <p:nvPr/>
            </p:nvSpPr>
            <p:spPr>
              <a:xfrm>
                <a:off x="1239580" y="3710340"/>
                <a:ext cx="2331664" cy="16158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1050" b="0" i="1" smtClean="0">
                          <a:latin typeface="Cambria Math" panose="02040503050406030204" pitchFamily="18" charset="0"/>
                        </a:rPr>
                        <m:t>𝑆𝑜𝑛𝑔</m:t>
                      </m:r>
                      <m:r>
                        <a:rPr lang="it-IT" sz="1050" b="0" i="1" smtClean="0">
                          <a:latin typeface="Cambria Math" panose="02040503050406030204" pitchFamily="18" charset="0"/>
                        </a:rPr>
                        <m:t>(</m:t>
                      </m:r>
                      <m:r>
                        <a:rPr lang="it-IT" sz="1050" b="0" i="1" smtClean="0">
                          <a:latin typeface="Cambria Math" panose="02040503050406030204" pitchFamily="18" charset="0"/>
                        </a:rPr>
                        <m:t>𝑠𝑖𝑑</m:t>
                      </m:r>
                      <m:r>
                        <a:rPr lang="it-IT" sz="1050" b="0" i="1" smtClean="0">
                          <a:latin typeface="Cambria Math" panose="02040503050406030204" pitchFamily="18" charset="0"/>
                        </a:rPr>
                        <m:t>1, </m:t>
                      </m:r>
                      <m:r>
                        <a:rPr lang="it-IT" sz="1050" b="1" i="1" smtClean="0">
                          <a:latin typeface="Cambria Math" panose="02040503050406030204" pitchFamily="18" charset="0"/>
                        </a:rPr>
                        <m:t>𝒔𝒐𝒏𝒈</m:t>
                      </m:r>
                      <m:r>
                        <a:rPr lang="it-IT" sz="1050" b="1" i="1" smtClean="0">
                          <a:latin typeface="Cambria Math" panose="02040503050406030204" pitchFamily="18" charset="0"/>
                        </a:rPr>
                        <m:t>_</m:t>
                      </m:r>
                      <m:r>
                        <a:rPr lang="it-IT" sz="1050" b="1" i="1" smtClean="0">
                          <a:latin typeface="Cambria Math" panose="02040503050406030204" pitchFamily="18" charset="0"/>
                        </a:rPr>
                        <m:t>𝒏𝒂𝒎𝒆</m:t>
                      </m:r>
                      <m:r>
                        <a:rPr lang="it-IT" sz="1050" b="0" i="1" smtClean="0">
                          <a:latin typeface="Cambria Math" panose="02040503050406030204" pitchFamily="18" charset="0"/>
                        </a:rPr>
                        <m:t>,</m:t>
                      </m:r>
                      <m:r>
                        <a:rPr lang="it-IT" sz="1050" b="0" i="1" smtClean="0">
                          <a:latin typeface="Cambria Math" panose="02040503050406030204" pitchFamily="18" charset="0"/>
                        </a:rPr>
                        <m:t>𝑠𝑝</m:t>
                      </m:r>
                      <m:r>
                        <a:rPr lang="it-IT" sz="1050" b="0" i="1" smtClean="0">
                          <a:latin typeface="Cambria Math" panose="02040503050406030204" pitchFamily="18" charset="0"/>
                        </a:rPr>
                        <m:t>,</m:t>
                      </m:r>
                      <m:r>
                        <a:rPr lang="it-IT" sz="1050" b="0" i="1" smtClean="0">
                          <a:latin typeface="Cambria Math" panose="02040503050406030204" pitchFamily="18" charset="0"/>
                        </a:rPr>
                        <m:t>𝑡𝑛</m:t>
                      </m:r>
                      <m:r>
                        <a:rPr lang="it-IT" sz="1050" b="0" i="1" smtClean="0">
                          <a:latin typeface="Cambria Math" panose="02040503050406030204" pitchFamily="18" charset="0"/>
                        </a:rPr>
                        <m:t>,</m:t>
                      </m:r>
                      <m:r>
                        <a:rPr lang="it-IT" sz="1050" b="0" i="1" smtClean="0">
                          <a:latin typeface="Cambria Math" panose="02040503050406030204" pitchFamily="18" charset="0"/>
                        </a:rPr>
                        <m:t>𝑑</m:t>
                      </m:r>
                      <m:r>
                        <a:rPr lang="it-IT" sz="1050" b="0" i="1" smtClean="0">
                          <a:latin typeface="Cambria Math" panose="02040503050406030204" pitchFamily="18" charset="0"/>
                        </a:rPr>
                        <m:t>,</m:t>
                      </m:r>
                      <m:r>
                        <a:rPr lang="it-IT" sz="1050" b="0" i="1" smtClean="0">
                          <a:latin typeface="Cambria Math" panose="02040503050406030204" pitchFamily="18" charset="0"/>
                        </a:rPr>
                        <m:t>𝑒</m:t>
                      </m:r>
                      <m:r>
                        <a:rPr lang="it-IT" sz="1050" b="0" i="1" smtClean="0">
                          <a:latin typeface="Cambria Math" panose="02040503050406030204" pitchFamily="18" charset="0"/>
                        </a:rPr>
                        <m:t>,</m:t>
                      </m:r>
                      <m:r>
                        <a:rPr lang="it-IT" sz="1050" b="0" i="1" smtClean="0">
                          <a:latin typeface="Cambria Math" panose="02040503050406030204" pitchFamily="18" charset="0"/>
                        </a:rPr>
                        <m:t>𝑝𝑢</m:t>
                      </m:r>
                      <m:r>
                        <a:rPr lang="it-IT" sz="1050" b="0" i="1" smtClean="0">
                          <a:latin typeface="Cambria Math" panose="02040503050406030204" pitchFamily="18" charset="0"/>
                        </a:rPr>
                        <m:t>)</m:t>
                      </m:r>
                    </m:oMath>
                  </m:oMathPara>
                </a14:m>
                <a:endParaRPr lang="en-US" sz="1050" dirty="0"/>
              </a:p>
            </p:txBody>
          </p:sp>
        </mc:Choice>
        <mc:Fallback xmlns="">
          <p:sp>
            <p:nvSpPr>
              <p:cNvPr id="17" name="TextBox 10">
                <a:extLst>
                  <a:ext uri="{FF2B5EF4-FFF2-40B4-BE49-F238E27FC236}">
                    <a16:creationId xmlns:a16="http://schemas.microsoft.com/office/drawing/2014/main" id="{76504CE5-730E-9C29-CE28-F199708A98B0}"/>
                  </a:ext>
                </a:extLst>
              </p:cNvPr>
              <p:cNvSpPr txBox="1">
                <a:spLocks noRot="1" noChangeAspect="1" noMove="1" noResize="1" noEditPoints="1" noAdjustHandles="1" noChangeArrowheads="1" noChangeShapeType="1" noTextEdit="1"/>
              </p:cNvSpPr>
              <p:nvPr/>
            </p:nvSpPr>
            <p:spPr>
              <a:xfrm>
                <a:off x="1239580" y="3710340"/>
                <a:ext cx="2331664" cy="161583"/>
              </a:xfrm>
              <a:prstGeom prst="rect">
                <a:avLst/>
              </a:prstGeom>
              <a:blipFill>
                <a:blip r:embed="rId16"/>
                <a:stretch>
                  <a:fillRect l="-2611" t="-3846" r="-261"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1F73C4-FF20-498F-383D-803460A1ECE2}"/>
                  </a:ext>
                </a:extLst>
              </p:cNvPr>
              <p:cNvSpPr txBox="1"/>
              <p:nvPr/>
            </p:nvSpPr>
            <p:spPr>
              <a:xfrm>
                <a:off x="3436349" y="3098557"/>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19" name="TextBox 18">
                <a:extLst>
                  <a:ext uri="{FF2B5EF4-FFF2-40B4-BE49-F238E27FC236}">
                    <a16:creationId xmlns:a16="http://schemas.microsoft.com/office/drawing/2014/main" id="{741F73C4-FF20-498F-383D-803460A1ECE2}"/>
                  </a:ext>
                </a:extLst>
              </p:cNvPr>
              <p:cNvSpPr txBox="1">
                <a:spLocks noRot="1" noChangeAspect="1" noMove="1" noResize="1" noEditPoints="1" noAdjustHandles="1" noChangeArrowheads="1" noChangeShapeType="1" noTextEdit="1"/>
              </p:cNvSpPr>
              <p:nvPr/>
            </p:nvSpPr>
            <p:spPr>
              <a:xfrm>
                <a:off x="3436349" y="3098557"/>
                <a:ext cx="168315" cy="161583"/>
              </a:xfrm>
              <a:prstGeom prst="rect">
                <a:avLst/>
              </a:prstGeom>
              <a:blipFill>
                <a:blip r:embed="rId7"/>
                <a:stretch>
                  <a:fillRect l="-7407" r="-1481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E1F878-039F-E308-207E-9E7BF45FBB33}"/>
                  </a:ext>
                </a:extLst>
              </p:cNvPr>
              <p:cNvSpPr txBox="1"/>
              <p:nvPr/>
            </p:nvSpPr>
            <p:spPr>
              <a:xfrm>
                <a:off x="2894990" y="3406153"/>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0" name="TextBox 19">
                <a:extLst>
                  <a:ext uri="{FF2B5EF4-FFF2-40B4-BE49-F238E27FC236}">
                    <a16:creationId xmlns:a16="http://schemas.microsoft.com/office/drawing/2014/main" id="{DAE1F878-039F-E308-207E-9E7BF45FBB33}"/>
                  </a:ext>
                </a:extLst>
              </p:cNvPr>
              <p:cNvSpPr txBox="1">
                <a:spLocks noRot="1" noChangeAspect="1" noMove="1" noResize="1" noEditPoints="1" noAdjustHandles="1" noChangeArrowheads="1" noChangeShapeType="1" noTextEdit="1"/>
              </p:cNvSpPr>
              <p:nvPr/>
            </p:nvSpPr>
            <p:spPr>
              <a:xfrm>
                <a:off x="2894990" y="3406153"/>
                <a:ext cx="168315" cy="161583"/>
              </a:xfrm>
              <a:prstGeom prst="rect">
                <a:avLst/>
              </a:prstGeom>
              <a:blipFill>
                <a:blip r:embed="rId7"/>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189CD73-40AF-19E0-AA9E-F6973D2E9C25}"/>
                  </a:ext>
                </a:extLst>
              </p:cNvPr>
              <p:cNvSpPr txBox="1"/>
              <p:nvPr/>
            </p:nvSpPr>
            <p:spPr>
              <a:xfrm>
                <a:off x="5371023" y="3090578"/>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1" name="TextBox 20">
                <a:extLst>
                  <a:ext uri="{FF2B5EF4-FFF2-40B4-BE49-F238E27FC236}">
                    <a16:creationId xmlns:a16="http://schemas.microsoft.com/office/drawing/2014/main" id="{A189CD73-40AF-19E0-AA9E-F6973D2E9C25}"/>
                  </a:ext>
                </a:extLst>
              </p:cNvPr>
              <p:cNvSpPr txBox="1">
                <a:spLocks noRot="1" noChangeAspect="1" noMove="1" noResize="1" noEditPoints="1" noAdjustHandles="1" noChangeArrowheads="1" noChangeShapeType="1" noTextEdit="1"/>
              </p:cNvSpPr>
              <p:nvPr/>
            </p:nvSpPr>
            <p:spPr>
              <a:xfrm>
                <a:off x="5371023" y="3090578"/>
                <a:ext cx="168315" cy="161583"/>
              </a:xfrm>
              <a:prstGeom prst="rect">
                <a:avLst/>
              </a:prstGeom>
              <a:blipFill>
                <a:blip r:embed="rId7"/>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A90B8CE-DF82-88FB-49E5-71716ED039A6}"/>
                  </a:ext>
                </a:extLst>
              </p:cNvPr>
              <p:cNvSpPr txBox="1"/>
              <p:nvPr/>
            </p:nvSpPr>
            <p:spPr>
              <a:xfrm>
                <a:off x="4853563" y="3406676"/>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2" name="TextBox 21">
                <a:extLst>
                  <a:ext uri="{FF2B5EF4-FFF2-40B4-BE49-F238E27FC236}">
                    <a16:creationId xmlns:a16="http://schemas.microsoft.com/office/drawing/2014/main" id="{BA90B8CE-DF82-88FB-49E5-71716ED039A6}"/>
                  </a:ext>
                </a:extLst>
              </p:cNvPr>
              <p:cNvSpPr txBox="1">
                <a:spLocks noRot="1" noChangeAspect="1" noMove="1" noResize="1" noEditPoints="1" noAdjustHandles="1" noChangeArrowheads="1" noChangeShapeType="1" noTextEdit="1"/>
              </p:cNvSpPr>
              <p:nvPr/>
            </p:nvSpPr>
            <p:spPr>
              <a:xfrm>
                <a:off x="4853563" y="3406676"/>
                <a:ext cx="168315" cy="161583"/>
              </a:xfrm>
              <a:prstGeom prst="rect">
                <a:avLst/>
              </a:prstGeom>
              <a:blipFill>
                <a:blip r:embed="rId7"/>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C2C4AC-B1D0-F16A-8A30-8686E2A0A1B2}"/>
                  </a:ext>
                </a:extLst>
              </p:cNvPr>
              <p:cNvSpPr txBox="1"/>
              <p:nvPr/>
            </p:nvSpPr>
            <p:spPr>
              <a:xfrm>
                <a:off x="6073779" y="3406151"/>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3" name="TextBox 22">
                <a:extLst>
                  <a:ext uri="{FF2B5EF4-FFF2-40B4-BE49-F238E27FC236}">
                    <a16:creationId xmlns:a16="http://schemas.microsoft.com/office/drawing/2014/main" id="{90C2C4AC-B1D0-F16A-8A30-8686E2A0A1B2}"/>
                  </a:ext>
                </a:extLst>
              </p:cNvPr>
              <p:cNvSpPr txBox="1">
                <a:spLocks noRot="1" noChangeAspect="1" noMove="1" noResize="1" noEditPoints="1" noAdjustHandles="1" noChangeArrowheads="1" noChangeShapeType="1" noTextEdit="1"/>
              </p:cNvSpPr>
              <p:nvPr/>
            </p:nvSpPr>
            <p:spPr>
              <a:xfrm>
                <a:off x="6073779" y="3406151"/>
                <a:ext cx="168315" cy="161583"/>
              </a:xfrm>
              <a:prstGeom prst="rect">
                <a:avLst/>
              </a:prstGeom>
              <a:blipFill>
                <a:blip r:embed="rId7"/>
                <a:stretch>
                  <a:fillRect l="-7143" r="-1071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CE93858-226E-31CE-7085-C9ED88FAE3A1}"/>
                  </a:ext>
                </a:extLst>
              </p:cNvPr>
              <p:cNvSpPr txBox="1"/>
              <p:nvPr/>
            </p:nvSpPr>
            <p:spPr>
              <a:xfrm>
                <a:off x="3552741" y="3710340"/>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4" name="TextBox 23">
                <a:extLst>
                  <a:ext uri="{FF2B5EF4-FFF2-40B4-BE49-F238E27FC236}">
                    <a16:creationId xmlns:a16="http://schemas.microsoft.com/office/drawing/2014/main" id="{DCE93858-226E-31CE-7085-C9ED88FAE3A1}"/>
                  </a:ext>
                </a:extLst>
              </p:cNvPr>
              <p:cNvSpPr txBox="1">
                <a:spLocks noRot="1" noChangeAspect="1" noMove="1" noResize="1" noEditPoints="1" noAdjustHandles="1" noChangeArrowheads="1" noChangeShapeType="1" noTextEdit="1"/>
              </p:cNvSpPr>
              <p:nvPr/>
            </p:nvSpPr>
            <p:spPr>
              <a:xfrm>
                <a:off x="3552741" y="3710340"/>
                <a:ext cx="168315" cy="161583"/>
              </a:xfrm>
              <a:prstGeom prst="rect">
                <a:avLst/>
              </a:prstGeom>
              <a:blipFill>
                <a:blip r:embed="rId7"/>
                <a:stretch>
                  <a:fillRect l="-7407" r="-14815"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5FE2E7-742D-4278-F9B9-45EE65909E77}"/>
                  </a:ext>
                </a:extLst>
              </p:cNvPr>
              <p:cNvSpPr txBox="1"/>
              <p:nvPr/>
            </p:nvSpPr>
            <p:spPr>
              <a:xfrm>
                <a:off x="3636898" y="4021935"/>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5" name="TextBox 24">
                <a:extLst>
                  <a:ext uri="{FF2B5EF4-FFF2-40B4-BE49-F238E27FC236}">
                    <a16:creationId xmlns:a16="http://schemas.microsoft.com/office/drawing/2014/main" id="{E75FE2E7-742D-4278-F9B9-45EE65909E77}"/>
                  </a:ext>
                </a:extLst>
              </p:cNvPr>
              <p:cNvSpPr txBox="1">
                <a:spLocks noRot="1" noChangeAspect="1" noMove="1" noResize="1" noEditPoints="1" noAdjustHandles="1" noChangeArrowheads="1" noChangeShapeType="1" noTextEdit="1"/>
              </p:cNvSpPr>
              <p:nvPr/>
            </p:nvSpPr>
            <p:spPr>
              <a:xfrm>
                <a:off x="3636898" y="4021935"/>
                <a:ext cx="168315" cy="161583"/>
              </a:xfrm>
              <a:prstGeom prst="rect">
                <a:avLst/>
              </a:prstGeom>
              <a:blipFill>
                <a:blip r:embed="rId7"/>
                <a:stretch>
                  <a:fillRect l="-7407" r="-14815"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8C1BFDB-DBCD-B67F-19C5-0753034B7ED1}"/>
                  </a:ext>
                </a:extLst>
              </p:cNvPr>
              <p:cNvSpPr txBox="1"/>
              <p:nvPr/>
            </p:nvSpPr>
            <p:spPr>
              <a:xfrm>
                <a:off x="3636898" y="4342909"/>
                <a:ext cx="16831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26" name="TextBox 25">
                <a:extLst>
                  <a:ext uri="{FF2B5EF4-FFF2-40B4-BE49-F238E27FC236}">
                    <a16:creationId xmlns:a16="http://schemas.microsoft.com/office/drawing/2014/main" id="{58C1BFDB-DBCD-B67F-19C5-0753034B7ED1}"/>
                  </a:ext>
                </a:extLst>
              </p:cNvPr>
              <p:cNvSpPr txBox="1">
                <a:spLocks noRot="1" noChangeAspect="1" noMove="1" noResize="1" noEditPoints="1" noAdjustHandles="1" noChangeArrowheads="1" noChangeShapeType="1" noTextEdit="1"/>
              </p:cNvSpPr>
              <p:nvPr/>
            </p:nvSpPr>
            <p:spPr>
              <a:xfrm>
                <a:off x="3636898" y="4342909"/>
                <a:ext cx="168315" cy="161583"/>
              </a:xfrm>
              <a:prstGeom prst="rect">
                <a:avLst/>
              </a:prstGeom>
              <a:blipFill>
                <a:blip r:embed="rId7"/>
                <a:stretch>
                  <a:fillRect l="-7407" r="-14815" b="-14815"/>
                </a:stretch>
              </a:blipFill>
            </p:spPr>
            <p:txBody>
              <a:bodyPr/>
              <a:lstStyle/>
              <a:p>
                <a:r>
                  <a:rPr lang="en-US">
                    <a:noFill/>
                  </a:rPr>
                  <a:t> </a:t>
                </a:r>
              </a:p>
            </p:txBody>
          </p:sp>
        </mc:Fallback>
      </mc:AlternateContent>
    </p:spTree>
    <p:extLst>
      <p:ext uri="{BB962C8B-B14F-4D97-AF65-F5344CB8AC3E}">
        <p14:creationId xmlns:p14="http://schemas.microsoft.com/office/powerpoint/2010/main" val="959457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5 - SQL</a:t>
            </a:r>
            <a:endParaRPr dirty="0"/>
          </a:p>
        </p:txBody>
      </p:sp>
      <p:sp>
        <p:nvSpPr>
          <p:cNvPr id="118" name="Google Shape;118;p17"/>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7093635"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a:t>Artists </a:t>
            </a:r>
            <a:r>
              <a:rPr lang="it-IT" sz="1400" dirty="0" err="1"/>
              <a:t>that</a:t>
            </a:r>
            <a:r>
              <a:rPr lang="it-IT" sz="1400" dirty="0"/>
              <a:t> </a:t>
            </a:r>
            <a:r>
              <a:rPr lang="it-IT" sz="1400" dirty="0" err="1"/>
              <a:t>have</a:t>
            </a:r>
            <a:r>
              <a:rPr lang="it-IT" sz="1400" dirty="0"/>
              <a:t> </a:t>
            </a:r>
            <a:r>
              <a:rPr lang="it-IT" sz="1400" dirty="0" err="1"/>
              <a:t>been</a:t>
            </a:r>
            <a:r>
              <a:rPr lang="it-IT" sz="1400" dirty="0"/>
              <a:t> </a:t>
            </a:r>
            <a:r>
              <a:rPr lang="it-IT" sz="1400" dirty="0" err="1"/>
              <a:t>influenced</a:t>
            </a:r>
            <a:r>
              <a:rPr lang="it-IT" sz="1400" dirty="0"/>
              <a:t> by «Nirvana» and </a:t>
            </a:r>
            <a:r>
              <a:rPr lang="it-IT" sz="1400" dirty="0" err="1"/>
              <a:t>that</a:t>
            </a:r>
            <a:r>
              <a:rPr lang="it-IT" sz="1400" dirty="0"/>
              <a:t> </a:t>
            </a:r>
            <a:r>
              <a:rPr lang="it-IT" sz="1400" dirty="0" err="1"/>
              <a:t>have</a:t>
            </a:r>
            <a:r>
              <a:rPr lang="it-IT" sz="1400" dirty="0"/>
              <a:t> </a:t>
            </a:r>
            <a:r>
              <a:rPr lang="it-IT" sz="1400" dirty="0" err="1"/>
              <a:t>done</a:t>
            </a:r>
            <a:r>
              <a:rPr lang="it-IT" sz="1400" dirty="0"/>
              <a:t> a featuring with </a:t>
            </a:r>
            <a:r>
              <a:rPr lang="it-IT" sz="1400" dirty="0" err="1"/>
              <a:t>each</a:t>
            </a:r>
            <a:r>
              <a:rPr lang="it-IT" sz="1400" dirty="0"/>
              <a:t> </a:t>
            </a:r>
            <a:r>
              <a:rPr lang="it-IT" sz="1400" dirty="0" err="1"/>
              <a:t>other</a:t>
            </a:r>
            <a:r>
              <a:rPr lang="it-IT" sz="1400" dirty="0"/>
              <a:t> </a:t>
            </a:r>
            <a:r>
              <a:rPr lang="it-IT" sz="1400" dirty="0" err="1"/>
              <a:t>that</a:t>
            </a:r>
            <a:r>
              <a:rPr lang="it-IT" sz="1400" dirty="0"/>
              <a:t> </a:t>
            </a:r>
            <a:r>
              <a:rPr lang="it-IT" sz="1400" dirty="0" err="1"/>
              <a:t>reached</a:t>
            </a:r>
            <a:r>
              <a:rPr lang="it-IT" sz="1400" dirty="0"/>
              <a:t> the Billboard Hot 100 Chart</a:t>
            </a:r>
          </a:p>
          <a:p>
            <a:pPr marL="76200" lvl="0" indent="0" algn="l" rtl="0">
              <a:spcBef>
                <a:spcPts val="600"/>
              </a:spcBef>
              <a:spcAft>
                <a:spcPts val="0"/>
              </a:spcAft>
              <a:buSzPts val="2400"/>
              <a:buNone/>
            </a:pPr>
            <a:endParaRPr sz="1400" dirty="0"/>
          </a:p>
        </p:txBody>
      </p:sp>
      <p:pic>
        <p:nvPicPr>
          <p:cNvPr id="4" name="Picture 3" descr="Text&#10;&#10;Description automatically generated">
            <a:extLst>
              <a:ext uri="{FF2B5EF4-FFF2-40B4-BE49-F238E27FC236}">
                <a16:creationId xmlns:a16="http://schemas.microsoft.com/office/drawing/2014/main" id="{6A2F1C5D-B1DC-1EBA-BFF7-D6B47D132B06}"/>
              </a:ext>
            </a:extLst>
          </p:cNvPr>
          <p:cNvPicPr>
            <a:picLocks noChangeAspect="1"/>
          </p:cNvPicPr>
          <p:nvPr/>
        </p:nvPicPr>
        <p:blipFill>
          <a:blip r:embed="rId3"/>
          <a:stretch>
            <a:fillRect/>
          </a:stretch>
        </p:blipFill>
        <p:spPr>
          <a:xfrm>
            <a:off x="737850" y="2140522"/>
            <a:ext cx="6767565" cy="2271631"/>
          </a:xfrm>
          <a:prstGeom prst="rect">
            <a:avLst/>
          </a:prstGeom>
          <a:ln>
            <a:noFill/>
          </a:ln>
          <a:effectLst>
            <a:softEdge rad="112500"/>
          </a:effectLst>
        </p:spPr>
      </p:pic>
      <p:pic>
        <p:nvPicPr>
          <p:cNvPr id="6" name="Picture 5">
            <a:extLst>
              <a:ext uri="{FF2B5EF4-FFF2-40B4-BE49-F238E27FC236}">
                <a16:creationId xmlns:a16="http://schemas.microsoft.com/office/drawing/2014/main" id="{185F3B59-2E2F-095E-A230-7F11E4844029}"/>
              </a:ext>
            </a:extLst>
          </p:cNvPr>
          <p:cNvPicPr>
            <a:picLocks noChangeAspect="1"/>
          </p:cNvPicPr>
          <p:nvPr/>
        </p:nvPicPr>
        <p:blipFill>
          <a:blip r:embed="rId4"/>
          <a:stretch>
            <a:fillRect/>
          </a:stretch>
        </p:blipFill>
        <p:spPr>
          <a:xfrm>
            <a:off x="4284721" y="3086774"/>
            <a:ext cx="4385268" cy="1017497"/>
          </a:xfrm>
          <a:prstGeom prst="rect">
            <a:avLst/>
          </a:prstGeom>
        </p:spPr>
      </p:pic>
    </p:spTree>
    <p:extLst>
      <p:ext uri="{BB962C8B-B14F-4D97-AF65-F5344CB8AC3E}">
        <p14:creationId xmlns:p14="http://schemas.microsoft.com/office/powerpoint/2010/main" val="2782228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Query 6 - FOL</a:t>
            </a:r>
            <a:endParaRPr dirty="0"/>
          </a:p>
        </p:txBody>
      </p:sp>
      <p:sp>
        <p:nvSpPr>
          <p:cNvPr id="118" name="Google Shape;118;p17"/>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737904" y="1396222"/>
            <a:ext cx="7093635" cy="7443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err="1"/>
              <a:t>Lyrics</a:t>
            </a:r>
            <a:r>
              <a:rPr lang="it-IT" sz="1400" dirty="0"/>
              <a:t> of songs with </a:t>
            </a:r>
            <a:r>
              <a:rPr lang="it-IT" sz="1400" dirty="0" err="1"/>
              <a:t>popularity</a:t>
            </a:r>
            <a:r>
              <a:rPr lang="it-IT" sz="1400" dirty="0"/>
              <a:t> ≥ 80, of </a:t>
            </a:r>
            <a:r>
              <a:rPr lang="it-IT" sz="1400" dirty="0" err="1"/>
              <a:t>artists</a:t>
            </a:r>
            <a:r>
              <a:rPr lang="it-IT" sz="1400" dirty="0"/>
              <a:t> with </a:t>
            </a:r>
            <a:r>
              <a:rPr lang="it-IT" sz="1400" dirty="0" err="1"/>
              <a:t>popularity</a:t>
            </a:r>
            <a:r>
              <a:rPr lang="it-IT" sz="1400" dirty="0"/>
              <a:t> ≥ 80, </a:t>
            </a:r>
            <a:r>
              <a:rPr lang="it-IT" sz="1400" dirty="0" err="1"/>
              <a:t>that</a:t>
            </a:r>
            <a:r>
              <a:rPr lang="it-IT" sz="1400" dirty="0"/>
              <a:t> do </a:t>
            </a:r>
            <a:r>
              <a:rPr lang="it-IT" sz="1400" dirty="0" err="1"/>
              <a:t>either</a:t>
            </a:r>
            <a:r>
              <a:rPr lang="it-IT" sz="1400" dirty="0"/>
              <a:t> «</a:t>
            </a:r>
            <a:r>
              <a:rPr lang="it-IT" sz="1400" i="1" dirty="0"/>
              <a:t>alternative rock» </a:t>
            </a:r>
            <a:r>
              <a:rPr lang="it-IT" sz="1400" dirty="0"/>
              <a:t>or </a:t>
            </a:r>
            <a:r>
              <a:rPr lang="it-IT" sz="1400" i="1" dirty="0"/>
              <a:t>«alternative metal» </a:t>
            </a:r>
            <a:r>
              <a:rPr lang="it-IT" sz="1400" dirty="0"/>
              <a:t>or </a:t>
            </a:r>
            <a:r>
              <a:rPr lang="it-IT" sz="1400" i="1" dirty="0"/>
              <a:t>«punk» </a:t>
            </a:r>
            <a:r>
              <a:rPr lang="it-IT" sz="1400" dirty="0"/>
              <a:t>music </a:t>
            </a:r>
            <a:r>
              <a:rPr lang="it-IT" sz="1400" dirty="0" err="1"/>
              <a:t>genre</a:t>
            </a:r>
            <a:endParaRPr lang="it-IT" sz="1400" dirty="0"/>
          </a:p>
          <a:p>
            <a:pPr marL="76200" lvl="0" indent="0" algn="l" rtl="0">
              <a:spcBef>
                <a:spcPts val="600"/>
              </a:spcBef>
              <a:spcAft>
                <a:spcPts val="0"/>
              </a:spcAft>
              <a:buSzPts val="2400"/>
              <a:buNone/>
            </a:pPr>
            <a:endParaRPr sz="1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8F67DA-3D9B-52FD-56AB-9C94AAC8A59C}"/>
                  </a:ext>
                </a:extLst>
              </p:cNvPr>
              <p:cNvSpPr txBox="1"/>
              <p:nvPr/>
            </p:nvSpPr>
            <p:spPr>
              <a:xfrm>
                <a:off x="1217956" y="2140522"/>
                <a:ext cx="3138006" cy="123112"/>
              </a:xfrm>
              <a:prstGeom prst="rect">
                <a:avLst/>
              </a:prstGeom>
              <a:noFill/>
            </p:spPr>
            <p:txBody>
              <a:bodyPr wrap="square" lIns="0" tIns="0" rIns="0" bIns="0" rtlCol="0">
                <a:spAutoFit/>
              </a:bodyPr>
              <a:lstStyle/>
              <a:p>
                <a14:m>
                  <m:oMath xmlns:m="http://schemas.openxmlformats.org/officeDocument/2006/math">
                    <m:r>
                      <a:rPr lang="it-IT" sz="800" b="0" i="1" smtClean="0">
                        <a:latin typeface="Cambria Math" panose="02040503050406030204" pitchFamily="18" charset="0"/>
                      </a:rPr>
                      <m:t>𝑞</m:t>
                    </m:r>
                    <m:r>
                      <a:rPr lang="it-IT" sz="800" b="1" i="1" smtClean="0">
                        <a:latin typeface="Cambria Math" panose="02040503050406030204" pitchFamily="18" charset="0"/>
                      </a:rPr>
                      <m:t>={(</m:t>
                    </m:r>
                    <m:r>
                      <a:rPr lang="it-IT" sz="800" b="1" i="1" smtClean="0">
                        <a:latin typeface="Cambria Math" panose="02040503050406030204" pitchFamily="18" charset="0"/>
                      </a:rPr>
                      <m:t>𝒂𝒏𝒂𝒎𝒆</m:t>
                    </m:r>
                    <m:r>
                      <a:rPr lang="it-IT" sz="800" b="1" i="1" smtClean="0">
                        <a:latin typeface="Cambria Math" panose="02040503050406030204" pitchFamily="18" charset="0"/>
                      </a:rPr>
                      <m:t>,</m:t>
                    </m:r>
                    <m:r>
                      <a:rPr lang="it-IT" sz="800" b="1" i="1" smtClean="0">
                        <a:latin typeface="Cambria Math" panose="02040503050406030204" pitchFamily="18" charset="0"/>
                      </a:rPr>
                      <m:t>𝒂𝒑𝒐𝒑𝒖𝒍𝒂𝒓𝒊𝒕𝒚</m:t>
                    </m:r>
                    <m:r>
                      <a:rPr lang="it-IT" sz="800" b="1" i="1" smtClean="0">
                        <a:latin typeface="Cambria Math" panose="02040503050406030204" pitchFamily="18" charset="0"/>
                      </a:rPr>
                      <m:t>,</m:t>
                    </m:r>
                    <m:r>
                      <a:rPr lang="it-IT" sz="800" b="1" i="1" smtClean="0">
                        <a:latin typeface="Cambria Math" panose="02040503050406030204" pitchFamily="18" charset="0"/>
                      </a:rPr>
                      <m:t>𝒔𝒏𝒂𝒎𝒆</m:t>
                    </m:r>
                    <m:r>
                      <a:rPr lang="it-IT" sz="800" b="1" i="1" smtClean="0">
                        <a:latin typeface="Cambria Math" panose="02040503050406030204" pitchFamily="18" charset="0"/>
                      </a:rPr>
                      <m:t>,</m:t>
                    </m:r>
                    <m:r>
                      <a:rPr lang="it-IT" sz="800" b="1" i="1" smtClean="0">
                        <a:latin typeface="Cambria Math" panose="02040503050406030204" pitchFamily="18" charset="0"/>
                      </a:rPr>
                      <m:t>𝒔𝒑𝒐𝒑𝒖𝒍𝒂𝒓𝒊𝒕𝒚</m:t>
                    </m:r>
                    <m:r>
                      <a:rPr lang="it-IT" sz="800" b="1" i="1" smtClean="0">
                        <a:latin typeface="Cambria Math" panose="02040503050406030204" pitchFamily="18" charset="0"/>
                      </a:rPr>
                      <m:t>,</m:t>
                    </m:r>
                    <m:r>
                      <a:rPr lang="it-IT" sz="800" b="1" i="1" smtClean="0">
                        <a:latin typeface="Cambria Math" panose="02040503050406030204" pitchFamily="18" charset="0"/>
                      </a:rPr>
                      <m:t>𝒍𝒚𝒓𝒊𝒄𝒔</m:t>
                    </m:r>
                    <m:r>
                      <a:rPr lang="it-IT" sz="800" b="1" i="1" smtClean="0">
                        <a:latin typeface="Cambria Math" panose="02040503050406030204" pitchFamily="18" charset="0"/>
                      </a:rPr>
                      <m:t>)</m:t>
                    </m:r>
                  </m:oMath>
                </a14:m>
                <a:r>
                  <a:rPr lang="en-US" sz="800" dirty="0"/>
                  <a:t>    |</a:t>
                </a:r>
              </a:p>
            </p:txBody>
          </p:sp>
        </mc:Choice>
        <mc:Fallback xmlns="">
          <p:sp>
            <p:nvSpPr>
              <p:cNvPr id="3" name="TextBox 2">
                <a:extLst>
                  <a:ext uri="{FF2B5EF4-FFF2-40B4-BE49-F238E27FC236}">
                    <a16:creationId xmlns:a16="http://schemas.microsoft.com/office/drawing/2014/main" id="{B78F67DA-3D9B-52FD-56AB-9C94AAC8A59C}"/>
                  </a:ext>
                </a:extLst>
              </p:cNvPr>
              <p:cNvSpPr txBox="1">
                <a:spLocks noRot="1" noChangeAspect="1" noMove="1" noResize="1" noEditPoints="1" noAdjustHandles="1" noChangeArrowheads="1" noChangeShapeType="1" noTextEdit="1"/>
              </p:cNvSpPr>
              <p:nvPr/>
            </p:nvSpPr>
            <p:spPr>
              <a:xfrm>
                <a:off x="1217956" y="2140522"/>
                <a:ext cx="3138006" cy="123112"/>
              </a:xfrm>
              <a:prstGeom prst="rect">
                <a:avLst/>
              </a:prstGeom>
              <a:blipFill>
                <a:blip r:embed="rId3"/>
                <a:stretch>
                  <a:fillRect l="-1359" t="-25000" b="-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22CBD5-FD87-9712-5E8F-672490730247}"/>
                  </a:ext>
                </a:extLst>
              </p:cNvPr>
              <p:cNvSpPr txBox="1"/>
              <p:nvPr/>
            </p:nvSpPr>
            <p:spPr>
              <a:xfrm>
                <a:off x="1968349" y="2350439"/>
                <a:ext cx="1152880"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i="1" smtClean="0">
                          <a:latin typeface="Cambria Math" panose="02040503050406030204" pitchFamily="18" charset="0"/>
                        </a:rPr>
                        <m:t>(</m:t>
                      </m:r>
                      <m:r>
                        <a:rPr lang="it-IT" sz="800" b="0" i="1" smtClean="0">
                          <a:latin typeface="Cambria Math" panose="02040503050406030204" pitchFamily="18" charset="0"/>
                        </a:rPr>
                        <m:t>∃ </m:t>
                      </m:r>
                      <m:r>
                        <a:rPr lang="it-IT" sz="800" b="0" i="1" smtClean="0">
                          <a:latin typeface="Cambria Math" panose="02040503050406030204" pitchFamily="18" charset="0"/>
                        </a:rPr>
                        <m:t>𝑎𝑖𝑑</m:t>
                      </m:r>
                      <m:r>
                        <a:rPr lang="it-IT" sz="800" b="0" i="1" smtClean="0">
                          <a:latin typeface="Cambria Math" panose="02040503050406030204" pitchFamily="18" charset="0"/>
                        </a:rPr>
                        <m:t>, </m:t>
                      </m:r>
                      <m:r>
                        <a:rPr lang="it-IT" sz="800" b="0" i="1" smtClean="0">
                          <a:latin typeface="Cambria Math" panose="02040503050406030204" pitchFamily="18" charset="0"/>
                        </a:rPr>
                        <m:t>𝑎𝑓</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m:t>
                      </m:r>
                      <m:r>
                        <a:rPr lang="it-IT" sz="800" b="0" i="1" smtClean="0">
                          <a:latin typeface="Cambria Math" panose="02040503050406030204" pitchFamily="18" charset="0"/>
                        </a:rPr>
                        <m:t>𝑡𝑛</m:t>
                      </m:r>
                      <m:r>
                        <a:rPr lang="it-IT" sz="800" b="0" i="1" smtClean="0">
                          <a:latin typeface="Cambria Math" panose="02040503050406030204" pitchFamily="18" charset="0"/>
                        </a:rPr>
                        <m:t>,</m:t>
                      </m:r>
                      <m:r>
                        <a:rPr lang="it-IT" sz="800" b="0" i="1" smtClean="0">
                          <a:latin typeface="Cambria Math" panose="02040503050406030204" pitchFamily="18" charset="0"/>
                        </a:rPr>
                        <m:t>𝑑</m:t>
                      </m:r>
                      <m:r>
                        <a:rPr lang="it-IT" sz="800" b="0" i="1" smtClean="0">
                          <a:latin typeface="Cambria Math" panose="02040503050406030204" pitchFamily="18" charset="0"/>
                        </a:rPr>
                        <m:t>,</m:t>
                      </m:r>
                      <m:r>
                        <a:rPr lang="it-IT" sz="800" b="0" i="1" smtClean="0">
                          <a:latin typeface="Cambria Math" panose="02040503050406030204" pitchFamily="18" charset="0"/>
                        </a:rPr>
                        <m:t>𝑒</m:t>
                      </m:r>
                      <m:r>
                        <a:rPr lang="it-IT" sz="800" b="0" i="1" smtClean="0">
                          <a:latin typeface="Cambria Math" panose="02040503050406030204" pitchFamily="18" charset="0"/>
                        </a:rPr>
                        <m:t>,</m:t>
                      </m:r>
                      <m:r>
                        <a:rPr lang="it-IT" sz="800" b="0" i="1" smtClean="0">
                          <a:latin typeface="Cambria Math" panose="02040503050406030204" pitchFamily="18" charset="0"/>
                        </a:rPr>
                        <m:t>𝑝𝑢</m:t>
                      </m:r>
                      <m:r>
                        <a:rPr lang="it-IT" sz="800" b="1" i="1" smtClean="0">
                          <a:latin typeface="Cambria Math" panose="02040503050406030204" pitchFamily="18" charset="0"/>
                        </a:rPr>
                        <m:t>.</m:t>
                      </m:r>
                    </m:oMath>
                  </m:oMathPara>
                </a14:m>
                <a:endParaRPr lang="en-US" sz="800" b="1" dirty="0"/>
              </a:p>
            </p:txBody>
          </p:sp>
        </mc:Choice>
        <mc:Fallback xmlns="">
          <p:sp>
            <p:nvSpPr>
              <p:cNvPr id="4" name="TextBox 3">
                <a:extLst>
                  <a:ext uri="{FF2B5EF4-FFF2-40B4-BE49-F238E27FC236}">
                    <a16:creationId xmlns:a16="http://schemas.microsoft.com/office/drawing/2014/main" id="{A522CBD5-FD87-9712-5E8F-672490730247}"/>
                  </a:ext>
                </a:extLst>
              </p:cNvPr>
              <p:cNvSpPr txBox="1">
                <a:spLocks noRot="1" noChangeAspect="1" noMove="1" noResize="1" noEditPoints="1" noAdjustHandles="1" noChangeArrowheads="1" noChangeShapeType="1" noTextEdit="1"/>
              </p:cNvSpPr>
              <p:nvPr/>
            </p:nvSpPr>
            <p:spPr>
              <a:xfrm>
                <a:off x="1968349" y="2350439"/>
                <a:ext cx="1152880" cy="123111"/>
              </a:xfrm>
              <a:prstGeom prst="rect">
                <a:avLst/>
              </a:prstGeom>
              <a:blipFill>
                <a:blip r:embed="rId4"/>
                <a:stretch>
                  <a:fillRect l="-4762" t="-5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EB2BA1-F669-7E43-B816-917E8888BEB9}"/>
                  </a:ext>
                </a:extLst>
              </p:cNvPr>
              <p:cNvSpPr txBox="1"/>
              <p:nvPr/>
            </p:nvSpPr>
            <p:spPr>
              <a:xfrm>
                <a:off x="1983226" y="2521588"/>
                <a:ext cx="1676100"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𝐴𝑟𝑡𝑖𝑠𝑡</m:t>
                      </m:r>
                      <m:r>
                        <a:rPr lang="it-IT" sz="800" b="0" i="1" smtClean="0">
                          <a:latin typeface="Cambria Math" panose="02040503050406030204" pitchFamily="18" charset="0"/>
                        </a:rPr>
                        <m:t>(</m:t>
                      </m:r>
                      <m:r>
                        <a:rPr lang="it-IT" sz="800" b="0" i="1" smtClean="0">
                          <a:latin typeface="Cambria Math" panose="02040503050406030204" pitchFamily="18" charset="0"/>
                        </a:rPr>
                        <m:t>𝑎𝑖𝑑</m:t>
                      </m:r>
                      <m:r>
                        <a:rPr lang="it-IT" sz="800" b="0" i="1" smtClean="0">
                          <a:latin typeface="Cambria Math" panose="02040503050406030204" pitchFamily="18" charset="0"/>
                        </a:rPr>
                        <m:t>, </m:t>
                      </m:r>
                      <m:r>
                        <a:rPr lang="it-IT" sz="800" b="1" i="1" smtClean="0">
                          <a:latin typeface="Cambria Math" panose="02040503050406030204" pitchFamily="18" charset="0"/>
                        </a:rPr>
                        <m:t>𝒂𝒏𝒂𝒎𝒆</m:t>
                      </m:r>
                      <m:r>
                        <a:rPr lang="it-IT" sz="800" b="0" i="1" smtClean="0">
                          <a:latin typeface="Cambria Math" panose="02040503050406030204" pitchFamily="18" charset="0"/>
                        </a:rPr>
                        <m:t>,</m:t>
                      </m:r>
                      <m:r>
                        <a:rPr lang="it-IT" sz="800" b="0" i="1" smtClean="0">
                          <a:latin typeface="Cambria Math" panose="02040503050406030204" pitchFamily="18" charset="0"/>
                        </a:rPr>
                        <m:t>𝑎𝑝𝑜𝑝𝑢𝑙𝑎𝑟𝑖𝑡𝑦</m:t>
                      </m:r>
                      <m:r>
                        <a:rPr lang="it-IT" sz="800" b="0" i="1" smtClean="0">
                          <a:latin typeface="Cambria Math" panose="02040503050406030204" pitchFamily="18" charset="0"/>
                        </a:rPr>
                        <m:t>,</m:t>
                      </m:r>
                      <m:r>
                        <a:rPr lang="it-IT" sz="800" b="0" i="1" smtClean="0">
                          <a:latin typeface="Cambria Math" panose="02040503050406030204" pitchFamily="18" charset="0"/>
                        </a:rPr>
                        <m:t>𝑎𝑓</m:t>
                      </m:r>
                      <m:r>
                        <a:rPr lang="it-IT" sz="800" b="0" i="1" smtClean="0">
                          <a:latin typeface="Cambria Math" panose="02040503050406030204" pitchFamily="18" charset="0"/>
                        </a:rPr>
                        <m:t>)</m:t>
                      </m:r>
                    </m:oMath>
                  </m:oMathPara>
                </a14:m>
                <a:endParaRPr lang="en-US" sz="800" dirty="0"/>
              </a:p>
            </p:txBody>
          </p:sp>
        </mc:Choice>
        <mc:Fallback xmlns="">
          <p:sp>
            <p:nvSpPr>
              <p:cNvPr id="5" name="TextBox 4">
                <a:extLst>
                  <a:ext uri="{FF2B5EF4-FFF2-40B4-BE49-F238E27FC236}">
                    <a16:creationId xmlns:a16="http://schemas.microsoft.com/office/drawing/2014/main" id="{0AEB2BA1-F669-7E43-B816-917E8888BEB9}"/>
                  </a:ext>
                </a:extLst>
              </p:cNvPr>
              <p:cNvSpPr txBox="1">
                <a:spLocks noRot="1" noChangeAspect="1" noMove="1" noResize="1" noEditPoints="1" noAdjustHandles="1" noChangeArrowheads="1" noChangeShapeType="1" noTextEdit="1"/>
              </p:cNvSpPr>
              <p:nvPr/>
            </p:nvSpPr>
            <p:spPr>
              <a:xfrm>
                <a:off x="1983226" y="2521588"/>
                <a:ext cx="1676100" cy="123111"/>
              </a:xfrm>
              <a:prstGeom prst="rect">
                <a:avLst/>
              </a:prstGeom>
              <a:blipFill>
                <a:blip r:embed="rId5"/>
                <a:stretch>
                  <a:fillRect l="-2182" t="-5000" r="-727"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CA3631-3F4B-9306-4F44-983AF78D91FD}"/>
                  </a:ext>
                </a:extLst>
              </p:cNvPr>
              <p:cNvSpPr txBox="1"/>
              <p:nvPr/>
            </p:nvSpPr>
            <p:spPr>
              <a:xfrm>
                <a:off x="3629511" y="2526587"/>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7" name="TextBox 6">
                <a:extLst>
                  <a:ext uri="{FF2B5EF4-FFF2-40B4-BE49-F238E27FC236}">
                    <a16:creationId xmlns:a16="http://schemas.microsoft.com/office/drawing/2014/main" id="{C1CA3631-3F4B-9306-4F44-983AF78D91FD}"/>
                  </a:ext>
                </a:extLst>
              </p:cNvPr>
              <p:cNvSpPr txBox="1">
                <a:spLocks noRot="1" noChangeAspect="1" noMove="1" noResize="1" noEditPoints="1" noAdjustHandles="1" noChangeArrowheads="1" noChangeShapeType="1" noTextEdit="1"/>
              </p:cNvSpPr>
              <p:nvPr/>
            </p:nvSpPr>
            <p:spPr>
              <a:xfrm>
                <a:off x="3629511" y="2526587"/>
                <a:ext cx="168315" cy="123111"/>
              </a:xfrm>
              <a:prstGeom prst="rect">
                <a:avLst/>
              </a:prstGeom>
              <a:blipFill>
                <a:blip r:embed="rId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069B92-DDBA-48CD-8E22-7AD4B7229D55}"/>
                  </a:ext>
                </a:extLst>
              </p:cNvPr>
              <p:cNvSpPr txBox="1"/>
              <p:nvPr/>
            </p:nvSpPr>
            <p:spPr>
              <a:xfrm>
                <a:off x="5896877" y="2528164"/>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8" name="TextBox 7">
                <a:extLst>
                  <a:ext uri="{FF2B5EF4-FFF2-40B4-BE49-F238E27FC236}">
                    <a16:creationId xmlns:a16="http://schemas.microsoft.com/office/drawing/2014/main" id="{E5069B92-DDBA-48CD-8E22-7AD4B7229D55}"/>
                  </a:ext>
                </a:extLst>
              </p:cNvPr>
              <p:cNvSpPr txBox="1">
                <a:spLocks noRot="1" noChangeAspect="1" noMove="1" noResize="1" noEditPoints="1" noAdjustHandles="1" noChangeArrowheads="1" noChangeShapeType="1" noTextEdit="1"/>
              </p:cNvSpPr>
              <p:nvPr/>
            </p:nvSpPr>
            <p:spPr>
              <a:xfrm>
                <a:off x="5896877" y="2528164"/>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D155F1-1841-FA8B-4F25-A793B86E6AAF}"/>
                  </a:ext>
                </a:extLst>
              </p:cNvPr>
              <p:cNvSpPr txBox="1"/>
              <p:nvPr/>
            </p:nvSpPr>
            <p:spPr>
              <a:xfrm>
                <a:off x="1985223" y="2861011"/>
                <a:ext cx="1631088"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𝑑𝑜𝑒𝑠𝐺𝑒𝑛𝑟𝑒</m:t>
                      </m:r>
                      <m:r>
                        <a:rPr lang="it-IT" sz="800" b="0" i="1" smtClean="0">
                          <a:latin typeface="Cambria Math" panose="02040503050406030204" pitchFamily="18" charset="0"/>
                        </a:rPr>
                        <m:t>(</m:t>
                      </m:r>
                      <m:r>
                        <a:rPr lang="it-IT" sz="800" b="0" i="1" smtClean="0">
                          <a:latin typeface="Cambria Math" panose="02040503050406030204" pitchFamily="18" charset="0"/>
                        </a:rPr>
                        <m:t>𝑎𝑖𝑑</m:t>
                      </m:r>
                      <m:r>
                        <a:rPr lang="it-IT" sz="800" b="0" i="1" smtClean="0">
                          <a:latin typeface="Cambria Math" panose="02040503050406030204" pitchFamily="18" charset="0"/>
                        </a:rPr>
                        <m:t>, "</m:t>
                      </m:r>
                      <m:r>
                        <a:rPr lang="it-IT" sz="800" b="0" i="1" smtClean="0">
                          <a:solidFill>
                            <a:schemeClr val="accent3"/>
                          </a:solidFill>
                          <a:latin typeface="Cambria Math" panose="02040503050406030204" pitchFamily="18" charset="0"/>
                        </a:rPr>
                        <m:t>𝑎𝑙𝑡𝑒𝑟𝑛𝑎𝑡𝑖𝑣𝑒</m:t>
                      </m:r>
                      <m:r>
                        <a:rPr lang="it-IT" sz="800" b="0" i="1" smtClean="0">
                          <a:solidFill>
                            <a:schemeClr val="accent3"/>
                          </a:solidFill>
                          <a:latin typeface="Cambria Math" panose="02040503050406030204" pitchFamily="18" charset="0"/>
                        </a:rPr>
                        <m:t> </m:t>
                      </m:r>
                      <m:r>
                        <a:rPr lang="it-IT" sz="800" b="0" i="1" smtClean="0">
                          <a:solidFill>
                            <a:schemeClr val="accent3"/>
                          </a:solidFill>
                          <a:latin typeface="Cambria Math" panose="02040503050406030204" pitchFamily="18" charset="0"/>
                        </a:rPr>
                        <m:t>𝑟𝑜𝑐𝑘</m:t>
                      </m:r>
                      <m:r>
                        <a:rPr lang="it-IT" sz="800" b="0" i="1" smtClean="0">
                          <a:solidFill>
                            <a:schemeClr val="accent3"/>
                          </a:solidFill>
                          <a:latin typeface="Cambria Math" panose="02040503050406030204" pitchFamily="18" charset="0"/>
                        </a:rPr>
                        <m:t>")</m:t>
                      </m:r>
                    </m:oMath>
                  </m:oMathPara>
                </a14:m>
                <a:endParaRPr lang="en-US" sz="800" dirty="0"/>
              </a:p>
            </p:txBody>
          </p:sp>
        </mc:Choice>
        <mc:Fallback xmlns="">
          <p:sp>
            <p:nvSpPr>
              <p:cNvPr id="10" name="TextBox 9">
                <a:extLst>
                  <a:ext uri="{FF2B5EF4-FFF2-40B4-BE49-F238E27FC236}">
                    <a16:creationId xmlns:a16="http://schemas.microsoft.com/office/drawing/2014/main" id="{AED155F1-1841-FA8B-4F25-A793B86E6AAF}"/>
                  </a:ext>
                </a:extLst>
              </p:cNvPr>
              <p:cNvSpPr txBox="1">
                <a:spLocks noRot="1" noChangeAspect="1" noMove="1" noResize="1" noEditPoints="1" noAdjustHandles="1" noChangeArrowheads="1" noChangeShapeType="1" noTextEdit="1"/>
              </p:cNvSpPr>
              <p:nvPr/>
            </p:nvSpPr>
            <p:spPr>
              <a:xfrm>
                <a:off x="1985223" y="2861011"/>
                <a:ext cx="1631088" cy="123111"/>
              </a:xfrm>
              <a:prstGeom prst="rect">
                <a:avLst/>
              </a:prstGeom>
              <a:blipFill>
                <a:blip r:embed="rId7"/>
                <a:stretch>
                  <a:fillRect l="-2622" r="-749"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4">
                <a:extLst>
                  <a:ext uri="{FF2B5EF4-FFF2-40B4-BE49-F238E27FC236}">
                    <a16:creationId xmlns:a16="http://schemas.microsoft.com/office/drawing/2014/main" id="{DFAEAFE4-A712-0E73-A9F9-040A662BF311}"/>
                  </a:ext>
                </a:extLst>
              </p:cNvPr>
              <p:cNvSpPr txBox="1"/>
              <p:nvPr/>
            </p:nvSpPr>
            <p:spPr>
              <a:xfrm>
                <a:off x="3616311" y="2860269"/>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4" name="TextBox 14">
                <a:extLst>
                  <a:ext uri="{FF2B5EF4-FFF2-40B4-BE49-F238E27FC236}">
                    <a16:creationId xmlns:a16="http://schemas.microsoft.com/office/drawing/2014/main" id="{DFAEAFE4-A712-0E73-A9F9-040A662BF311}"/>
                  </a:ext>
                </a:extLst>
              </p:cNvPr>
              <p:cNvSpPr txBox="1">
                <a:spLocks noRot="1" noChangeAspect="1" noMove="1" noResize="1" noEditPoints="1" noAdjustHandles="1" noChangeArrowheads="1" noChangeShapeType="1" noTextEdit="1"/>
              </p:cNvSpPr>
              <p:nvPr/>
            </p:nvSpPr>
            <p:spPr>
              <a:xfrm>
                <a:off x="3616311" y="2860269"/>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9">
                <a:extLst>
                  <a:ext uri="{FF2B5EF4-FFF2-40B4-BE49-F238E27FC236}">
                    <a16:creationId xmlns:a16="http://schemas.microsoft.com/office/drawing/2014/main" id="{C2FEB91A-6940-1CB8-77F4-9972717619D1}"/>
                  </a:ext>
                </a:extLst>
              </p:cNvPr>
              <p:cNvSpPr txBox="1"/>
              <p:nvPr/>
            </p:nvSpPr>
            <p:spPr>
              <a:xfrm>
                <a:off x="3829601" y="2858074"/>
                <a:ext cx="1086901"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h𝑎𝑠𝐿𝑦𝑟𝑖𝑐𝑠</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m:t>
                      </m:r>
                      <m:r>
                        <a:rPr lang="it-IT" sz="800" b="1" i="1" smtClean="0">
                          <a:latin typeface="Cambria Math" panose="02040503050406030204" pitchFamily="18" charset="0"/>
                        </a:rPr>
                        <m:t>𝒍𝒚𝒓𝒊𝒄𝒔</m:t>
                      </m:r>
                      <m:r>
                        <a:rPr lang="it-IT" sz="800" b="0" i="1" smtClean="0">
                          <a:latin typeface="Cambria Math" panose="02040503050406030204" pitchFamily="18" charset="0"/>
                        </a:rPr>
                        <m:t>))</m:t>
                      </m:r>
                    </m:oMath>
                  </m:oMathPara>
                </a14:m>
                <a:endParaRPr lang="en-US" sz="800" dirty="0"/>
              </a:p>
            </p:txBody>
          </p:sp>
        </mc:Choice>
        <mc:Fallback xmlns="">
          <p:sp>
            <p:nvSpPr>
              <p:cNvPr id="15" name="TextBox 9">
                <a:extLst>
                  <a:ext uri="{FF2B5EF4-FFF2-40B4-BE49-F238E27FC236}">
                    <a16:creationId xmlns:a16="http://schemas.microsoft.com/office/drawing/2014/main" id="{C2FEB91A-6940-1CB8-77F4-9972717619D1}"/>
                  </a:ext>
                </a:extLst>
              </p:cNvPr>
              <p:cNvSpPr txBox="1">
                <a:spLocks noRot="1" noChangeAspect="1" noMove="1" noResize="1" noEditPoints="1" noAdjustHandles="1" noChangeArrowheads="1" noChangeShapeType="1" noTextEdit="1"/>
              </p:cNvSpPr>
              <p:nvPr/>
            </p:nvSpPr>
            <p:spPr>
              <a:xfrm>
                <a:off x="3829601" y="2858074"/>
                <a:ext cx="1086901" cy="123111"/>
              </a:xfrm>
              <a:prstGeom prst="rect">
                <a:avLst/>
              </a:prstGeom>
              <a:blipFill>
                <a:blip r:embed="rId8"/>
                <a:stretch>
                  <a:fillRect l="-4469" t="-10000" r="-1676"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10">
                <a:extLst>
                  <a:ext uri="{FF2B5EF4-FFF2-40B4-BE49-F238E27FC236}">
                    <a16:creationId xmlns:a16="http://schemas.microsoft.com/office/drawing/2014/main" id="{876FB76A-A751-35FE-AD68-212532C8C188}"/>
                  </a:ext>
                </a:extLst>
              </p:cNvPr>
              <p:cNvSpPr txBox="1"/>
              <p:nvPr/>
            </p:nvSpPr>
            <p:spPr>
              <a:xfrm>
                <a:off x="1983226" y="2693799"/>
                <a:ext cx="1991507"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𝑆𝑜𝑛𝑔</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 </m:t>
                      </m:r>
                      <m:r>
                        <a:rPr lang="it-IT" sz="800" b="1" i="1" smtClean="0">
                          <a:latin typeface="Cambria Math" panose="02040503050406030204" pitchFamily="18" charset="0"/>
                        </a:rPr>
                        <m:t>𝒔𝒏𝒂𝒎𝒆</m:t>
                      </m:r>
                      <m:r>
                        <a:rPr lang="it-IT" sz="800" b="0" i="1" smtClean="0">
                          <a:latin typeface="Cambria Math" panose="02040503050406030204" pitchFamily="18" charset="0"/>
                        </a:rPr>
                        <m:t>,</m:t>
                      </m:r>
                      <m:r>
                        <a:rPr lang="it-IT" sz="800" b="1" i="1" smtClean="0">
                          <a:latin typeface="Cambria Math" panose="02040503050406030204" pitchFamily="18" charset="0"/>
                        </a:rPr>
                        <m:t>𝒔𝒑𝒐𝒑𝒖𝒍𝒂𝒓𝒊𝒕𝒚</m:t>
                      </m:r>
                      <m:r>
                        <a:rPr lang="it-IT" sz="800" b="0" i="1" smtClean="0">
                          <a:latin typeface="Cambria Math" panose="02040503050406030204" pitchFamily="18" charset="0"/>
                        </a:rPr>
                        <m:t>,</m:t>
                      </m:r>
                      <m:r>
                        <a:rPr lang="it-IT" sz="800" b="0" i="1" smtClean="0">
                          <a:latin typeface="Cambria Math" panose="02040503050406030204" pitchFamily="18" charset="0"/>
                        </a:rPr>
                        <m:t>𝑡𝑛</m:t>
                      </m:r>
                      <m:r>
                        <a:rPr lang="it-IT" sz="800" b="0" i="1" smtClean="0">
                          <a:latin typeface="Cambria Math" panose="02040503050406030204" pitchFamily="18" charset="0"/>
                        </a:rPr>
                        <m:t>,</m:t>
                      </m:r>
                      <m:r>
                        <a:rPr lang="it-IT" sz="800" b="0" i="1" smtClean="0">
                          <a:latin typeface="Cambria Math" panose="02040503050406030204" pitchFamily="18" charset="0"/>
                        </a:rPr>
                        <m:t>𝑑</m:t>
                      </m:r>
                      <m:r>
                        <a:rPr lang="it-IT" sz="800" b="0" i="1" smtClean="0">
                          <a:latin typeface="Cambria Math" panose="02040503050406030204" pitchFamily="18" charset="0"/>
                        </a:rPr>
                        <m:t>,</m:t>
                      </m:r>
                      <m:r>
                        <a:rPr lang="it-IT" sz="800" b="0" i="1" smtClean="0">
                          <a:latin typeface="Cambria Math" panose="02040503050406030204" pitchFamily="18" charset="0"/>
                        </a:rPr>
                        <m:t>𝑒</m:t>
                      </m:r>
                      <m:r>
                        <a:rPr lang="it-IT" sz="800" b="0" i="1" smtClean="0">
                          <a:latin typeface="Cambria Math" panose="02040503050406030204" pitchFamily="18" charset="0"/>
                        </a:rPr>
                        <m:t>,</m:t>
                      </m:r>
                      <m:r>
                        <a:rPr lang="it-IT" sz="800" b="0" i="1" smtClean="0">
                          <a:latin typeface="Cambria Math" panose="02040503050406030204" pitchFamily="18" charset="0"/>
                        </a:rPr>
                        <m:t>𝑝𝑢</m:t>
                      </m:r>
                      <m:r>
                        <a:rPr lang="it-IT" sz="800" b="0" i="1" smtClean="0">
                          <a:latin typeface="Cambria Math" panose="02040503050406030204" pitchFamily="18" charset="0"/>
                        </a:rPr>
                        <m:t>)</m:t>
                      </m:r>
                    </m:oMath>
                  </m:oMathPara>
                </a14:m>
                <a:endParaRPr lang="en-US" sz="800" dirty="0"/>
              </a:p>
            </p:txBody>
          </p:sp>
        </mc:Choice>
        <mc:Fallback xmlns="">
          <p:sp>
            <p:nvSpPr>
              <p:cNvPr id="25" name="TextBox 10">
                <a:extLst>
                  <a:ext uri="{FF2B5EF4-FFF2-40B4-BE49-F238E27FC236}">
                    <a16:creationId xmlns:a16="http://schemas.microsoft.com/office/drawing/2014/main" id="{876FB76A-A751-35FE-AD68-212532C8C188}"/>
                  </a:ext>
                </a:extLst>
              </p:cNvPr>
              <p:cNvSpPr txBox="1">
                <a:spLocks noRot="1" noChangeAspect="1" noMove="1" noResize="1" noEditPoints="1" noAdjustHandles="1" noChangeArrowheads="1" noChangeShapeType="1" noTextEdit="1"/>
              </p:cNvSpPr>
              <p:nvPr/>
            </p:nvSpPr>
            <p:spPr>
              <a:xfrm>
                <a:off x="1983226" y="2693799"/>
                <a:ext cx="1991507" cy="123111"/>
              </a:xfrm>
              <a:prstGeom prst="rect">
                <a:avLst/>
              </a:prstGeom>
              <a:blipFill>
                <a:blip r:embed="rId9"/>
                <a:stretch>
                  <a:fillRect l="-2446" t="-10000" r="-306"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13">
                <a:extLst>
                  <a:ext uri="{FF2B5EF4-FFF2-40B4-BE49-F238E27FC236}">
                    <a16:creationId xmlns:a16="http://schemas.microsoft.com/office/drawing/2014/main" id="{2B0DB78E-4BF6-D9FC-7854-BD8AA1C4E3D0}"/>
                  </a:ext>
                </a:extLst>
              </p:cNvPr>
              <p:cNvSpPr txBox="1"/>
              <p:nvPr/>
            </p:nvSpPr>
            <p:spPr>
              <a:xfrm>
                <a:off x="4992018" y="2699101"/>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28" name="TextBox 13">
                <a:extLst>
                  <a:ext uri="{FF2B5EF4-FFF2-40B4-BE49-F238E27FC236}">
                    <a16:creationId xmlns:a16="http://schemas.microsoft.com/office/drawing/2014/main" id="{2B0DB78E-4BF6-D9FC-7854-BD8AA1C4E3D0}"/>
                  </a:ext>
                </a:extLst>
              </p:cNvPr>
              <p:cNvSpPr txBox="1">
                <a:spLocks noRot="1" noChangeAspect="1" noMove="1" noResize="1" noEditPoints="1" noAdjustHandles="1" noChangeArrowheads="1" noChangeShapeType="1" noTextEdit="1"/>
              </p:cNvSpPr>
              <p:nvPr/>
            </p:nvSpPr>
            <p:spPr>
              <a:xfrm>
                <a:off x="4992018" y="2699101"/>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9">
                <a:extLst>
                  <a:ext uri="{FF2B5EF4-FFF2-40B4-BE49-F238E27FC236}">
                    <a16:creationId xmlns:a16="http://schemas.microsoft.com/office/drawing/2014/main" id="{10493403-620D-991B-B6A0-F89734545AEF}"/>
                  </a:ext>
                </a:extLst>
              </p:cNvPr>
              <p:cNvSpPr txBox="1"/>
              <p:nvPr/>
            </p:nvSpPr>
            <p:spPr>
              <a:xfrm>
                <a:off x="3840316" y="2520542"/>
                <a:ext cx="917880"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m:t>
                      </m:r>
                      <m:r>
                        <a:rPr lang="it-IT" sz="800" b="0" i="1" smtClean="0">
                          <a:latin typeface="Cambria Math" panose="02040503050406030204" pitchFamily="18" charset="0"/>
                        </a:rPr>
                        <m:t>𝑎𝑝𝑜𝑝𝑢𝑙𝑎𝑟𝑖𝑡𝑦</m:t>
                      </m:r>
                      <m:r>
                        <a:rPr lang="it-IT" sz="800" b="0" i="1" smtClean="0">
                          <a:latin typeface="Cambria Math" panose="02040503050406030204" pitchFamily="18" charset="0"/>
                        </a:rPr>
                        <m:t>≥80)</m:t>
                      </m:r>
                    </m:oMath>
                  </m:oMathPara>
                </a14:m>
                <a:endParaRPr lang="en-US" sz="800" dirty="0"/>
              </a:p>
            </p:txBody>
          </p:sp>
        </mc:Choice>
        <mc:Fallback xmlns="">
          <p:sp>
            <p:nvSpPr>
              <p:cNvPr id="37" name="TextBox 9">
                <a:extLst>
                  <a:ext uri="{FF2B5EF4-FFF2-40B4-BE49-F238E27FC236}">
                    <a16:creationId xmlns:a16="http://schemas.microsoft.com/office/drawing/2014/main" id="{10493403-620D-991B-B6A0-F89734545AEF}"/>
                  </a:ext>
                </a:extLst>
              </p:cNvPr>
              <p:cNvSpPr txBox="1">
                <a:spLocks noRot="1" noChangeAspect="1" noMove="1" noResize="1" noEditPoints="1" noAdjustHandles="1" noChangeArrowheads="1" noChangeShapeType="1" noTextEdit="1"/>
              </p:cNvSpPr>
              <p:nvPr/>
            </p:nvSpPr>
            <p:spPr>
              <a:xfrm>
                <a:off x="3840316" y="2520542"/>
                <a:ext cx="917880" cy="123111"/>
              </a:xfrm>
              <a:prstGeom prst="rect">
                <a:avLst/>
              </a:prstGeom>
              <a:blipFill>
                <a:blip r:embed="rId10"/>
                <a:stretch>
                  <a:fillRect l="-5960" r="-662"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6E65DEE-E614-2DE7-E1F6-E00B79FC070D}"/>
                  </a:ext>
                </a:extLst>
              </p:cNvPr>
              <p:cNvSpPr txBox="1"/>
              <p:nvPr/>
            </p:nvSpPr>
            <p:spPr>
              <a:xfrm>
                <a:off x="4763194" y="2524899"/>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38" name="TextBox 37">
                <a:extLst>
                  <a:ext uri="{FF2B5EF4-FFF2-40B4-BE49-F238E27FC236}">
                    <a16:creationId xmlns:a16="http://schemas.microsoft.com/office/drawing/2014/main" id="{B6E65DEE-E614-2DE7-E1F6-E00B79FC070D}"/>
                  </a:ext>
                </a:extLst>
              </p:cNvPr>
              <p:cNvSpPr txBox="1">
                <a:spLocks noRot="1" noChangeAspect="1" noMove="1" noResize="1" noEditPoints="1" noAdjustHandles="1" noChangeArrowheads="1" noChangeShapeType="1" noTextEdit="1"/>
              </p:cNvSpPr>
              <p:nvPr/>
            </p:nvSpPr>
            <p:spPr>
              <a:xfrm>
                <a:off x="4763194" y="2524899"/>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9">
                <a:extLst>
                  <a:ext uri="{FF2B5EF4-FFF2-40B4-BE49-F238E27FC236}">
                    <a16:creationId xmlns:a16="http://schemas.microsoft.com/office/drawing/2014/main" id="{060CB992-E092-2868-A4AA-D6D317D6D3DA}"/>
                  </a:ext>
                </a:extLst>
              </p:cNvPr>
              <p:cNvSpPr txBox="1"/>
              <p:nvPr/>
            </p:nvSpPr>
            <p:spPr>
              <a:xfrm>
                <a:off x="4965379" y="2522419"/>
                <a:ext cx="887487"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𝑖𝑠𝑆𝑜𝑛𝑔𝑂𝑓</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m:t>
                      </m:r>
                      <m:r>
                        <a:rPr lang="it-IT" sz="800" b="0" i="1" smtClean="0">
                          <a:latin typeface="Cambria Math" panose="02040503050406030204" pitchFamily="18" charset="0"/>
                        </a:rPr>
                        <m:t>𝑎𝑖𝑑</m:t>
                      </m:r>
                      <m:r>
                        <a:rPr lang="it-IT" sz="800" b="0" i="1" smtClean="0">
                          <a:latin typeface="Cambria Math" panose="02040503050406030204" pitchFamily="18" charset="0"/>
                        </a:rPr>
                        <m:t>)</m:t>
                      </m:r>
                    </m:oMath>
                  </m:oMathPara>
                </a14:m>
                <a:endParaRPr lang="en-US" sz="800" dirty="0"/>
              </a:p>
            </p:txBody>
          </p:sp>
        </mc:Choice>
        <mc:Fallback xmlns="">
          <p:sp>
            <p:nvSpPr>
              <p:cNvPr id="39" name="TextBox 9">
                <a:extLst>
                  <a:ext uri="{FF2B5EF4-FFF2-40B4-BE49-F238E27FC236}">
                    <a16:creationId xmlns:a16="http://schemas.microsoft.com/office/drawing/2014/main" id="{060CB992-E092-2868-A4AA-D6D317D6D3DA}"/>
                  </a:ext>
                </a:extLst>
              </p:cNvPr>
              <p:cNvSpPr txBox="1">
                <a:spLocks noRot="1" noChangeAspect="1" noMove="1" noResize="1" noEditPoints="1" noAdjustHandles="1" noChangeArrowheads="1" noChangeShapeType="1" noTextEdit="1"/>
              </p:cNvSpPr>
              <p:nvPr/>
            </p:nvSpPr>
            <p:spPr>
              <a:xfrm>
                <a:off x="4965379" y="2522419"/>
                <a:ext cx="887487" cy="123111"/>
              </a:xfrm>
              <a:prstGeom prst="rect">
                <a:avLst/>
              </a:prstGeom>
              <a:blipFill>
                <a:blip r:embed="rId11"/>
                <a:stretch>
                  <a:fillRect l="-6207" t="-5000" r="-1379"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1BA2870-7221-CA2D-92B6-CE4129A5C627}"/>
                  </a:ext>
                </a:extLst>
              </p:cNvPr>
              <p:cNvSpPr txBox="1"/>
              <p:nvPr/>
            </p:nvSpPr>
            <p:spPr>
              <a:xfrm>
                <a:off x="3915441" y="2699101"/>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40" name="TextBox 39">
                <a:extLst>
                  <a:ext uri="{FF2B5EF4-FFF2-40B4-BE49-F238E27FC236}">
                    <a16:creationId xmlns:a16="http://schemas.microsoft.com/office/drawing/2014/main" id="{11BA2870-7221-CA2D-92B6-CE4129A5C627}"/>
                  </a:ext>
                </a:extLst>
              </p:cNvPr>
              <p:cNvSpPr txBox="1">
                <a:spLocks noRot="1" noChangeAspect="1" noMove="1" noResize="1" noEditPoints="1" noAdjustHandles="1" noChangeArrowheads="1" noChangeShapeType="1" noTextEdit="1"/>
              </p:cNvSpPr>
              <p:nvPr/>
            </p:nvSpPr>
            <p:spPr>
              <a:xfrm>
                <a:off x="3915441" y="2699101"/>
                <a:ext cx="168315" cy="123111"/>
              </a:xfrm>
              <a:prstGeom prst="rect">
                <a:avLst/>
              </a:prstGeom>
              <a:blipFill>
                <a:blip r:embed="rId12"/>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9">
                <a:extLst>
                  <a:ext uri="{FF2B5EF4-FFF2-40B4-BE49-F238E27FC236}">
                    <a16:creationId xmlns:a16="http://schemas.microsoft.com/office/drawing/2014/main" id="{15EDD4A0-563E-3750-2C1E-ACF80205CB35}"/>
                  </a:ext>
                </a:extLst>
              </p:cNvPr>
              <p:cNvSpPr txBox="1"/>
              <p:nvPr/>
            </p:nvSpPr>
            <p:spPr>
              <a:xfrm>
                <a:off x="4083756" y="2693057"/>
                <a:ext cx="908262"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m:t>
                      </m:r>
                      <m:r>
                        <a:rPr lang="it-IT" sz="800" b="0" i="1" smtClean="0">
                          <a:latin typeface="Cambria Math" panose="02040503050406030204" pitchFamily="18" charset="0"/>
                        </a:rPr>
                        <m:t>𝑠𝑝𝑜𝑝𝑢𝑙𝑎𝑟𝑖𝑡𝑦</m:t>
                      </m:r>
                      <m:r>
                        <a:rPr lang="it-IT" sz="800" b="0" i="1" smtClean="0">
                          <a:latin typeface="Cambria Math" panose="02040503050406030204" pitchFamily="18" charset="0"/>
                        </a:rPr>
                        <m:t>≥80)</m:t>
                      </m:r>
                    </m:oMath>
                  </m:oMathPara>
                </a14:m>
                <a:endParaRPr lang="en-US" sz="800" dirty="0"/>
              </a:p>
            </p:txBody>
          </p:sp>
        </mc:Choice>
        <mc:Fallback xmlns="">
          <p:sp>
            <p:nvSpPr>
              <p:cNvPr id="41" name="TextBox 9">
                <a:extLst>
                  <a:ext uri="{FF2B5EF4-FFF2-40B4-BE49-F238E27FC236}">
                    <a16:creationId xmlns:a16="http://schemas.microsoft.com/office/drawing/2014/main" id="{15EDD4A0-563E-3750-2C1E-ACF80205CB35}"/>
                  </a:ext>
                </a:extLst>
              </p:cNvPr>
              <p:cNvSpPr txBox="1">
                <a:spLocks noRot="1" noChangeAspect="1" noMove="1" noResize="1" noEditPoints="1" noAdjustHandles="1" noChangeArrowheads="1" noChangeShapeType="1" noTextEdit="1"/>
              </p:cNvSpPr>
              <p:nvPr/>
            </p:nvSpPr>
            <p:spPr>
              <a:xfrm>
                <a:off x="4083756" y="2693057"/>
                <a:ext cx="908262" cy="123111"/>
              </a:xfrm>
              <a:prstGeom prst="rect">
                <a:avLst/>
              </a:prstGeom>
              <a:blipFill>
                <a:blip r:embed="rId13"/>
                <a:stretch>
                  <a:fillRect l="-6040" t="-5000" r="-1342"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C34C0F2-5F12-68AD-E974-ABF29B171D31}"/>
                  </a:ext>
                </a:extLst>
              </p:cNvPr>
              <p:cNvSpPr txBox="1"/>
              <p:nvPr/>
            </p:nvSpPr>
            <p:spPr>
              <a:xfrm>
                <a:off x="1968349" y="3029130"/>
                <a:ext cx="97784"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45" name="TextBox 44">
                <a:extLst>
                  <a:ext uri="{FF2B5EF4-FFF2-40B4-BE49-F238E27FC236}">
                    <a16:creationId xmlns:a16="http://schemas.microsoft.com/office/drawing/2014/main" id="{7C34C0F2-5F12-68AD-E974-ABF29B171D31}"/>
                  </a:ext>
                </a:extLst>
              </p:cNvPr>
              <p:cNvSpPr txBox="1">
                <a:spLocks noRot="1" noChangeAspect="1" noMove="1" noResize="1" noEditPoints="1" noAdjustHandles="1" noChangeArrowheads="1" noChangeShapeType="1" noTextEdit="1"/>
              </p:cNvSpPr>
              <p:nvPr/>
            </p:nvSpPr>
            <p:spPr>
              <a:xfrm>
                <a:off x="1968349" y="3029130"/>
                <a:ext cx="97784" cy="123111"/>
              </a:xfrm>
              <a:prstGeom prst="rect">
                <a:avLst/>
              </a:prstGeom>
              <a:blipFill>
                <a:blip r:embed="rId14"/>
                <a:stretch>
                  <a:fillRect l="-31250" r="-25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23AEC9E-33FD-39FA-EFA3-33A39D4CBF78}"/>
                  </a:ext>
                </a:extLst>
              </p:cNvPr>
              <p:cNvSpPr txBox="1"/>
              <p:nvPr/>
            </p:nvSpPr>
            <p:spPr>
              <a:xfrm>
                <a:off x="1968349" y="3245592"/>
                <a:ext cx="1152880"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i="1" smtClean="0">
                          <a:latin typeface="Cambria Math" panose="02040503050406030204" pitchFamily="18" charset="0"/>
                        </a:rPr>
                        <m:t>(</m:t>
                      </m:r>
                      <m:r>
                        <a:rPr lang="it-IT" sz="800" b="0" i="1" smtClean="0">
                          <a:latin typeface="Cambria Math" panose="02040503050406030204" pitchFamily="18" charset="0"/>
                        </a:rPr>
                        <m:t>∃ </m:t>
                      </m:r>
                      <m:r>
                        <a:rPr lang="it-IT" sz="800" b="0" i="1" smtClean="0">
                          <a:latin typeface="Cambria Math" panose="02040503050406030204" pitchFamily="18" charset="0"/>
                        </a:rPr>
                        <m:t>𝑎𝑖𝑑</m:t>
                      </m:r>
                      <m:r>
                        <a:rPr lang="it-IT" sz="800" b="0" i="1" smtClean="0">
                          <a:latin typeface="Cambria Math" panose="02040503050406030204" pitchFamily="18" charset="0"/>
                        </a:rPr>
                        <m:t>, </m:t>
                      </m:r>
                      <m:r>
                        <a:rPr lang="it-IT" sz="800" b="0" i="1" smtClean="0">
                          <a:latin typeface="Cambria Math" panose="02040503050406030204" pitchFamily="18" charset="0"/>
                        </a:rPr>
                        <m:t>𝑎𝑓</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m:t>
                      </m:r>
                      <m:r>
                        <a:rPr lang="it-IT" sz="800" b="0" i="1" smtClean="0">
                          <a:latin typeface="Cambria Math" panose="02040503050406030204" pitchFamily="18" charset="0"/>
                        </a:rPr>
                        <m:t>𝑡𝑛</m:t>
                      </m:r>
                      <m:r>
                        <a:rPr lang="it-IT" sz="800" b="0" i="1" smtClean="0">
                          <a:latin typeface="Cambria Math" panose="02040503050406030204" pitchFamily="18" charset="0"/>
                        </a:rPr>
                        <m:t>,</m:t>
                      </m:r>
                      <m:r>
                        <a:rPr lang="it-IT" sz="800" b="0" i="1" smtClean="0">
                          <a:latin typeface="Cambria Math" panose="02040503050406030204" pitchFamily="18" charset="0"/>
                        </a:rPr>
                        <m:t>𝑑</m:t>
                      </m:r>
                      <m:r>
                        <a:rPr lang="it-IT" sz="800" b="0" i="1" smtClean="0">
                          <a:latin typeface="Cambria Math" panose="02040503050406030204" pitchFamily="18" charset="0"/>
                        </a:rPr>
                        <m:t>,</m:t>
                      </m:r>
                      <m:r>
                        <a:rPr lang="it-IT" sz="800" b="0" i="1" smtClean="0">
                          <a:latin typeface="Cambria Math" panose="02040503050406030204" pitchFamily="18" charset="0"/>
                        </a:rPr>
                        <m:t>𝑒</m:t>
                      </m:r>
                      <m:r>
                        <a:rPr lang="it-IT" sz="800" b="0" i="1" smtClean="0">
                          <a:latin typeface="Cambria Math" panose="02040503050406030204" pitchFamily="18" charset="0"/>
                        </a:rPr>
                        <m:t>,</m:t>
                      </m:r>
                      <m:r>
                        <a:rPr lang="it-IT" sz="800" b="0" i="1" smtClean="0">
                          <a:latin typeface="Cambria Math" panose="02040503050406030204" pitchFamily="18" charset="0"/>
                        </a:rPr>
                        <m:t>𝑝𝑢</m:t>
                      </m:r>
                      <m:r>
                        <a:rPr lang="it-IT" sz="800" b="1" i="1" smtClean="0">
                          <a:latin typeface="Cambria Math" panose="02040503050406030204" pitchFamily="18" charset="0"/>
                        </a:rPr>
                        <m:t>.</m:t>
                      </m:r>
                    </m:oMath>
                  </m:oMathPara>
                </a14:m>
                <a:endParaRPr lang="en-US" sz="800" b="1" dirty="0"/>
              </a:p>
            </p:txBody>
          </p:sp>
        </mc:Choice>
        <mc:Fallback xmlns="">
          <p:sp>
            <p:nvSpPr>
              <p:cNvPr id="119" name="TextBox 118">
                <a:extLst>
                  <a:ext uri="{FF2B5EF4-FFF2-40B4-BE49-F238E27FC236}">
                    <a16:creationId xmlns:a16="http://schemas.microsoft.com/office/drawing/2014/main" id="{823AEC9E-33FD-39FA-EFA3-33A39D4CBF78}"/>
                  </a:ext>
                </a:extLst>
              </p:cNvPr>
              <p:cNvSpPr txBox="1">
                <a:spLocks noRot="1" noChangeAspect="1" noMove="1" noResize="1" noEditPoints="1" noAdjustHandles="1" noChangeArrowheads="1" noChangeShapeType="1" noTextEdit="1"/>
              </p:cNvSpPr>
              <p:nvPr/>
            </p:nvSpPr>
            <p:spPr>
              <a:xfrm>
                <a:off x="1968349" y="3245592"/>
                <a:ext cx="1152880" cy="123111"/>
              </a:xfrm>
              <a:prstGeom prst="rect">
                <a:avLst/>
              </a:prstGeom>
              <a:blipFill>
                <a:blip r:embed="rId15"/>
                <a:stretch>
                  <a:fillRect l="-4762"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0A35152-B1C0-0F6A-11A4-C72AAFAB73D0}"/>
                  </a:ext>
                </a:extLst>
              </p:cNvPr>
              <p:cNvSpPr txBox="1"/>
              <p:nvPr/>
            </p:nvSpPr>
            <p:spPr>
              <a:xfrm>
                <a:off x="1983226" y="3416741"/>
                <a:ext cx="1676100"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𝐴𝑟𝑡𝑖𝑠𝑡</m:t>
                      </m:r>
                      <m:r>
                        <a:rPr lang="it-IT" sz="800" b="0" i="1" smtClean="0">
                          <a:latin typeface="Cambria Math" panose="02040503050406030204" pitchFamily="18" charset="0"/>
                        </a:rPr>
                        <m:t>(</m:t>
                      </m:r>
                      <m:r>
                        <a:rPr lang="it-IT" sz="800" b="0" i="1" smtClean="0">
                          <a:latin typeface="Cambria Math" panose="02040503050406030204" pitchFamily="18" charset="0"/>
                        </a:rPr>
                        <m:t>𝑎𝑖𝑑</m:t>
                      </m:r>
                      <m:r>
                        <a:rPr lang="it-IT" sz="800" b="0" i="1" smtClean="0">
                          <a:latin typeface="Cambria Math" panose="02040503050406030204" pitchFamily="18" charset="0"/>
                        </a:rPr>
                        <m:t>, </m:t>
                      </m:r>
                      <m:r>
                        <a:rPr lang="it-IT" sz="800" b="1" i="1" smtClean="0">
                          <a:latin typeface="Cambria Math" panose="02040503050406030204" pitchFamily="18" charset="0"/>
                        </a:rPr>
                        <m:t>𝒂𝒏𝒂𝒎𝒆</m:t>
                      </m:r>
                      <m:r>
                        <a:rPr lang="it-IT" sz="800" b="0" i="1" smtClean="0">
                          <a:latin typeface="Cambria Math" panose="02040503050406030204" pitchFamily="18" charset="0"/>
                        </a:rPr>
                        <m:t>,</m:t>
                      </m:r>
                      <m:r>
                        <a:rPr lang="it-IT" sz="800" b="0" i="1" smtClean="0">
                          <a:latin typeface="Cambria Math" panose="02040503050406030204" pitchFamily="18" charset="0"/>
                        </a:rPr>
                        <m:t>𝑎𝑝𝑜𝑝𝑢𝑙𝑎𝑟𝑖𝑡𝑦</m:t>
                      </m:r>
                      <m:r>
                        <a:rPr lang="it-IT" sz="800" b="0" i="1" smtClean="0">
                          <a:latin typeface="Cambria Math" panose="02040503050406030204" pitchFamily="18" charset="0"/>
                        </a:rPr>
                        <m:t>,</m:t>
                      </m:r>
                      <m:r>
                        <a:rPr lang="it-IT" sz="800" b="0" i="1" smtClean="0">
                          <a:latin typeface="Cambria Math" panose="02040503050406030204" pitchFamily="18" charset="0"/>
                        </a:rPr>
                        <m:t>𝑎𝑓</m:t>
                      </m:r>
                      <m:r>
                        <a:rPr lang="it-IT" sz="800" b="0" i="1" smtClean="0">
                          <a:latin typeface="Cambria Math" panose="02040503050406030204" pitchFamily="18" charset="0"/>
                        </a:rPr>
                        <m:t>)</m:t>
                      </m:r>
                    </m:oMath>
                  </m:oMathPara>
                </a14:m>
                <a:endParaRPr lang="en-US" sz="800" dirty="0"/>
              </a:p>
            </p:txBody>
          </p:sp>
        </mc:Choice>
        <mc:Fallback xmlns="">
          <p:sp>
            <p:nvSpPr>
              <p:cNvPr id="120" name="TextBox 119">
                <a:extLst>
                  <a:ext uri="{FF2B5EF4-FFF2-40B4-BE49-F238E27FC236}">
                    <a16:creationId xmlns:a16="http://schemas.microsoft.com/office/drawing/2014/main" id="{D0A35152-B1C0-0F6A-11A4-C72AAFAB73D0}"/>
                  </a:ext>
                </a:extLst>
              </p:cNvPr>
              <p:cNvSpPr txBox="1">
                <a:spLocks noRot="1" noChangeAspect="1" noMove="1" noResize="1" noEditPoints="1" noAdjustHandles="1" noChangeArrowheads="1" noChangeShapeType="1" noTextEdit="1"/>
              </p:cNvSpPr>
              <p:nvPr/>
            </p:nvSpPr>
            <p:spPr>
              <a:xfrm>
                <a:off x="1983226" y="3416741"/>
                <a:ext cx="1676100" cy="123111"/>
              </a:xfrm>
              <a:prstGeom prst="rect">
                <a:avLst/>
              </a:prstGeom>
              <a:blipFill>
                <a:blip r:embed="rId5"/>
                <a:stretch>
                  <a:fillRect l="-2182" r="-727"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DA8DC47-DCF0-0406-2149-523D9B29CA47}"/>
                  </a:ext>
                </a:extLst>
              </p:cNvPr>
              <p:cNvSpPr txBox="1"/>
              <p:nvPr/>
            </p:nvSpPr>
            <p:spPr>
              <a:xfrm>
                <a:off x="3629511" y="3421740"/>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21" name="TextBox 120">
                <a:extLst>
                  <a:ext uri="{FF2B5EF4-FFF2-40B4-BE49-F238E27FC236}">
                    <a16:creationId xmlns:a16="http://schemas.microsoft.com/office/drawing/2014/main" id="{CDA8DC47-DCF0-0406-2149-523D9B29CA47}"/>
                  </a:ext>
                </a:extLst>
              </p:cNvPr>
              <p:cNvSpPr txBox="1">
                <a:spLocks noRot="1" noChangeAspect="1" noMove="1" noResize="1" noEditPoints="1" noAdjustHandles="1" noChangeArrowheads="1" noChangeShapeType="1" noTextEdit="1"/>
              </p:cNvSpPr>
              <p:nvPr/>
            </p:nvSpPr>
            <p:spPr>
              <a:xfrm>
                <a:off x="3629511" y="3421740"/>
                <a:ext cx="168315" cy="123111"/>
              </a:xfrm>
              <a:prstGeom prst="rect">
                <a:avLst/>
              </a:prstGeom>
              <a:blipFill>
                <a:blip r:embed="rId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89F07EAB-ABE1-48B0-73B9-C12A0F168BE4}"/>
                  </a:ext>
                </a:extLst>
              </p:cNvPr>
              <p:cNvSpPr txBox="1"/>
              <p:nvPr/>
            </p:nvSpPr>
            <p:spPr>
              <a:xfrm>
                <a:off x="5896877" y="3423317"/>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22" name="TextBox 121">
                <a:extLst>
                  <a:ext uri="{FF2B5EF4-FFF2-40B4-BE49-F238E27FC236}">
                    <a16:creationId xmlns:a16="http://schemas.microsoft.com/office/drawing/2014/main" id="{89F07EAB-ABE1-48B0-73B9-C12A0F168BE4}"/>
                  </a:ext>
                </a:extLst>
              </p:cNvPr>
              <p:cNvSpPr txBox="1">
                <a:spLocks noRot="1" noChangeAspect="1" noMove="1" noResize="1" noEditPoints="1" noAdjustHandles="1" noChangeArrowheads="1" noChangeShapeType="1" noTextEdit="1"/>
              </p:cNvSpPr>
              <p:nvPr/>
            </p:nvSpPr>
            <p:spPr>
              <a:xfrm>
                <a:off x="5896877" y="3423317"/>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C986D06-69E0-93CB-F9C6-D963A61AAD4A}"/>
                  </a:ext>
                </a:extLst>
              </p:cNvPr>
              <p:cNvSpPr txBox="1"/>
              <p:nvPr/>
            </p:nvSpPr>
            <p:spPr>
              <a:xfrm>
                <a:off x="1985223" y="3756164"/>
                <a:ext cx="1693605"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𝑑𝑜𝑒𝑠𝐺𝑒𝑛𝑟𝑒</m:t>
                      </m:r>
                      <m:r>
                        <a:rPr lang="it-IT" sz="800" b="0" i="1" smtClean="0">
                          <a:latin typeface="Cambria Math" panose="02040503050406030204" pitchFamily="18" charset="0"/>
                        </a:rPr>
                        <m:t>(</m:t>
                      </m:r>
                      <m:r>
                        <a:rPr lang="it-IT" sz="800" b="0" i="1" smtClean="0">
                          <a:latin typeface="Cambria Math" panose="02040503050406030204" pitchFamily="18" charset="0"/>
                        </a:rPr>
                        <m:t>𝑎𝑖𝑑</m:t>
                      </m:r>
                      <m:r>
                        <a:rPr lang="it-IT" sz="800" b="0" i="1" smtClean="0">
                          <a:latin typeface="Cambria Math" panose="02040503050406030204" pitchFamily="18" charset="0"/>
                        </a:rPr>
                        <m:t>, "</m:t>
                      </m:r>
                      <m:r>
                        <a:rPr lang="it-IT" sz="800" b="0" i="1" smtClean="0">
                          <a:solidFill>
                            <a:schemeClr val="accent3"/>
                          </a:solidFill>
                          <a:latin typeface="Cambria Math" panose="02040503050406030204" pitchFamily="18" charset="0"/>
                        </a:rPr>
                        <m:t>𝑎𝑙𝑡𝑒𝑟𝑛𝑎𝑡𝑖𝑣𝑒</m:t>
                      </m:r>
                      <m:r>
                        <a:rPr lang="it-IT" sz="800" b="0" i="1" smtClean="0">
                          <a:solidFill>
                            <a:schemeClr val="accent3"/>
                          </a:solidFill>
                          <a:latin typeface="Cambria Math" panose="02040503050406030204" pitchFamily="18" charset="0"/>
                        </a:rPr>
                        <m:t> </m:t>
                      </m:r>
                      <m:r>
                        <a:rPr lang="it-IT" sz="800" b="0" i="1" smtClean="0">
                          <a:solidFill>
                            <a:schemeClr val="accent3"/>
                          </a:solidFill>
                          <a:latin typeface="Cambria Math" panose="02040503050406030204" pitchFamily="18" charset="0"/>
                        </a:rPr>
                        <m:t>𝑚𝑒𝑡𝑎𝑙</m:t>
                      </m:r>
                      <m:r>
                        <a:rPr lang="it-IT" sz="800" b="0" i="1" smtClean="0">
                          <a:solidFill>
                            <a:schemeClr val="accent3"/>
                          </a:solidFill>
                          <a:latin typeface="Cambria Math" panose="02040503050406030204" pitchFamily="18" charset="0"/>
                        </a:rPr>
                        <m:t>")</m:t>
                      </m:r>
                    </m:oMath>
                  </m:oMathPara>
                </a14:m>
                <a:endParaRPr lang="en-US" sz="800" dirty="0"/>
              </a:p>
            </p:txBody>
          </p:sp>
        </mc:Choice>
        <mc:Fallback xmlns="">
          <p:sp>
            <p:nvSpPr>
              <p:cNvPr id="123" name="TextBox 122">
                <a:extLst>
                  <a:ext uri="{FF2B5EF4-FFF2-40B4-BE49-F238E27FC236}">
                    <a16:creationId xmlns:a16="http://schemas.microsoft.com/office/drawing/2014/main" id="{3C986D06-69E0-93CB-F9C6-D963A61AAD4A}"/>
                  </a:ext>
                </a:extLst>
              </p:cNvPr>
              <p:cNvSpPr txBox="1">
                <a:spLocks noRot="1" noChangeAspect="1" noMove="1" noResize="1" noEditPoints="1" noAdjustHandles="1" noChangeArrowheads="1" noChangeShapeType="1" noTextEdit="1"/>
              </p:cNvSpPr>
              <p:nvPr/>
            </p:nvSpPr>
            <p:spPr>
              <a:xfrm>
                <a:off x="1985223" y="3756164"/>
                <a:ext cx="1693605" cy="123111"/>
              </a:xfrm>
              <a:prstGeom prst="rect">
                <a:avLst/>
              </a:prstGeom>
              <a:blipFill>
                <a:blip r:embed="rId16"/>
                <a:stretch>
                  <a:fillRect l="-2527" r="-722"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4">
                <a:extLst>
                  <a:ext uri="{FF2B5EF4-FFF2-40B4-BE49-F238E27FC236}">
                    <a16:creationId xmlns:a16="http://schemas.microsoft.com/office/drawing/2014/main" id="{9D4FC30D-FF45-E8BD-139D-F614404237DA}"/>
                  </a:ext>
                </a:extLst>
              </p:cNvPr>
              <p:cNvSpPr txBox="1"/>
              <p:nvPr/>
            </p:nvSpPr>
            <p:spPr>
              <a:xfrm>
                <a:off x="3672001" y="3756164"/>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24" name="TextBox 14">
                <a:extLst>
                  <a:ext uri="{FF2B5EF4-FFF2-40B4-BE49-F238E27FC236}">
                    <a16:creationId xmlns:a16="http://schemas.microsoft.com/office/drawing/2014/main" id="{9D4FC30D-FF45-E8BD-139D-F614404237DA}"/>
                  </a:ext>
                </a:extLst>
              </p:cNvPr>
              <p:cNvSpPr txBox="1">
                <a:spLocks noRot="1" noChangeAspect="1" noMove="1" noResize="1" noEditPoints="1" noAdjustHandles="1" noChangeArrowheads="1" noChangeShapeType="1" noTextEdit="1"/>
              </p:cNvSpPr>
              <p:nvPr/>
            </p:nvSpPr>
            <p:spPr>
              <a:xfrm>
                <a:off x="3672001" y="3756164"/>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9">
                <a:extLst>
                  <a:ext uri="{FF2B5EF4-FFF2-40B4-BE49-F238E27FC236}">
                    <a16:creationId xmlns:a16="http://schemas.microsoft.com/office/drawing/2014/main" id="{EDD8AFA9-0245-8E3A-338B-10608D7E01B8}"/>
                  </a:ext>
                </a:extLst>
              </p:cNvPr>
              <p:cNvSpPr txBox="1"/>
              <p:nvPr/>
            </p:nvSpPr>
            <p:spPr>
              <a:xfrm>
                <a:off x="3885291" y="3753969"/>
                <a:ext cx="1086901"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h𝑎𝑠𝐿𝑦𝑟𝑖𝑐𝑠</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m:t>
                      </m:r>
                      <m:r>
                        <a:rPr lang="it-IT" sz="800" b="1" i="1" smtClean="0">
                          <a:latin typeface="Cambria Math" panose="02040503050406030204" pitchFamily="18" charset="0"/>
                        </a:rPr>
                        <m:t>𝒍𝒚𝒓𝒊𝒄𝒔</m:t>
                      </m:r>
                      <m:r>
                        <a:rPr lang="it-IT" sz="800" b="0" i="1" smtClean="0">
                          <a:latin typeface="Cambria Math" panose="02040503050406030204" pitchFamily="18" charset="0"/>
                        </a:rPr>
                        <m:t>))</m:t>
                      </m:r>
                    </m:oMath>
                  </m:oMathPara>
                </a14:m>
                <a:endParaRPr lang="en-US" sz="800" dirty="0"/>
              </a:p>
            </p:txBody>
          </p:sp>
        </mc:Choice>
        <mc:Fallback xmlns="">
          <p:sp>
            <p:nvSpPr>
              <p:cNvPr id="125" name="TextBox 9">
                <a:extLst>
                  <a:ext uri="{FF2B5EF4-FFF2-40B4-BE49-F238E27FC236}">
                    <a16:creationId xmlns:a16="http://schemas.microsoft.com/office/drawing/2014/main" id="{EDD8AFA9-0245-8E3A-338B-10608D7E01B8}"/>
                  </a:ext>
                </a:extLst>
              </p:cNvPr>
              <p:cNvSpPr txBox="1">
                <a:spLocks noRot="1" noChangeAspect="1" noMove="1" noResize="1" noEditPoints="1" noAdjustHandles="1" noChangeArrowheads="1" noChangeShapeType="1" noTextEdit="1"/>
              </p:cNvSpPr>
              <p:nvPr/>
            </p:nvSpPr>
            <p:spPr>
              <a:xfrm>
                <a:off x="3885291" y="3753969"/>
                <a:ext cx="1086901" cy="123111"/>
              </a:xfrm>
              <a:prstGeom prst="rect">
                <a:avLst/>
              </a:prstGeom>
              <a:blipFill>
                <a:blip r:embed="rId8"/>
                <a:stretch>
                  <a:fillRect l="-4469" t="-10000" r="-1676"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0">
                <a:extLst>
                  <a:ext uri="{FF2B5EF4-FFF2-40B4-BE49-F238E27FC236}">
                    <a16:creationId xmlns:a16="http://schemas.microsoft.com/office/drawing/2014/main" id="{6FB0CC69-0476-833F-7531-69089C48051F}"/>
                  </a:ext>
                </a:extLst>
              </p:cNvPr>
              <p:cNvSpPr txBox="1"/>
              <p:nvPr/>
            </p:nvSpPr>
            <p:spPr>
              <a:xfrm>
                <a:off x="1983226" y="3588952"/>
                <a:ext cx="1991507"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𝑆𝑜𝑛𝑔</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 </m:t>
                      </m:r>
                      <m:r>
                        <a:rPr lang="it-IT" sz="800" b="1" i="1" smtClean="0">
                          <a:latin typeface="Cambria Math" panose="02040503050406030204" pitchFamily="18" charset="0"/>
                        </a:rPr>
                        <m:t>𝒔𝒏𝒂𝒎𝒆</m:t>
                      </m:r>
                      <m:r>
                        <a:rPr lang="it-IT" sz="800" b="0" i="1" smtClean="0">
                          <a:latin typeface="Cambria Math" panose="02040503050406030204" pitchFamily="18" charset="0"/>
                        </a:rPr>
                        <m:t>,</m:t>
                      </m:r>
                      <m:r>
                        <a:rPr lang="it-IT" sz="800" b="1" i="1" smtClean="0">
                          <a:latin typeface="Cambria Math" panose="02040503050406030204" pitchFamily="18" charset="0"/>
                        </a:rPr>
                        <m:t>𝒔𝒑𝒐𝒑𝒖𝒍𝒂𝒓𝒊𝒕𝒚</m:t>
                      </m:r>
                      <m:r>
                        <a:rPr lang="it-IT" sz="800" b="0" i="1" smtClean="0">
                          <a:latin typeface="Cambria Math" panose="02040503050406030204" pitchFamily="18" charset="0"/>
                        </a:rPr>
                        <m:t>,</m:t>
                      </m:r>
                      <m:r>
                        <a:rPr lang="it-IT" sz="800" b="0" i="1" smtClean="0">
                          <a:latin typeface="Cambria Math" panose="02040503050406030204" pitchFamily="18" charset="0"/>
                        </a:rPr>
                        <m:t>𝑡𝑛</m:t>
                      </m:r>
                      <m:r>
                        <a:rPr lang="it-IT" sz="800" b="0" i="1" smtClean="0">
                          <a:latin typeface="Cambria Math" panose="02040503050406030204" pitchFamily="18" charset="0"/>
                        </a:rPr>
                        <m:t>,</m:t>
                      </m:r>
                      <m:r>
                        <a:rPr lang="it-IT" sz="800" b="0" i="1" smtClean="0">
                          <a:latin typeface="Cambria Math" panose="02040503050406030204" pitchFamily="18" charset="0"/>
                        </a:rPr>
                        <m:t>𝑑</m:t>
                      </m:r>
                      <m:r>
                        <a:rPr lang="it-IT" sz="800" b="0" i="1" smtClean="0">
                          <a:latin typeface="Cambria Math" panose="02040503050406030204" pitchFamily="18" charset="0"/>
                        </a:rPr>
                        <m:t>,</m:t>
                      </m:r>
                      <m:r>
                        <a:rPr lang="it-IT" sz="800" b="0" i="1" smtClean="0">
                          <a:latin typeface="Cambria Math" panose="02040503050406030204" pitchFamily="18" charset="0"/>
                        </a:rPr>
                        <m:t>𝑒</m:t>
                      </m:r>
                      <m:r>
                        <a:rPr lang="it-IT" sz="800" b="0" i="1" smtClean="0">
                          <a:latin typeface="Cambria Math" panose="02040503050406030204" pitchFamily="18" charset="0"/>
                        </a:rPr>
                        <m:t>,</m:t>
                      </m:r>
                      <m:r>
                        <a:rPr lang="it-IT" sz="800" b="0" i="1" smtClean="0">
                          <a:latin typeface="Cambria Math" panose="02040503050406030204" pitchFamily="18" charset="0"/>
                        </a:rPr>
                        <m:t>𝑝𝑢</m:t>
                      </m:r>
                      <m:r>
                        <a:rPr lang="it-IT" sz="800" b="0" i="1" smtClean="0">
                          <a:latin typeface="Cambria Math" panose="02040503050406030204" pitchFamily="18" charset="0"/>
                        </a:rPr>
                        <m:t>)</m:t>
                      </m:r>
                    </m:oMath>
                  </m:oMathPara>
                </a14:m>
                <a:endParaRPr lang="en-US" sz="800" dirty="0"/>
              </a:p>
            </p:txBody>
          </p:sp>
        </mc:Choice>
        <mc:Fallback xmlns="">
          <p:sp>
            <p:nvSpPr>
              <p:cNvPr id="126" name="TextBox 10">
                <a:extLst>
                  <a:ext uri="{FF2B5EF4-FFF2-40B4-BE49-F238E27FC236}">
                    <a16:creationId xmlns:a16="http://schemas.microsoft.com/office/drawing/2014/main" id="{6FB0CC69-0476-833F-7531-69089C48051F}"/>
                  </a:ext>
                </a:extLst>
              </p:cNvPr>
              <p:cNvSpPr txBox="1">
                <a:spLocks noRot="1" noChangeAspect="1" noMove="1" noResize="1" noEditPoints="1" noAdjustHandles="1" noChangeArrowheads="1" noChangeShapeType="1" noTextEdit="1"/>
              </p:cNvSpPr>
              <p:nvPr/>
            </p:nvSpPr>
            <p:spPr>
              <a:xfrm>
                <a:off x="1983226" y="3588952"/>
                <a:ext cx="1991507" cy="123111"/>
              </a:xfrm>
              <a:prstGeom prst="rect">
                <a:avLst/>
              </a:prstGeom>
              <a:blipFill>
                <a:blip r:embed="rId9"/>
                <a:stretch>
                  <a:fillRect l="-2446" t="-10000" r="-306"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3">
                <a:extLst>
                  <a:ext uri="{FF2B5EF4-FFF2-40B4-BE49-F238E27FC236}">
                    <a16:creationId xmlns:a16="http://schemas.microsoft.com/office/drawing/2014/main" id="{D443D8BE-038D-D511-139A-6DF02B7F0E7A}"/>
                  </a:ext>
                </a:extLst>
              </p:cNvPr>
              <p:cNvSpPr txBox="1"/>
              <p:nvPr/>
            </p:nvSpPr>
            <p:spPr>
              <a:xfrm>
                <a:off x="4992018" y="3594254"/>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27" name="TextBox 13">
                <a:extLst>
                  <a:ext uri="{FF2B5EF4-FFF2-40B4-BE49-F238E27FC236}">
                    <a16:creationId xmlns:a16="http://schemas.microsoft.com/office/drawing/2014/main" id="{D443D8BE-038D-D511-139A-6DF02B7F0E7A}"/>
                  </a:ext>
                </a:extLst>
              </p:cNvPr>
              <p:cNvSpPr txBox="1">
                <a:spLocks noRot="1" noChangeAspect="1" noMove="1" noResize="1" noEditPoints="1" noAdjustHandles="1" noChangeArrowheads="1" noChangeShapeType="1" noTextEdit="1"/>
              </p:cNvSpPr>
              <p:nvPr/>
            </p:nvSpPr>
            <p:spPr>
              <a:xfrm>
                <a:off x="4992018" y="3594254"/>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9">
                <a:extLst>
                  <a:ext uri="{FF2B5EF4-FFF2-40B4-BE49-F238E27FC236}">
                    <a16:creationId xmlns:a16="http://schemas.microsoft.com/office/drawing/2014/main" id="{F21A348C-4355-D546-0052-19566832BBBF}"/>
                  </a:ext>
                </a:extLst>
              </p:cNvPr>
              <p:cNvSpPr txBox="1"/>
              <p:nvPr/>
            </p:nvSpPr>
            <p:spPr>
              <a:xfrm>
                <a:off x="3840316" y="3415695"/>
                <a:ext cx="917880"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m:t>
                      </m:r>
                      <m:r>
                        <a:rPr lang="it-IT" sz="800" b="0" i="1" smtClean="0">
                          <a:latin typeface="Cambria Math" panose="02040503050406030204" pitchFamily="18" charset="0"/>
                        </a:rPr>
                        <m:t>𝑎𝑝𝑜𝑝𝑢𝑙𝑎𝑟𝑖𝑡𝑦</m:t>
                      </m:r>
                      <m:r>
                        <a:rPr lang="it-IT" sz="800" b="0" i="1" smtClean="0">
                          <a:latin typeface="Cambria Math" panose="02040503050406030204" pitchFamily="18" charset="0"/>
                        </a:rPr>
                        <m:t>≥80)</m:t>
                      </m:r>
                    </m:oMath>
                  </m:oMathPara>
                </a14:m>
                <a:endParaRPr lang="en-US" sz="800" dirty="0"/>
              </a:p>
            </p:txBody>
          </p:sp>
        </mc:Choice>
        <mc:Fallback xmlns="">
          <p:sp>
            <p:nvSpPr>
              <p:cNvPr id="128" name="TextBox 9">
                <a:extLst>
                  <a:ext uri="{FF2B5EF4-FFF2-40B4-BE49-F238E27FC236}">
                    <a16:creationId xmlns:a16="http://schemas.microsoft.com/office/drawing/2014/main" id="{F21A348C-4355-D546-0052-19566832BBBF}"/>
                  </a:ext>
                </a:extLst>
              </p:cNvPr>
              <p:cNvSpPr txBox="1">
                <a:spLocks noRot="1" noChangeAspect="1" noMove="1" noResize="1" noEditPoints="1" noAdjustHandles="1" noChangeArrowheads="1" noChangeShapeType="1" noTextEdit="1"/>
              </p:cNvSpPr>
              <p:nvPr/>
            </p:nvSpPr>
            <p:spPr>
              <a:xfrm>
                <a:off x="3840316" y="3415695"/>
                <a:ext cx="917880" cy="123111"/>
              </a:xfrm>
              <a:prstGeom prst="rect">
                <a:avLst/>
              </a:prstGeom>
              <a:blipFill>
                <a:blip r:embed="rId17"/>
                <a:stretch>
                  <a:fillRect l="-5960" r="-662"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3CAD9EE-0825-FF0A-C0D1-1F4B0AB59AB7}"/>
                  </a:ext>
                </a:extLst>
              </p:cNvPr>
              <p:cNvSpPr txBox="1"/>
              <p:nvPr/>
            </p:nvSpPr>
            <p:spPr>
              <a:xfrm>
                <a:off x="4763194" y="3420052"/>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29" name="TextBox 128">
                <a:extLst>
                  <a:ext uri="{FF2B5EF4-FFF2-40B4-BE49-F238E27FC236}">
                    <a16:creationId xmlns:a16="http://schemas.microsoft.com/office/drawing/2014/main" id="{23CAD9EE-0825-FF0A-C0D1-1F4B0AB59AB7}"/>
                  </a:ext>
                </a:extLst>
              </p:cNvPr>
              <p:cNvSpPr txBox="1">
                <a:spLocks noRot="1" noChangeAspect="1" noMove="1" noResize="1" noEditPoints="1" noAdjustHandles="1" noChangeArrowheads="1" noChangeShapeType="1" noTextEdit="1"/>
              </p:cNvSpPr>
              <p:nvPr/>
            </p:nvSpPr>
            <p:spPr>
              <a:xfrm>
                <a:off x="4763194" y="3420052"/>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9">
                <a:extLst>
                  <a:ext uri="{FF2B5EF4-FFF2-40B4-BE49-F238E27FC236}">
                    <a16:creationId xmlns:a16="http://schemas.microsoft.com/office/drawing/2014/main" id="{E31F05D6-5241-C16D-4019-CAF1B784ED03}"/>
                  </a:ext>
                </a:extLst>
              </p:cNvPr>
              <p:cNvSpPr txBox="1"/>
              <p:nvPr/>
            </p:nvSpPr>
            <p:spPr>
              <a:xfrm>
                <a:off x="4965379" y="3417572"/>
                <a:ext cx="887487"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𝑖𝑠𝑆𝑜𝑛𝑔𝑂𝑓</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m:t>
                      </m:r>
                      <m:r>
                        <a:rPr lang="it-IT" sz="800" b="0" i="1" smtClean="0">
                          <a:latin typeface="Cambria Math" panose="02040503050406030204" pitchFamily="18" charset="0"/>
                        </a:rPr>
                        <m:t>𝑎𝑖𝑑</m:t>
                      </m:r>
                      <m:r>
                        <a:rPr lang="it-IT" sz="800" b="0" i="1" smtClean="0">
                          <a:latin typeface="Cambria Math" panose="02040503050406030204" pitchFamily="18" charset="0"/>
                        </a:rPr>
                        <m:t>)</m:t>
                      </m:r>
                    </m:oMath>
                  </m:oMathPara>
                </a14:m>
                <a:endParaRPr lang="en-US" sz="800" dirty="0"/>
              </a:p>
            </p:txBody>
          </p:sp>
        </mc:Choice>
        <mc:Fallback xmlns="">
          <p:sp>
            <p:nvSpPr>
              <p:cNvPr id="130" name="TextBox 9">
                <a:extLst>
                  <a:ext uri="{FF2B5EF4-FFF2-40B4-BE49-F238E27FC236}">
                    <a16:creationId xmlns:a16="http://schemas.microsoft.com/office/drawing/2014/main" id="{E31F05D6-5241-C16D-4019-CAF1B784ED03}"/>
                  </a:ext>
                </a:extLst>
              </p:cNvPr>
              <p:cNvSpPr txBox="1">
                <a:spLocks noRot="1" noChangeAspect="1" noMove="1" noResize="1" noEditPoints="1" noAdjustHandles="1" noChangeArrowheads="1" noChangeShapeType="1" noTextEdit="1"/>
              </p:cNvSpPr>
              <p:nvPr/>
            </p:nvSpPr>
            <p:spPr>
              <a:xfrm>
                <a:off x="4965379" y="3417572"/>
                <a:ext cx="887487" cy="123111"/>
              </a:xfrm>
              <a:prstGeom prst="rect">
                <a:avLst/>
              </a:prstGeom>
              <a:blipFill>
                <a:blip r:embed="rId11"/>
                <a:stretch>
                  <a:fillRect l="-6207" t="-5000" r="-1379"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51984DCA-02FB-FD63-799A-FAE8A172AB58}"/>
                  </a:ext>
                </a:extLst>
              </p:cNvPr>
              <p:cNvSpPr txBox="1"/>
              <p:nvPr/>
            </p:nvSpPr>
            <p:spPr>
              <a:xfrm>
                <a:off x="3913626" y="3588210"/>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31" name="TextBox 130">
                <a:extLst>
                  <a:ext uri="{FF2B5EF4-FFF2-40B4-BE49-F238E27FC236}">
                    <a16:creationId xmlns:a16="http://schemas.microsoft.com/office/drawing/2014/main" id="{51984DCA-02FB-FD63-799A-FAE8A172AB58}"/>
                  </a:ext>
                </a:extLst>
              </p:cNvPr>
              <p:cNvSpPr txBox="1">
                <a:spLocks noRot="1" noChangeAspect="1" noMove="1" noResize="1" noEditPoints="1" noAdjustHandles="1" noChangeArrowheads="1" noChangeShapeType="1" noTextEdit="1"/>
              </p:cNvSpPr>
              <p:nvPr/>
            </p:nvSpPr>
            <p:spPr>
              <a:xfrm>
                <a:off x="3913626" y="3588210"/>
                <a:ext cx="168315" cy="123111"/>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9">
                <a:extLst>
                  <a:ext uri="{FF2B5EF4-FFF2-40B4-BE49-F238E27FC236}">
                    <a16:creationId xmlns:a16="http://schemas.microsoft.com/office/drawing/2014/main" id="{412C626C-E2B0-0CB3-36EE-36142B0C32A1}"/>
                  </a:ext>
                </a:extLst>
              </p:cNvPr>
              <p:cNvSpPr txBox="1"/>
              <p:nvPr/>
            </p:nvSpPr>
            <p:spPr>
              <a:xfrm>
                <a:off x="4083756" y="3588210"/>
                <a:ext cx="908262"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m:t>
                      </m:r>
                      <m:r>
                        <a:rPr lang="it-IT" sz="800" b="0" i="1" smtClean="0">
                          <a:latin typeface="Cambria Math" panose="02040503050406030204" pitchFamily="18" charset="0"/>
                        </a:rPr>
                        <m:t>𝑠𝑝𝑜𝑝𝑢𝑙𝑎𝑟𝑖𝑡𝑦</m:t>
                      </m:r>
                      <m:r>
                        <a:rPr lang="it-IT" sz="800" b="0" i="1" smtClean="0">
                          <a:latin typeface="Cambria Math" panose="02040503050406030204" pitchFamily="18" charset="0"/>
                        </a:rPr>
                        <m:t>≥80)</m:t>
                      </m:r>
                    </m:oMath>
                  </m:oMathPara>
                </a14:m>
                <a:endParaRPr lang="en-US" sz="800" dirty="0"/>
              </a:p>
            </p:txBody>
          </p:sp>
        </mc:Choice>
        <mc:Fallback xmlns="">
          <p:sp>
            <p:nvSpPr>
              <p:cNvPr id="132" name="TextBox 9">
                <a:extLst>
                  <a:ext uri="{FF2B5EF4-FFF2-40B4-BE49-F238E27FC236}">
                    <a16:creationId xmlns:a16="http://schemas.microsoft.com/office/drawing/2014/main" id="{412C626C-E2B0-0CB3-36EE-36142B0C32A1}"/>
                  </a:ext>
                </a:extLst>
              </p:cNvPr>
              <p:cNvSpPr txBox="1">
                <a:spLocks noRot="1" noChangeAspect="1" noMove="1" noResize="1" noEditPoints="1" noAdjustHandles="1" noChangeArrowheads="1" noChangeShapeType="1" noTextEdit="1"/>
              </p:cNvSpPr>
              <p:nvPr/>
            </p:nvSpPr>
            <p:spPr>
              <a:xfrm>
                <a:off x="4083756" y="3588210"/>
                <a:ext cx="908262" cy="123111"/>
              </a:xfrm>
              <a:prstGeom prst="rect">
                <a:avLst/>
              </a:prstGeom>
              <a:blipFill>
                <a:blip r:embed="rId13"/>
                <a:stretch>
                  <a:fillRect l="-6040" t="-5000" r="-1342"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F4C83184-C75C-C762-05AF-C187DA1BCDC2}"/>
                  </a:ext>
                </a:extLst>
              </p:cNvPr>
              <p:cNvSpPr txBox="1"/>
              <p:nvPr/>
            </p:nvSpPr>
            <p:spPr>
              <a:xfrm>
                <a:off x="1968349" y="3924283"/>
                <a:ext cx="97784"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133" name="TextBox 132">
                <a:extLst>
                  <a:ext uri="{FF2B5EF4-FFF2-40B4-BE49-F238E27FC236}">
                    <a16:creationId xmlns:a16="http://schemas.microsoft.com/office/drawing/2014/main" id="{F4C83184-C75C-C762-05AF-C187DA1BCDC2}"/>
                  </a:ext>
                </a:extLst>
              </p:cNvPr>
              <p:cNvSpPr txBox="1">
                <a:spLocks noRot="1" noChangeAspect="1" noMove="1" noResize="1" noEditPoints="1" noAdjustHandles="1" noChangeArrowheads="1" noChangeShapeType="1" noTextEdit="1"/>
              </p:cNvSpPr>
              <p:nvPr/>
            </p:nvSpPr>
            <p:spPr>
              <a:xfrm>
                <a:off x="1968349" y="3924283"/>
                <a:ext cx="97784" cy="123111"/>
              </a:xfrm>
              <a:prstGeom prst="rect">
                <a:avLst/>
              </a:prstGeom>
              <a:blipFill>
                <a:blip r:embed="rId14"/>
                <a:stretch>
                  <a:fillRect l="-31250" r="-25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2D09EBE-D761-BEE2-A856-DF36D5FBF230}"/>
                  </a:ext>
                </a:extLst>
              </p:cNvPr>
              <p:cNvSpPr txBox="1"/>
              <p:nvPr/>
            </p:nvSpPr>
            <p:spPr>
              <a:xfrm>
                <a:off x="1968349" y="4095432"/>
                <a:ext cx="1152880"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i="1" smtClean="0">
                          <a:latin typeface="Cambria Math" panose="02040503050406030204" pitchFamily="18" charset="0"/>
                        </a:rPr>
                        <m:t>(</m:t>
                      </m:r>
                      <m:r>
                        <a:rPr lang="it-IT" sz="800" b="0" i="1" smtClean="0">
                          <a:latin typeface="Cambria Math" panose="02040503050406030204" pitchFamily="18" charset="0"/>
                        </a:rPr>
                        <m:t>∃ </m:t>
                      </m:r>
                      <m:r>
                        <a:rPr lang="it-IT" sz="800" b="0" i="1" smtClean="0">
                          <a:latin typeface="Cambria Math" panose="02040503050406030204" pitchFamily="18" charset="0"/>
                        </a:rPr>
                        <m:t>𝑎𝑖𝑑</m:t>
                      </m:r>
                      <m:r>
                        <a:rPr lang="it-IT" sz="800" b="0" i="1" smtClean="0">
                          <a:latin typeface="Cambria Math" panose="02040503050406030204" pitchFamily="18" charset="0"/>
                        </a:rPr>
                        <m:t>, </m:t>
                      </m:r>
                      <m:r>
                        <a:rPr lang="it-IT" sz="800" b="0" i="1" smtClean="0">
                          <a:latin typeface="Cambria Math" panose="02040503050406030204" pitchFamily="18" charset="0"/>
                        </a:rPr>
                        <m:t>𝑎𝑓</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m:t>
                      </m:r>
                      <m:r>
                        <a:rPr lang="it-IT" sz="800" b="0" i="1" smtClean="0">
                          <a:latin typeface="Cambria Math" panose="02040503050406030204" pitchFamily="18" charset="0"/>
                        </a:rPr>
                        <m:t>𝑡𝑛</m:t>
                      </m:r>
                      <m:r>
                        <a:rPr lang="it-IT" sz="800" b="0" i="1" smtClean="0">
                          <a:latin typeface="Cambria Math" panose="02040503050406030204" pitchFamily="18" charset="0"/>
                        </a:rPr>
                        <m:t>,</m:t>
                      </m:r>
                      <m:r>
                        <a:rPr lang="it-IT" sz="800" b="0" i="1" smtClean="0">
                          <a:latin typeface="Cambria Math" panose="02040503050406030204" pitchFamily="18" charset="0"/>
                        </a:rPr>
                        <m:t>𝑑</m:t>
                      </m:r>
                      <m:r>
                        <a:rPr lang="it-IT" sz="800" b="0" i="1" smtClean="0">
                          <a:latin typeface="Cambria Math" panose="02040503050406030204" pitchFamily="18" charset="0"/>
                        </a:rPr>
                        <m:t>,</m:t>
                      </m:r>
                      <m:r>
                        <a:rPr lang="it-IT" sz="800" b="0" i="1" smtClean="0">
                          <a:latin typeface="Cambria Math" panose="02040503050406030204" pitchFamily="18" charset="0"/>
                        </a:rPr>
                        <m:t>𝑒</m:t>
                      </m:r>
                      <m:r>
                        <a:rPr lang="it-IT" sz="800" b="0" i="1" smtClean="0">
                          <a:latin typeface="Cambria Math" panose="02040503050406030204" pitchFamily="18" charset="0"/>
                        </a:rPr>
                        <m:t>,</m:t>
                      </m:r>
                      <m:r>
                        <a:rPr lang="it-IT" sz="800" b="0" i="1" smtClean="0">
                          <a:latin typeface="Cambria Math" panose="02040503050406030204" pitchFamily="18" charset="0"/>
                        </a:rPr>
                        <m:t>𝑝𝑢</m:t>
                      </m:r>
                      <m:r>
                        <a:rPr lang="it-IT" sz="800" b="1" i="1" smtClean="0">
                          <a:latin typeface="Cambria Math" panose="02040503050406030204" pitchFamily="18" charset="0"/>
                        </a:rPr>
                        <m:t>.</m:t>
                      </m:r>
                    </m:oMath>
                  </m:oMathPara>
                </a14:m>
                <a:endParaRPr lang="en-US" sz="800" b="1" dirty="0"/>
              </a:p>
            </p:txBody>
          </p:sp>
        </mc:Choice>
        <mc:Fallback xmlns="">
          <p:sp>
            <p:nvSpPr>
              <p:cNvPr id="134" name="TextBox 133">
                <a:extLst>
                  <a:ext uri="{FF2B5EF4-FFF2-40B4-BE49-F238E27FC236}">
                    <a16:creationId xmlns:a16="http://schemas.microsoft.com/office/drawing/2014/main" id="{B2D09EBE-D761-BEE2-A856-DF36D5FBF230}"/>
                  </a:ext>
                </a:extLst>
              </p:cNvPr>
              <p:cNvSpPr txBox="1">
                <a:spLocks noRot="1" noChangeAspect="1" noMove="1" noResize="1" noEditPoints="1" noAdjustHandles="1" noChangeArrowheads="1" noChangeShapeType="1" noTextEdit="1"/>
              </p:cNvSpPr>
              <p:nvPr/>
            </p:nvSpPr>
            <p:spPr>
              <a:xfrm>
                <a:off x="1968349" y="4095432"/>
                <a:ext cx="1152880" cy="123111"/>
              </a:xfrm>
              <a:prstGeom prst="rect">
                <a:avLst/>
              </a:prstGeom>
              <a:blipFill>
                <a:blip r:embed="rId4"/>
                <a:stretch>
                  <a:fillRect l="-4762" t="-5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098F9117-577B-0FCA-DD6D-65AD2D371799}"/>
                  </a:ext>
                </a:extLst>
              </p:cNvPr>
              <p:cNvSpPr txBox="1"/>
              <p:nvPr/>
            </p:nvSpPr>
            <p:spPr>
              <a:xfrm>
                <a:off x="1983226" y="4266581"/>
                <a:ext cx="1676100"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𝐴𝑟𝑡𝑖𝑠𝑡</m:t>
                      </m:r>
                      <m:r>
                        <a:rPr lang="it-IT" sz="800" b="0" i="1" smtClean="0">
                          <a:latin typeface="Cambria Math" panose="02040503050406030204" pitchFamily="18" charset="0"/>
                        </a:rPr>
                        <m:t>(</m:t>
                      </m:r>
                      <m:r>
                        <a:rPr lang="it-IT" sz="800" b="0" i="1" smtClean="0">
                          <a:latin typeface="Cambria Math" panose="02040503050406030204" pitchFamily="18" charset="0"/>
                        </a:rPr>
                        <m:t>𝑎𝑖𝑑</m:t>
                      </m:r>
                      <m:r>
                        <a:rPr lang="it-IT" sz="800" b="0" i="1" smtClean="0">
                          <a:latin typeface="Cambria Math" panose="02040503050406030204" pitchFamily="18" charset="0"/>
                        </a:rPr>
                        <m:t>, </m:t>
                      </m:r>
                      <m:r>
                        <a:rPr lang="it-IT" sz="800" b="1" i="1" smtClean="0">
                          <a:latin typeface="Cambria Math" panose="02040503050406030204" pitchFamily="18" charset="0"/>
                        </a:rPr>
                        <m:t>𝒂𝒏𝒂𝒎𝒆</m:t>
                      </m:r>
                      <m:r>
                        <a:rPr lang="it-IT" sz="800" b="0" i="1" smtClean="0">
                          <a:latin typeface="Cambria Math" panose="02040503050406030204" pitchFamily="18" charset="0"/>
                        </a:rPr>
                        <m:t>,</m:t>
                      </m:r>
                      <m:r>
                        <a:rPr lang="it-IT" sz="800" b="0" i="1" smtClean="0">
                          <a:latin typeface="Cambria Math" panose="02040503050406030204" pitchFamily="18" charset="0"/>
                        </a:rPr>
                        <m:t>𝑎𝑝𝑜𝑝𝑢𝑙𝑎𝑟𝑖𝑡𝑦</m:t>
                      </m:r>
                      <m:r>
                        <a:rPr lang="it-IT" sz="800" b="0" i="1" smtClean="0">
                          <a:latin typeface="Cambria Math" panose="02040503050406030204" pitchFamily="18" charset="0"/>
                        </a:rPr>
                        <m:t>,</m:t>
                      </m:r>
                      <m:r>
                        <a:rPr lang="it-IT" sz="800" b="0" i="1" smtClean="0">
                          <a:latin typeface="Cambria Math" panose="02040503050406030204" pitchFamily="18" charset="0"/>
                        </a:rPr>
                        <m:t>𝑎𝑓</m:t>
                      </m:r>
                      <m:r>
                        <a:rPr lang="it-IT" sz="800" b="0" i="1" smtClean="0">
                          <a:latin typeface="Cambria Math" panose="02040503050406030204" pitchFamily="18" charset="0"/>
                        </a:rPr>
                        <m:t>)</m:t>
                      </m:r>
                    </m:oMath>
                  </m:oMathPara>
                </a14:m>
                <a:endParaRPr lang="en-US" sz="800" dirty="0"/>
              </a:p>
            </p:txBody>
          </p:sp>
        </mc:Choice>
        <mc:Fallback xmlns="">
          <p:sp>
            <p:nvSpPr>
              <p:cNvPr id="135" name="TextBox 134">
                <a:extLst>
                  <a:ext uri="{FF2B5EF4-FFF2-40B4-BE49-F238E27FC236}">
                    <a16:creationId xmlns:a16="http://schemas.microsoft.com/office/drawing/2014/main" id="{098F9117-577B-0FCA-DD6D-65AD2D371799}"/>
                  </a:ext>
                </a:extLst>
              </p:cNvPr>
              <p:cNvSpPr txBox="1">
                <a:spLocks noRot="1" noChangeAspect="1" noMove="1" noResize="1" noEditPoints="1" noAdjustHandles="1" noChangeArrowheads="1" noChangeShapeType="1" noTextEdit="1"/>
              </p:cNvSpPr>
              <p:nvPr/>
            </p:nvSpPr>
            <p:spPr>
              <a:xfrm>
                <a:off x="1983226" y="4266581"/>
                <a:ext cx="1676100" cy="123111"/>
              </a:xfrm>
              <a:prstGeom prst="rect">
                <a:avLst/>
              </a:prstGeom>
              <a:blipFill>
                <a:blip r:embed="rId5"/>
                <a:stretch>
                  <a:fillRect l="-2182" t="-5000" r="-727"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E8F7F28-C8AD-AC24-C1C0-21A1B81B89E8}"/>
                  </a:ext>
                </a:extLst>
              </p:cNvPr>
              <p:cNvSpPr txBox="1"/>
              <p:nvPr/>
            </p:nvSpPr>
            <p:spPr>
              <a:xfrm>
                <a:off x="3629511" y="4273156"/>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36" name="TextBox 135">
                <a:extLst>
                  <a:ext uri="{FF2B5EF4-FFF2-40B4-BE49-F238E27FC236}">
                    <a16:creationId xmlns:a16="http://schemas.microsoft.com/office/drawing/2014/main" id="{7E8F7F28-C8AD-AC24-C1C0-21A1B81B89E8}"/>
                  </a:ext>
                </a:extLst>
              </p:cNvPr>
              <p:cNvSpPr txBox="1">
                <a:spLocks noRot="1" noChangeAspect="1" noMove="1" noResize="1" noEditPoints="1" noAdjustHandles="1" noChangeArrowheads="1" noChangeShapeType="1" noTextEdit="1"/>
              </p:cNvSpPr>
              <p:nvPr/>
            </p:nvSpPr>
            <p:spPr>
              <a:xfrm>
                <a:off x="3629511" y="4273156"/>
                <a:ext cx="168315" cy="123111"/>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28803729-5A63-2FB4-A38F-67B2F0FC18AE}"/>
                  </a:ext>
                </a:extLst>
              </p:cNvPr>
              <p:cNvSpPr txBox="1"/>
              <p:nvPr/>
            </p:nvSpPr>
            <p:spPr>
              <a:xfrm>
                <a:off x="5896877" y="4273157"/>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37" name="TextBox 136">
                <a:extLst>
                  <a:ext uri="{FF2B5EF4-FFF2-40B4-BE49-F238E27FC236}">
                    <a16:creationId xmlns:a16="http://schemas.microsoft.com/office/drawing/2014/main" id="{28803729-5A63-2FB4-A38F-67B2F0FC18AE}"/>
                  </a:ext>
                </a:extLst>
              </p:cNvPr>
              <p:cNvSpPr txBox="1">
                <a:spLocks noRot="1" noChangeAspect="1" noMove="1" noResize="1" noEditPoints="1" noAdjustHandles="1" noChangeArrowheads="1" noChangeShapeType="1" noTextEdit="1"/>
              </p:cNvSpPr>
              <p:nvPr/>
            </p:nvSpPr>
            <p:spPr>
              <a:xfrm>
                <a:off x="5896877" y="4273157"/>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0AAF492-F51D-DAAA-B8F8-DAC0F9AB2757}"/>
                  </a:ext>
                </a:extLst>
              </p:cNvPr>
              <p:cNvSpPr txBox="1"/>
              <p:nvPr/>
            </p:nvSpPr>
            <p:spPr>
              <a:xfrm>
                <a:off x="1985223" y="4606004"/>
                <a:ext cx="1107867"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𝑑𝑜𝑒𝑠𝐺𝑒𝑛𝑟𝑒</m:t>
                      </m:r>
                      <m:r>
                        <a:rPr lang="it-IT" sz="800" b="0" i="1" smtClean="0">
                          <a:latin typeface="Cambria Math" panose="02040503050406030204" pitchFamily="18" charset="0"/>
                        </a:rPr>
                        <m:t>(</m:t>
                      </m:r>
                      <m:r>
                        <a:rPr lang="it-IT" sz="800" b="0" i="1" smtClean="0">
                          <a:latin typeface="Cambria Math" panose="02040503050406030204" pitchFamily="18" charset="0"/>
                        </a:rPr>
                        <m:t>𝑎𝑖𝑑</m:t>
                      </m:r>
                      <m:r>
                        <a:rPr lang="it-IT" sz="800" b="0" i="1" smtClean="0">
                          <a:latin typeface="Cambria Math" panose="02040503050406030204" pitchFamily="18" charset="0"/>
                        </a:rPr>
                        <m:t>, "</m:t>
                      </m:r>
                      <m:r>
                        <a:rPr lang="it-IT" sz="800" b="0" i="1" smtClean="0">
                          <a:solidFill>
                            <a:schemeClr val="accent3"/>
                          </a:solidFill>
                          <a:latin typeface="Cambria Math" panose="02040503050406030204" pitchFamily="18" charset="0"/>
                        </a:rPr>
                        <m:t>𝑝𝑢𝑛𝑘</m:t>
                      </m:r>
                      <m:r>
                        <a:rPr lang="it-IT" sz="800" b="0" i="1" smtClean="0">
                          <a:solidFill>
                            <a:schemeClr val="accent3"/>
                          </a:solidFill>
                          <a:latin typeface="Cambria Math" panose="02040503050406030204" pitchFamily="18" charset="0"/>
                        </a:rPr>
                        <m:t>")</m:t>
                      </m:r>
                    </m:oMath>
                  </m:oMathPara>
                </a14:m>
                <a:endParaRPr lang="en-US" sz="800" dirty="0"/>
              </a:p>
            </p:txBody>
          </p:sp>
        </mc:Choice>
        <mc:Fallback xmlns="">
          <p:sp>
            <p:nvSpPr>
              <p:cNvPr id="138" name="TextBox 137">
                <a:extLst>
                  <a:ext uri="{FF2B5EF4-FFF2-40B4-BE49-F238E27FC236}">
                    <a16:creationId xmlns:a16="http://schemas.microsoft.com/office/drawing/2014/main" id="{30AAF492-F51D-DAAA-B8F8-DAC0F9AB2757}"/>
                  </a:ext>
                </a:extLst>
              </p:cNvPr>
              <p:cNvSpPr txBox="1">
                <a:spLocks noRot="1" noChangeAspect="1" noMove="1" noResize="1" noEditPoints="1" noAdjustHandles="1" noChangeArrowheads="1" noChangeShapeType="1" noTextEdit="1"/>
              </p:cNvSpPr>
              <p:nvPr/>
            </p:nvSpPr>
            <p:spPr>
              <a:xfrm>
                <a:off x="1985223" y="4606004"/>
                <a:ext cx="1107867" cy="123111"/>
              </a:xfrm>
              <a:prstGeom prst="rect">
                <a:avLst/>
              </a:prstGeom>
              <a:blipFill>
                <a:blip r:embed="rId18"/>
                <a:stretch>
                  <a:fillRect l="-3867" t="-5000" r="-1657"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4">
                <a:extLst>
                  <a:ext uri="{FF2B5EF4-FFF2-40B4-BE49-F238E27FC236}">
                    <a16:creationId xmlns:a16="http://schemas.microsoft.com/office/drawing/2014/main" id="{83D7FFE0-D884-676A-7A39-6C54EC653CD8}"/>
                  </a:ext>
                </a:extLst>
              </p:cNvPr>
              <p:cNvSpPr txBox="1"/>
              <p:nvPr/>
            </p:nvSpPr>
            <p:spPr>
              <a:xfrm>
                <a:off x="3093090" y="4603067"/>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39" name="TextBox 14">
                <a:extLst>
                  <a:ext uri="{FF2B5EF4-FFF2-40B4-BE49-F238E27FC236}">
                    <a16:creationId xmlns:a16="http://schemas.microsoft.com/office/drawing/2014/main" id="{83D7FFE0-D884-676A-7A39-6C54EC653CD8}"/>
                  </a:ext>
                </a:extLst>
              </p:cNvPr>
              <p:cNvSpPr txBox="1">
                <a:spLocks noRot="1" noChangeAspect="1" noMove="1" noResize="1" noEditPoints="1" noAdjustHandles="1" noChangeArrowheads="1" noChangeShapeType="1" noTextEdit="1"/>
              </p:cNvSpPr>
              <p:nvPr/>
            </p:nvSpPr>
            <p:spPr>
              <a:xfrm>
                <a:off x="3093090" y="4603067"/>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9">
                <a:extLst>
                  <a:ext uri="{FF2B5EF4-FFF2-40B4-BE49-F238E27FC236}">
                    <a16:creationId xmlns:a16="http://schemas.microsoft.com/office/drawing/2014/main" id="{A6BE0368-656E-6D7E-810D-231C43862090}"/>
                  </a:ext>
                </a:extLst>
              </p:cNvPr>
              <p:cNvSpPr txBox="1"/>
              <p:nvPr/>
            </p:nvSpPr>
            <p:spPr>
              <a:xfrm>
                <a:off x="3306380" y="4600872"/>
                <a:ext cx="1126975"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h𝑎𝑠𝐿𝑦𝑟𝑖𝑐𝑠</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m:t>
                      </m:r>
                      <m:r>
                        <a:rPr lang="it-IT" sz="800" b="1" i="1" smtClean="0">
                          <a:latin typeface="Cambria Math" panose="02040503050406030204" pitchFamily="18" charset="0"/>
                        </a:rPr>
                        <m:t>𝒍𝒚𝒓𝒊𝒄𝒔</m:t>
                      </m:r>
                      <m:r>
                        <a:rPr lang="it-IT" sz="800" b="0" i="1" smtClean="0">
                          <a:latin typeface="Cambria Math" panose="02040503050406030204" pitchFamily="18" charset="0"/>
                        </a:rPr>
                        <m:t>))}</m:t>
                      </m:r>
                    </m:oMath>
                  </m:oMathPara>
                </a14:m>
                <a:endParaRPr lang="en-US" sz="800" dirty="0"/>
              </a:p>
            </p:txBody>
          </p:sp>
        </mc:Choice>
        <mc:Fallback xmlns="">
          <p:sp>
            <p:nvSpPr>
              <p:cNvPr id="140" name="TextBox 9">
                <a:extLst>
                  <a:ext uri="{FF2B5EF4-FFF2-40B4-BE49-F238E27FC236}">
                    <a16:creationId xmlns:a16="http://schemas.microsoft.com/office/drawing/2014/main" id="{A6BE0368-656E-6D7E-810D-231C43862090}"/>
                  </a:ext>
                </a:extLst>
              </p:cNvPr>
              <p:cNvSpPr txBox="1">
                <a:spLocks noRot="1" noChangeAspect="1" noMove="1" noResize="1" noEditPoints="1" noAdjustHandles="1" noChangeArrowheads="1" noChangeShapeType="1" noTextEdit="1"/>
              </p:cNvSpPr>
              <p:nvPr/>
            </p:nvSpPr>
            <p:spPr>
              <a:xfrm>
                <a:off x="3306380" y="4600872"/>
                <a:ext cx="1126975" cy="123111"/>
              </a:xfrm>
              <a:prstGeom prst="rect">
                <a:avLst/>
              </a:prstGeom>
              <a:blipFill>
                <a:blip r:embed="rId19"/>
                <a:stretch>
                  <a:fillRect l="-4324" t="-10000" r="-1622"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0">
                <a:extLst>
                  <a:ext uri="{FF2B5EF4-FFF2-40B4-BE49-F238E27FC236}">
                    <a16:creationId xmlns:a16="http://schemas.microsoft.com/office/drawing/2014/main" id="{2306E84E-9659-3ECF-1E58-F72E1350D036}"/>
                  </a:ext>
                </a:extLst>
              </p:cNvPr>
              <p:cNvSpPr txBox="1"/>
              <p:nvPr/>
            </p:nvSpPr>
            <p:spPr>
              <a:xfrm>
                <a:off x="1983226" y="4438792"/>
                <a:ext cx="1991507"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𝑆𝑜𝑛𝑔</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 </m:t>
                      </m:r>
                      <m:r>
                        <a:rPr lang="it-IT" sz="800" b="1" i="1" smtClean="0">
                          <a:latin typeface="Cambria Math" panose="02040503050406030204" pitchFamily="18" charset="0"/>
                        </a:rPr>
                        <m:t>𝒔𝒏𝒂𝒎𝒆</m:t>
                      </m:r>
                      <m:r>
                        <a:rPr lang="it-IT" sz="800" b="0" i="1" smtClean="0">
                          <a:latin typeface="Cambria Math" panose="02040503050406030204" pitchFamily="18" charset="0"/>
                        </a:rPr>
                        <m:t>,</m:t>
                      </m:r>
                      <m:r>
                        <a:rPr lang="it-IT" sz="800" b="1" i="1" smtClean="0">
                          <a:latin typeface="Cambria Math" panose="02040503050406030204" pitchFamily="18" charset="0"/>
                        </a:rPr>
                        <m:t>𝒔𝒑𝒐𝒑𝒖𝒍𝒂𝒓𝒊𝒕𝒚</m:t>
                      </m:r>
                      <m:r>
                        <a:rPr lang="it-IT" sz="800" b="0" i="1" smtClean="0">
                          <a:latin typeface="Cambria Math" panose="02040503050406030204" pitchFamily="18" charset="0"/>
                        </a:rPr>
                        <m:t>,</m:t>
                      </m:r>
                      <m:r>
                        <a:rPr lang="it-IT" sz="800" b="0" i="1" smtClean="0">
                          <a:latin typeface="Cambria Math" panose="02040503050406030204" pitchFamily="18" charset="0"/>
                        </a:rPr>
                        <m:t>𝑡𝑛</m:t>
                      </m:r>
                      <m:r>
                        <a:rPr lang="it-IT" sz="800" b="0" i="1" smtClean="0">
                          <a:latin typeface="Cambria Math" panose="02040503050406030204" pitchFamily="18" charset="0"/>
                        </a:rPr>
                        <m:t>,</m:t>
                      </m:r>
                      <m:r>
                        <a:rPr lang="it-IT" sz="800" b="0" i="1" smtClean="0">
                          <a:latin typeface="Cambria Math" panose="02040503050406030204" pitchFamily="18" charset="0"/>
                        </a:rPr>
                        <m:t>𝑑</m:t>
                      </m:r>
                      <m:r>
                        <a:rPr lang="it-IT" sz="800" b="0" i="1" smtClean="0">
                          <a:latin typeface="Cambria Math" panose="02040503050406030204" pitchFamily="18" charset="0"/>
                        </a:rPr>
                        <m:t>,</m:t>
                      </m:r>
                      <m:r>
                        <a:rPr lang="it-IT" sz="800" b="0" i="1" smtClean="0">
                          <a:latin typeface="Cambria Math" panose="02040503050406030204" pitchFamily="18" charset="0"/>
                        </a:rPr>
                        <m:t>𝑒</m:t>
                      </m:r>
                      <m:r>
                        <a:rPr lang="it-IT" sz="800" b="0" i="1" smtClean="0">
                          <a:latin typeface="Cambria Math" panose="02040503050406030204" pitchFamily="18" charset="0"/>
                        </a:rPr>
                        <m:t>,</m:t>
                      </m:r>
                      <m:r>
                        <a:rPr lang="it-IT" sz="800" b="0" i="1" smtClean="0">
                          <a:latin typeface="Cambria Math" panose="02040503050406030204" pitchFamily="18" charset="0"/>
                        </a:rPr>
                        <m:t>𝑝𝑢</m:t>
                      </m:r>
                      <m:r>
                        <a:rPr lang="it-IT" sz="800" b="0" i="1" smtClean="0">
                          <a:latin typeface="Cambria Math" panose="02040503050406030204" pitchFamily="18" charset="0"/>
                        </a:rPr>
                        <m:t>)</m:t>
                      </m:r>
                    </m:oMath>
                  </m:oMathPara>
                </a14:m>
                <a:endParaRPr lang="en-US" sz="800" dirty="0"/>
              </a:p>
            </p:txBody>
          </p:sp>
        </mc:Choice>
        <mc:Fallback xmlns="">
          <p:sp>
            <p:nvSpPr>
              <p:cNvPr id="141" name="TextBox 10">
                <a:extLst>
                  <a:ext uri="{FF2B5EF4-FFF2-40B4-BE49-F238E27FC236}">
                    <a16:creationId xmlns:a16="http://schemas.microsoft.com/office/drawing/2014/main" id="{2306E84E-9659-3ECF-1E58-F72E1350D036}"/>
                  </a:ext>
                </a:extLst>
              </p:cNvPr>
              <p:cNvSpPr txBox="1">
                <a:spLocks noRot="1" noChangeAspect="1" noMove="1" noResize="1" noEditPoints="1" noAdjustHandles="1" noChangeArrowheads="1" noChangeShapeType="1" noTextEdit="1"/>
              </p:cNvSpPr>
              <p:nvPr/>
            </p:nvSpPr>
            <p:spPr>
              <a:xfrm>
                <a:off x="1983226" y="4438792"/>
                <a:ext cx="1991507" cy="123111"/>
              </a:xfrm>
              <a:prstGeom prst="rect">
                <a:avLst/>
              </a:prstGeom>
              <a:blipFill>
                <a:blip r:embed="rId9"/>
                <a:stretch>
                  <a:fillRect l="-2446" t="-10000" r="-306"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3">
                <a:extLst>
                  <a:ext uri="{FF2B5EF4-FFF2-40B4-BE49-F238E27FC236}">
                    <a16:creationId xmlns:a16="http://schemas.microsoft.com/office/drawing/2014/main" id="{A93C8E65-13DF-E2DC-9F0B-8E191F746CA1}"/>
                  </a:ext>
                </a:extLst>
              </p:cNvPr>
              <p:cNvSpPr txBox="1"/>
              <p:nvPr/>
            </p:nvSpPr>
            <p:spPr>
              <a:xfrm>
                <a:off x="4992018" y="4444094"/>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42" name="TextBox 13">
                <a:extLst>
                  <a:ext uri="{FF2B5EF4-FFF2-40B4-BE49-F238E27FC236}">
                    <a16:creationId xmlns:a16="http://schemas.microsoft.com/office/drawing/2014/main" id="{A93C8E65-13DF-E2DC-9F0B-8E191F746CA1}"/>
                  </a:ext>
                </a:extLst>
              </p:cNvPr>
              <p:cNvSpPr txBox="1">
                <a:spLocks noRot="1" noChangeAspect="1" noMove="1" noResize="1" noEditPoints="1" noAdjustHandles="1" noChangeArrowheads="1" noChangeShapeType="1" noTextEdit="1"/>
              </p:cNvSpPr>
              <p:nvPr/>
            </p:nvSpPr>
            <p:spPr>
              <a:xfrm>
                <a:off x="4992018" y="4444094"/>
                <a:ext cx="168315" cy="123111"/>
              </a:xfrm>
              <a:prstGeom prst="rect">
                <a:avLst/>
              </a:prstGeom>
              <a:blipFill>
                <a:blip r:embed="rId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9">
                <a:extLst>
                  <a:ext uri="{FF2B5EF4-FFF2-40B4-BE49-F238E27FC236}">
                    <a16:creationId xmlns:a16="http://schemas.microsoft.com/office/drawing/2014/main" id="{FD6B97A6-8DA6-B7A1-5866-4AAA9CCD111F}"/>
                  </a:ext>
                </a:extLst>
              </p:cNvPr>
              <p:cNvSpPr txBox="1"/>
              <p:nvPr/>
            </p:nvSpPr>
            <p:spPr>
              <a:xfrm>
                <a:off x="3840316" y="4265535"/>
                <a:ext cx="917880"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m:t>
                      </m:r>
                      <m:r>
                        <a:rPr lang="it-IT" sz="800" b="0" i="1" smtClean="0">
                          <a:latin typeface="Cambria Math" panose="02040503050406030204" pitchFamily="18" charset="0"/>
                        </a:rPr>
                        <m:t>𝑎𝑝𝑜𝑝𝑢𝑙𝑎𝑟𝑖𝑡𝑦</m:t>
                      </m:r>
                      <m:r>
                        <a:rPr lang="it-IT" sz="800" b="0" i="1" smtClean="0">
                          <a:latin typeface="Cambria Math" panose="02040503050406030204" pitchFamily="18" charset="0"/>
                        </a:rPr>
                        <m:t>≥80)</m:t>
                      </m:r>
                    </m:oMath>
                  </m:oMathPara>
                </a14:m>
                <a:endParaRPr lang="en-US" sz="800" dirty="0"/>
              </a:p>
            </p:txBody>
          </p:sp>
        </mc:Choice>
        <mc:Fallback xmlns="">
          <p:sp>
            <p:nvSpPr>
              <p:cNvPr id="143" name="TextBox 9">
                <a:extLst>
                  <a:ext uri="{FF2B5EF4-FFF2-40B4-BE49-F238E27FC236}">
                    <a16:creationId xmlns:a16="http://schemas.microsoft.com/office/drawing/2014/main" id="{FD6B97A6-8DA6-B7A1-5866-4AAA9CCD111F}"/>
                  </a:ext>
                </a:extLst>
              </p:cNvPr>
              <p:cNvSpPr txBox="1">
                <a:spLocks noRot="1" noChangeAspect="1" noMove="1" noResize="1" noEditPoints="1" noAdjustHandles="1" noChangeArrowheads="1" noChangeShapeType="1" noTextEdit="1"/>
              </p:cNvSpPr>
              <p:nvPr/>
            </p:nvSpPr>
            <p:spPr>
              <a:xfrm>
                <a:off x="3840316" y="4265535"/>
                <a:ext cx="917880" cy="123111"/>
              </a:xfrm>
              <a:prstGeom prst="rect">
                <a:avLst/>
              </a:prstGeom>
              <a:blipFill>
                <a:blip r:embed="rId10"/>
                <a:stretch>
                  <a:fillRect l="-5960" t="-5000" r="-662"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9EF905B-1682-432B-6741-84CE77CE24CB}"/>
                  </a:ext>
                </a:extLst>
              </p:cNvPr>
              <p:cNvSpPr txBox="1"/>
              <p:nvPr/>
            </p:nvSpPr>
            <p:spPr>
              <a:xfrm>
                <a:off x="4763194" y="4269892"/>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44" name="TextBox 143">
                <a:extLst>
                  <a:ext uri="{FF2B5EF4-FFF2-40B4-BE49-F238E27FC236}">
                    <a16:creationId xmlns:a16="http://schemas.microsoft.com/office/drawing/2014/main" id="{79EF905B-1682-432B-6741-84CE77CE24CB}"/>
                  </a:ext>
                </a:extLst>
              </p:cNvPr>
              <p:cNvSpPr txBox="1">
                <a:spLocks noRot="1" noChangeAspect="1" noMove="1" noResize="1" noEditPoints="1" noAdjustHandles="1" noChangeArrowheads="1" noChangeShapeType="1" noTextEdit="1"/>
              </p:cNvSpPr>
              <p:nvPr/>
            </p:nvSpPr>
            <p:spPr>
              <a:xfrm>
                <a:off x="4763194" y="4269892"/>
                <a:ext cx="168315" cy="123111"/>
              </a:xfrm>
              <a:prstGeom prst="rect">
                <a:avLst/>
              </a:prstGeom>
              <a:blipFill>
                <a:blip r:embed="rId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9">
                <a:extLst>
                  <a:ext uri="{FF2B5EF4-FFF2-40B4-BE49-F238E27FC236}">
                    <a16:creationId xmlns:a16="http://schemas.microsoft.com/office/drawing/2014/main" id="{DC0C1C27-A9F2-A544-899C-CB7D0D22D1C3}"/>
                  </a:ext>
                </a:extLst>
              </p:cNvPr>
              <p:cNvSpPr txBox="1"/>
              <p:nvPr/>
            </p:nvSpPr>
            <p:spPr>
              <a:xfrm>
                <a:off x="4965379" y="4267412"/>
                <a:ext cx="887487"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𝑖𝑠𝑆𝑜𝑛𝑔𝑂𝑓</m:t>
                      </m:r>
                      <m:r>
                        <a:rPr lang="it-IT" sz="800" b="0" i="1" smtClean="0">
                          <a:latin typeface="Cambria Math" panose="02040503050406030204" pitchFamily="18" charset="0"/>
                        </a:rPr>
                        <m:t>(</m:t>
                      </m:r>
                      <m:r>
                        <a:rPr lang="it-IT" sz="800" b="0" i="1" smtClean="0">
                          <a:latin typeface="Cambria Math" panose="02040503050406030204" pitchFamily="18" charset="0"/>
                        </a:rPr>
                        <m:t>𝑠𝑖𝑑</m:t>
                      </m:r>
                      <m:r>
                        <a:rPr lang="it-IT" sz="800" b="0" i="1" smtClean="0">
                          <a:latin typeface="Cambria Math" panose="02040503050406030204" pitchFamily="18" charset="0"/>
                        </a:rPr>
                        <m:t>,</m:t>
                      </m:r>
                      <m:r>
                        <a:rPr lang="it-IT" sz="800" b="0" i="1" smtClean="0">
                          <a:latin typeface="Cambria Math" panose="02040503050406030204" pitchFamily="18" charset="0"/>
                        </a:rPr>
                        <m:t>𝑎𝑖𝑑</m:t>
                      </m:r>
                      <m:r>
                        <a:rPr lang="it-IT" sz="800" b="0" i="1" smtClean="0">
                          <a:latin typeface="Cambria Math" panose="02040503050406030204" pitchFamily="18" charset="0"/>
                        </a:rPr>
                        <m:t>)</m:t>
                      </m:r>
                    </m:oMath>
                  </m:oMathPara>
                </a14:m>
                <a:endParaRPr lang="en-US" sz="800" dirty="0"/>
              </a:p>
            </p:txBody>
          </p:sp>
        </mc:Choice>
        <mc:Fallback xmlns="">
          <p:sp>
            <p:nvSpPr>
              <p:cNvPr id="145" name="TextBox 9">
                <a:extLst>
                  <a:ext uri="{FF2B5EF4-FFF2-40B4-BE49-F238E27FC236}">
                    <a16:creationId xmlns:a16="http://schemas.microsoft.com/office/drawing/2014/main" id="{DC0C1C27-A9F2-A544-899C-CB7D0D22D1C3}"/>
                  </a:ext>
                </a:extLst>
              </p:cNvPr>
              <p:cNvSpPr txBox="1">
                <a:spLocks noRot="1" noChangeAspect="1" noMove="1" noResize="1" noEditPoints="1" noAdjustHandles="1" noChangeArrowheads="1" noChangeShapeType="1" noTextEdit="1"/>
              </p:cNvSpPr>
              <p:nvPr/>
            </p:nvSpPr>
            <p:spPr>
              <a:xfrm>
                <a:off x="4965379" y="4267412"/>
                <a:ext cx="887487" cy="123111"/>
              </a:xfrm>
              <a:prstGeom prst="rect">
                <a:avLst/>
              </a:prstGeom>
              <a:blipFill>
                <a:blip r:embed="rId20"/>
                <a:stretch>
                  <a:fillRect l="-6207" r="-1379"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66F31C2-7DEE-C8C6-3FD9-2E7DBE2B7ACA}"/>
                  </a:ext>
                </a:extLst>
              </p:cNvPr>
              <p:cNvSpPr txBox="1"/>
              <p:nvPr/>
            </p:nvSpPr>
            <p:spPr>
              <a:xfrm>
                <a:off x="3915441" y="4438792"/>
                <a:ext cx="168315"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m:t>
                      </m:r>
                    </m:oMath>
                  </m:oMathPara>
                </a14:m>
                <a:endParaRPr lang="en-US" sz="800" dirty="0"/>
              </a:p>
            </p:txBody>
          </p:sp>
        </mc:Choice>
        <mc:Fallback xmlns="">
          <p:sp>
            <p:nvSpPr>
              <p:cNvPr id="146" name="TextBox 145">
                <a:extLst>
                  <a:ext uri="{FF2B5EF4-FFF2-40B4-BE49-F238E27FC236}">
                    <a16:creationId xmlns:a16="http://schemas.microsoft.com/office/drawing/2014/main" id="{866F31C2-7DEE-C8C6-3FD9-2E7DBE2B7ACA}"/>
                  </a:ext>
                </a:extLst>
              </p:cNvPr>
              <p:cNvSpPr txBox="1">
                <a:spLocks noRot="1" noChangeAspect="1" noMove="1" noResize="1" noEditPoints="1" noAdjustHandles="1" noChangeArrowheads="1" noChangeShapeType="1" noTextEdit="1"/>
              </p:cNvSpPr>
              <p:nvPr/>
            </p:nvSpPr>
            <p:spPr>
              <a:xfrm>
                <a:off x="3915441" y="4438792"/>
                <a:ext cx="168315" cy="123111"/>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9">
                <a:extLst>
                  <a:ext uri="{FF2B5EF4-FFF2-40B4-BE49-F238E27FC236}">
                    <a16:creationId xmlns:a16="http://schemas.microsoft.com/office/drawing/2014/main" id="{C1FFB521-5D17-3AC9-6456-D8BC8034D5CF}"/>
                  </a:ext>
                </a:extLst>
              </p:cNvPr>
              <p:cNvSpPr txBox="1"/>
              <p:nvPr/>
            </p:nvSpPr>
            <p:spPr>
              <a:xfrm>
                <a:off x="4083756" y="4438050"/>
                <a:ext cx="908262" cy="12311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it-IT" sz="800" b="0" i="1" smtClean="0">
                          <a:latin typeface="Cambria Math" panose="02040503050406030204" pitchFamily="18" charset="0"/>
                        </a:rPr>
                        <m:t>(</m:t>
                      </m:r>
                      <m:r>
                        <a:rPr lang="it-IT" sz="800" b="0" i="1" smtClean="0">
                          <a:latin typeface="Cambria Math" panose="02040503050406030204" pitchFamily="18" charset="0"/>
                        </a:rPr>
                        <m:t>𝑠𝑝𝑜𝑝𝑢𝑙𝑎𝑟𝑖𝑡𝑦</m:t>
                      </m:r>
                      <m:r>
                        <a:rPr lang="it-IT" sz="800" b="0" i="1" smtClean="0">
                          <a:latin typeface="Cambria Math" panose="02040503050406030204" pitchFamily="18" charset="0"/>
                        </a:rPr>
                        <m:t>≥80)</m:t>
                      </m:r>
                    </m:oMath>
                  </m:oMathPara>
                </a14:m>
                <a:endParaRPr lang="en-US" sz="800" dirty="0"/>
              </a:p>
            </p:txBody>
          </p:sp>
        </mc:Choice>
        <mc:Fallback xmlns="">
          <p:sp>
            <p:nvSpPr>
              <p:cNvPr id="147" name="TextBox 9">
                <a:extLst>
                  <a:ext uri="{FF2B5EF4-FFF2-40B4-BE49-F238E27FC236}">
                    <a16:creationId xmlns:a16="http://schemas.microsoft.com/office/drawing/2014/main" id="{C1FFB521-5D17-3AC9-6456-D8BC8034D5CF}"/>
                  </a:ext>
                </a:extLst>
              </p:cNvPr>
              <p:cNvSpPr txBox="1">
                <a:spLocks noRot="1" noChangeAspect="1" noMove="1" noResize="1" noEditPoints="1" noAdjustHandles="1" noChangeArrowheads="1" noChangeShapeType="1" noTextEdit="1"/>
              </p:cNvSpPr>
              <p:nvPr/>
            </p:nvSpPr>
            <p:spPr>
              <a:xfrm>
                <a:off x="4083756" y="4438050"/>
                <a:ext cx="908262" cy="123111"/>
              </a:xfrm>
              <a:prstGeom prst="rect">
                <a:avLst/>
              </a:prstGeom>
              <a:blipFill>
                <a:blip r:embed="rId21"/>
                <a:stretch>
                  <a:fillRect l="-6040" r="-1342" b="-45000"/>
                </a:stretch>
              </a:blipFill>
            </p:spPr>
            <p:txBody>
              <a:bodyPr/>
              <a:lstStyle/>
              <a:p>
                <a:r>
                  <a:rPr lang="en-US">
                    <a:noFill/>
                  </a:rPr>
                  <a:t> </a:t>
                </a:r>
              </a:p>
            </p:txBody>
          </p:sp>
        </mc:Fallback>
      </mc:AlternateContent>
    </p:spTree>
    <p:extLst>
      <p:ext uri="{BB962C8B-B14F-4D97-AF65-F5344CB8AC3E}">
        <p14:creationId xmlns:p14="http://schemas.microsoft.com/office/powerpoint/2010/main" val="136147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Query 6 - SQL</a:t>
            </a:r>
            <a:endParaRPr dirty="0"/>
          </a:p>
        </p:txBody>
      </p:sp>
      <p:sp>
        <p:nvSpPr>
          <p:cNvPr id="118" name="Google Shape;118;p17"/>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8" name="Google Shape;117;p17">
            <a:extLst>
              <a:ext uri="{FF2B5EF4-FFF2-40B4-BE49-F238E27FC236}">
                <a16:creationId xmlns:a16="http://schemas.microsoft.com/office/drawing/2014/main" id="{5B20EE06-2DBD-D854-D77A-F6FFA73EAF88}"/>
              </a:ext>
            </a:extLst>
          </p:cNvPr>
          <p:cNvSpPr txBox="1">
            <a:spLocks noGrp="1"/>
          </p:cNvSpPr>
          <p:nvPr>
            <p:ph type="body" idx="1"/>
          </p:nvPr>
        </p:nvSpPr>
        <p:spPr>
          <a:xfrm>
            <a:off x="4380753" y="1396222"/>
            <a:ext cx="3418541" cy="1018272"/>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it-IT" sz="1400" dirty="0" err="1"/>
              <a:t>Lyrics</a:t>
            </a:r>
            <a:r>
              <a:rPr lang="it-IT" sz="1400" dirty="0"/>
              <a:t> of songs with </a:t>
            </a:r>
            <a:r>
              <a:rPr lang="it-IT" sz="1400" dirty="0" err="1"/>
              <a:t>popularity</a:t>
            </a:r>
            <a:r>
              <a:rPr lang="it-IT" sz="1400" dirty="0"/>
              <a:t> ≥ 80, of </a:t>
            </a:r>
            <a:r>
              <a:rPr lang="it-IT" sz="1400" dirty="0" err="1"/>
              <a:t>artists</a:t>
            </a:r>
            <a:r>
              <a:rPr lang="it-IT" sz="1400" dirty="0"/>
              <a:t> with </a:t>
            </a:r>
            <a:r>
              <a:rPr lang="it-IT" sz="1400" dirty="0" err="1"/>
              <a:t>popularity</a:t>
            </a:r>
            <a:r>
              <a:rPr lang="it-IT" sz="1400" dirty="0"/>
              <a:t> ≥ 80, </a:t>
            </a:r>
            <a:r>
              <a:rPr lang="it-IT" sz="1400" dirty="0" err="1"/>
              <a:t>that</a:t>
            </a:r>
            <a:r>
              <a:rPr lang="it-IT" sz="1400" dirty="0"/>
              <a:t> do </a:t>
            </a:r>
            <a:r>
              <a:rPr lang="it-IT" sz="1400" dirty="0" err="1"/>
              <a:t>either</a:t>
            </a:r>
            <a:r>
              <a:rPr lang="it-IT" sz="1400" dirty="0"/>
              <a:t> «</a:t>
            </a:r>
            <a:r>
              <a:rPr lang="it-IT" sz="1400" i="1" dirty="0"/>
              <a:t>alternative rock» </a:t>
            </a:r>
            <a:r>
              <a:rPr lang="it-IT" sz="1400" dirty="0"/>
              <a:t>or </a:t>
            </a:r>
            <a:r>
              <a:rPr lang="it-IT" sz="1400" i="1" dirty="0"/>
              <a:t>«alternative metal» </a:t>
            </a:r>
            <a:r>
              <a:rPr lang="it-IT" sz="1400" dirty="0"/>
              <a:t>or </a:t>
            </a:r>
            <a:r>
              <a:rPr lang="it-IT" sz="1400" i="1" dirty="0"/>
              <a:t>«punk» </a:t>
            </a:r>
            <a:r>
              <a:rPr lang="it-IT" sz="1400" dirty="0"/>
              <a:t>music </a:t>
            </a:r>
            <a:r>
              <a:rPr lang="it-IT" sz="1400" dirty="0" err="1"/>
              <a:t>genres</a:t>
            </a:r>
            <a:endParaRPr lang="it-IT" sz="1400" dirty="0"/>
          </a:p>
          <a:p>
            <a:pPr marL="76200" lvl="0" indent="0" algn="l" rtl="0">
              <a:spcBef>
                <a:spcPts val="600"/>
              </a:spcBef>
              <a:spcAft>
                <a:spcPts val="0"/>
              </a:spcAft>
              <a:buSzPts val="2400"/>
              <a:buNone/>
            </a:pPr>
            <a:endParaRPr lang="en-US" sz="1400" dirty="0"/>
          </a:p>
        </p:txBody>
      </p:sp>
      <p:pic>
        <p:nvPicPr>
          <p:cNvPr id="9" name="Picture 8">
            <a:extLst>
              <a:ext uri="{FF2B5EF4-FFF2-40B4-BE49-F238E27FC236}">
                <a16:creationId xmlns:a16="http://schemas.microsoft.com/office/drawing/2014/main" id="{C59A1416-9B16-78E4-10B3-08440BD8303E}"/>
              </a:ext>
            </a:extLst>
          </p:cNvPr>
          <p:cNvPicPr>
            <a:picLocks noChangeAspect="1"/>
          </p:cNvPicPr>
          <p:nvPr/>
        </p:nvPicPr>
        <p:blipFill>
          <a:blip r:embed="rId3"/>
          <a:stretch>
            <a:fillRect/>
          </a:stretch>
        </p:blipFill>
        <p:spPr>
          <a:xfrm>
            <a:off x="4225365" y="2727875"/>
            <a:ext cx="4918635" cy="1799864"/>
          </a:xfrm>
          <a:prstGeom prst="rect">
            <a:avLst/>
          </a:prstGeom>
        </p:spPr>
      </p:pic>
      <p:pic>
        <p:nvPicPr>
          <p:cNvPr id="11" name="Picture 10" descr="Text&#10;&#10;Description automatically generated">
            <a:extLst>
              <a:ext uri="{FF2B5EF4-FFF2-40B4-BE49-F238E27FC236}">
                <a16:creationId xmlns:a16="http://schemas.microsoft.com/office/drawing/2014/main" id="{77ACC8B9-E128-BDCE-7913-5E04CD5D6685}"/>
              </a:ext>
            </a:extLst>
          </p:cNvPr>
          <p:cNvPicPr>
            <a:picLocks noChangeAspect="1"/>
          </p:cNvPicPr>
          <p:nvPr/>
        </p:nvPicPr>
        <p:blipFill>
          <a:blip r:embed="rId4"/>
          <a:stretch>
            <a:fillRect/>
          </a:stretch>
        </p:blipFill>
        <p:spPr>
          <a:xfrm>
            <a:off x="161427" y="764144"/>
            <a:ext cx="4063938" cy="3927462"/>
          </a:xfrm>
          <a:prstGeom prst="rect">
            <a:avLst/>
          </a:prstGeom>
        </p:spPr>
      </p:pic>
      <p:sp>
        <p:nvSpPr>
          <p:cNvPr id="13" name="Oval 12">
            <a:extLst>
              <a:ext uri="{FF2B5EF4-FFF2-40B4-BE49-F238E27FC236}">
                <a16:creationId xmlns:a16="http://schemas.microsoft.com/office/drawing/2014/main" id="{5DCA23A2-43D3-9C1F-2315-83EBBB7F8DF2}"/>
              </a:ext>
            </a:extLst>
          </p:cNvPr>
          <p:cNvSpPr/>
          <p:nvPr/>
        </p:nvSpPr>
        <p:spPr>
          <a:xfrm>
            <a:off x="4022165" y="517525"/>
            <a:ext cx="358588" cy="4207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762F376-79CC-D8C6-F6F7-9FAC0EF4AD3A}"/>
              </a:ext>
            </a:extLst>
          </p:cNvPr>
          <p:cNvSpPr/>
          <p:nvPr/>
        </p:nvSpPr>
        <p:spPr>
          <a:xfrm>
            <a:off x="74066" y="617536"/>
            <a:ext cx="270345" cy="2932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D895DFC-B35A-95F7-D251-A9F3C1D0896E}"/>
              </a:ext>
            </a:extLst>
          </p:cNvPr>
          <p:cNvSpPr/>
          <p:nvPr/>
        </p:nvSpPr>
        <p:spPr>
          <a:xfrm>
            <a:off x="74066" y="4544998"/>
            <a:ext cx="270345" cy="2932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98C0DE-4D6F-00A9-B71B-C77CFA707AF9}"/>
              </a:ext>
            </a:extLst>
          </p:cNvPr>
          <p:cNvSpPr/>
          <p:nvPr/>
        </p:nvSpPr>
        <p:spPr>
          <a:xfrm>
            <a:off x="4060372" y="4603292"/>
            <a:ext cx="270345" cy="2932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047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340" name="Google Shape;340;p34"/>
          <p:cNvSpPr txBox="1">
            <a:spLocks noGrp="1"/>
          </p:cNvSpPr>
          <p:nvPr>
            <p:ph type="ctrTitle" idx="4294967295"/>
          </p:nvPr>
        </p:nvSpPr>
        <p:spPr>
          <a:xfrm>
            <a:off x="1111994" y="2199229"/>
            <a:ext cx="6593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solidFill>
                  <a:schemeClr val="accent3"/>
                </a:solidFill>
              </a:rPr>
              <a:t>Thanks!</a:t>
            </a:r>
            <a:endParaRPr sz="6000" dirty="0">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Collection Phase</a:t>
            </a:r>
            <a:endParaRPr dirty="0"/>
          </a:p>
        </p:txBody>
      </p:sp>
      <p:pic>
        <p:nvPicPr>
          <p:cNvPr id="37" name="Picture 36" descr="Shape&#10;&#10;Description automatically generated">
            <a:extLst>
              <a:ext uri="{FF2B5EF4-FFF2-40B4-BE49-F238E27FC236}">
                <a16:creationId xmlns:a16="http://schemas.microsoft.com/office/drawing/2014/main" id="{3FCBE26D-BF57-B071-811A-F9C220C3505C}"/>
              </a:ext>
            </a:extLst>
          </p:cNvPr>
          <p:cNvPicPr>
            <a:picLocks noChangeAspect="1"/>
          </p:cNvPicPr>
          <p:nvPr/>
        </p:nvPicPr>
        <p:blipFill>
          <a:blip r:embed="rId3"/>
          <a:stretch>
            <a:fillRect/>
          </a:stretch>
        </p:blipFill>
        <p:spPr>
          <a:xfrm>
            <a:off x="1940663" y="1685917"/>
            <a:ext cx="1205950" cy="1205950"/>
          </a:xfrm>
          <a:prstGeom prst="rect">
            <a:avLst/>
          </a:prstGeom>
        </p:spPr>
      </p:pic>
      <p:pic>
        <p:nvPicPr>
          <p:cNvPr id="69" name="Picture 68" descr="Icon&#10;&#10;Description automatically generated">
            <a:extLst>
              <a:ext uri="{FF2B5EF4-FFF2-40B4-BE49-F238E27FC236}">
                <a16:creationId xmlns:a16="http://schemas.microsoft.com/office/drawing/2014/main" id="{15FCD3C2-8D18-F124-448C-FB4F13927956}"/>
              </a:ext>
            </a:extLst>
          </p:cNvPr>
          <p:cNvPicPr>
            <a:picLocks noChangeAspect="1"/>
          </p:cNvPicPr>
          <p:nvPr/>
        </p:nvPicPr>
        <p:blipFill>
          <a:blip r:embed="rId4"/>
          <a:stretch>
            <a:fillRect/>
          </a:stretch>
        </p:blipFill>
        <p:spPr>
          <a:xfrm>
            <a:off x="4071020" y="2121421"/>
            <a:ext cx="358698" cy="358698"/>
          </a:xfrm>
          <a:prstGeom prst="rect">
            <a:avLst/>
          </a:prstGeom>
        </p:spPr>
      </p:pic>
      <p:sp>
        <p:nvSpPr>
          <p:cNvPr id="79" name="Google Shape;89;p13">
            <a:extLst>
              <a:ext uri="{FF2B5EF4-FFF2-40B4-BE49-F238E27FC236}">
                <a16:creationId xmlns:a16="http://schemas.microsoft.com/office/drawing/2014/main" id="{CBC98A8C-EFD9-7DEA-98DC-74D06A4B23AF}"/>
              </a:ext>
            </a:extLst>
          </p:cNvPr>
          <p:cNvSpPr txBox="1">
            <a:spLocks/>
          </p:cNvSpPr>
          <p:nvPr/>
        </p:nvSpPr>
        <p:spPr>
          <a:xfrm>
            <a:off x="1622371" y="2897663"/>
            <a:ext cx="1842534" cy="6500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lgn="ctr">
              <a:buClr>
                <a:schemeClr val="dk1"/>
              </a:buClr>
              <a:buSzPts val="1100"/>
              <a:buFont typeface="Arial"/>
              <a:buNone/>
            </a:pPr>
            <a:r>
              <a:rPr lang="en-US" sz="1600" b="1" dirty="0"/>
              <a:t>Billboard Hot 100 - Full History Dataset</a:t>
            </a:r>
          </a:p>
        </p:txBody>
      </p:sp>
      <p:cxnSp>
        <p:nvCxnSpPr>
          <p:cNvPr id="101" name="Straight Arrow Connector 100">
            <a:extLst>
              <a:ext uri="{FF2B5EF4-FFF2-40B4-BE49-F238E27FC236}">
                <a16:creationId xmlns:a16="http://schemas.microsoft.com/office/drawing/2014/main" id="{C6C2183D-4E44-CB79-7F0A-E8C519B2A61B}"/>
              </a:ext>
            </a:extLst>
          </p:cNvPr>
          <p:cNvCxnSpPr>
            <a:cxnSpLocks/>
            <a:stCxn id="37" idx="3"/>
            <a:endCxn id="69" idx="1"/>
          </p:cNvCxnSpPr>
          <p:nvPr/>
        </p:nvCxnSpPr>
        <p:spPr>
          <a:xfrm>
            <a:off x="3146613" y="2288892"/>
            <a:ext cx="924407" cy="11878"/>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348;p35">
            <a:extLst>
              <a:ext uri="{FF2B5EF4-FFF2-40B4-BE49-F238E27FC236}">
                <a16:creationId xmlns:a16="http://schemas.microsoft.com/office/drawing/2014/main" id="{8AF05F26-16B8-02A3-6E31-50E0069B2B17}"/>
              </a:ext>
            </a:extLst>
          </p:cNvPr>
          <p:cNvSpPr txBox="1">
            <a:spLocks/>
          </p:cNvSpPr>
          <p:nvPr/>
        </p:nvSpPr>
        <p:spPr>
          <a:xfrm>
            <a:off x="4625817" y="2097453"/>
            <a:ext cx="2268043"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billboard-hot-100-tracks.csv</a:t>
            </a:r>
          </a:p>
        </p:txBody>
      </p:sp>
      <p:pic>
        <p:nvPicPr>
          <p:cNvPr id="10" name="Picture 9" descr="A picture containing text, clipart&#10;&#10;Description automatically generated">
            <a:extLst>
              <a:ext uri="{FF2B5EF4-FFF2-40B4-BE49-F238E27FC236}">
                <a16:creationId xmlns:a16="http://schemas.microsoft.com/office/drawing/2014/main" id="{F35E8895-E509-A8A1-5CC9-10C9C754BCC2}"/>
              </a:ext>
            </a:extLst>
          </p:cNvPr>
          <p:cNvPicPr>
            <a:picLocks noChangeAspect="1"/>
          </p:cNvPicPr>
          <p:nvPr/>
        </p:nvPicPr>
        <p:blipFill>
          <a:blip r:embed="rId5"/>
          <a:stretch>
            <a:fillRect/>
          </a:stretch>
        </p:blipFill>
        <p:spPr>
          <a:xfrm>
            <a:off x="2210267" y="3727495"/>
            <a:ext cx="3721506" cy="1093192"/>
          </a:xfrm>
          <a:prstGeom prst="rect">
            <a:avLst/>
          </a:prstGeom>
        </p:spPr>
      </p:pic>
    </p:spTree>
    <p:extLst>
      <p:ext uri="{BB962C8B-B14F-4D97-AF65-F5344CB8AC3E}">
        <p14:creationId xmlns:p14="http://schemas.microsoft.com/office/powerpoint/2010/main" val="4226785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Collection Phase</a:t>
            </a:r>
            <a:endParaRPr dirty="0"/>
          </a:p>
        </p:txBody>
      </p:sp>
      <p:pic>
        <p:nvPicPr>
          <p:cNvPr id="37" name="Picture 36" descr="Shape&#10;&#10;Description automatically generated">
            <a:extLst>
              <a:ext uri="{FF2B5EF4-FFF2-40B4-BE49-F238E27FC236}">
                <a16:creationId xmlns:a16="http://schemas.microsoft.com/office/drawing/2014/main" id="{3FCBE26D-BF57-B071-811A-F9C220C3505C}"/>
              </a:ext>
            </a:extLst>
          </p:cNvPr>
          <p:cNvPicPr>
            <a:picLocks noChangeAspect="1"/>
          </p:cNvPicPr>
          <p:nvPr/>
        </p:nvPicPr>
        <p:blipFill>
          <a:blip r:embed="rId3"/>
          <a:stretch>
            <a:fillRect/>
          </a:stretch>
        </p:blipFill>
        <p:spPr>
          <a:xfrm>
            <a:off x="1056142" y="1730740"/>
            <a:ext cx="1205950" cy="1205950"/>
          </a:xfrm>
          <a:prstGeom prst="rect">
            <a:avLst/>
          </a:prstGeom>
        </p:spPr>
      </p:pic>
      <p:pic>
        <p:nvPicPr>
          <p:cNvPr id="69" name="Picture 68" descr="Icon&#10;&#10;Description automatically generated">
            <a:extLst>
              <a:ext uri="{FF2B5EF4-FFF2-40B4-BE49-F238E27FC236}">
                <a16:creationId xmlns:a16="http://schemas.microsoft.com/office/drawing/2014/main" id="{15FCD3C2-8D18-F124-448C-FB4F13927956}"/>
              </a:ext>
            </a:extLst>
          </p:cNvPr>
          <p:cNvPicPr>
            <a:picLocks noChangeAspect="1"/>
          </p:cNvPicPr>
          <p:nvPr/>
        </p:nvPicPr>
        <p:blipFill>
          <a:blip r:embed="rId4"/>
          <a:stretch>
            <a:fillRect/>
          </a:stretch>
        </p:blipFill>
        <p:spPr>
          <a:xfrm>
            <a:off x="3084705" y="2159373"/>
            <a:ext cx="358698" cy="358698"/>
          </a:xfrm>
          <a:prstGeom prst="rect">
            <a:avLst/>
          </a:prstGeom>
        </p:spPr>
      </p:pic>
      <p:sp>
        <p:nvSpPr>
          <p:cNvPr id="79" name="Google Shape;89;p13">
            <a:extLst>
              <a:ext uri="{FF2B5EF4-FFF2-40B4-BE49-F238E27FC236}">
                <a16:creationId xmlns:a16="http://schemas.microsoft.com/office/drawing/2014/main" id="{CBC98A8C-EFD9-7DEA-98DC-74D06A4B23AF}"/>
              </a:ext>
            </a:extLst>
          </p:cNvPr>
          <p:cNvSpPr txBox="1">
            <a:spLocks/>
          </p:cNvSpPr>
          <p:nvPr/>
        </p:nvSpPr>
        <p:spPr>
          <a:xfrm>
            <a:off x="737850" y="2942486"/>
            <a:ext cx="1842534" cy="6500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lgn="ctr">
              <a:buClr>
                <a:schemeClr val="dk1"/>
              </a:buClr>
              <a:buSzPts val="1100"/>
              <a:buFont typeface="Arial"/>
              <a:buNone/>
            </a:pPr>
            <a:r>
              <a:rPr lang="en-US" sz="1600" b="1" dirty="0"/>
              <a:t>5 Millions Genius Lyrics Dataset</a:t>
            </a:r>
          </a:p>
        </p:txBody>
      </p:sp>
      <p:cxnSp>
        <p:nvCxnSpPr>
          <p:cNvPr id="101" name="Straight Arrow Connector 100">
            <a:extLst>
              <a:ext uri="{FF2B5EF4-FFF2-40B4-BE49-F238E27FC236}">
                <a16:creationId xmlns:a16="http://schemas.microsoft.com/office/drawing/2014/main" id="{C6C2183D-4E44-CB79-7F0A-E8C519B2A61B}"/>
              </a:ext>
            </a:extLst>
          </p:cNvPr>
          <p:cNvCxnSpPr>
            <a:cxnSpLocks/>
            <a:stCxn id="37" idx="3"/>
            <a:endCxn id="69" idx="1"/>
          </p:cNvCxnSpPr>
          <p:nvPr/>
        </p:nvCxnSpPr>
        <p:spPr>
          <a:xfrm>
            <a:off x="2262092" y="2333715"/>
            <a:ext cx="822613" cy="5007"/>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348;p35">
            <a:extLst>
              <a:ext uri="{FF2B5EF4-FFF2-40B4-BE49-F238E27FC236}">
                <a16:creationId xmlns:a16="http://schemas.microsoft.com/office/drawing/2014/main" id="{8AF05F26-16B8-02A3-6E31-50E0069B2B17}"/>
              </a:ext>
            </a:extLst>
          </p:cNvPr>
          <p:cNvSpPr txBox="1">
            <a:spLocks/>
          </p:cNvSpPr>
          <p:nvPr/>
        </p:nvSpPr>
        <p:spPr>
          <a:xfrm>
            <a:off x="3639502" y="2135405"/>
            <a:ext cx="2268043"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genius_lyrics.csv</a:t>
            </a:r>
          </a:p>
        </p:txBody>
      </p:sp>
      <p:pic>
        <p:nvPicPr>
          <p:cNvPr id="3" name="Picture 2" descr="Logo&#10;&#10;Description automatically generated">
            <a:extLst>
              <a:ext uri="{FF2B5EF4-FFF2-40B4-BE49-F238E27FC236}">
                <a16:creationId xmlns:a16="http://schemas.microsoft.com/office/drawing/2014/main" id="{9E73E3EE-5214-BC7D-D594-063336DD8BEF}"/>
              </a:ext>
            </a:extLst>
          </p:cNvPr>
          <p:cNvPicPr>
            <a:picLocks noChangeAspect="1"/>
          </p:cNvPicPr>
          <p:nvPr/>
        </p:nvPicPr>
        <p:blipFill>
          <a:blip r:embed="rId5"/>
          <a:stretch>
            <a:fillRect/>
          </a:stretch>
        </p:blipFill>
        <p:spPr>
          <a:xfrm>
            <a:off x="3755100" y="2797252"/>
            <a:ext cx="3082082" cy="2040182"/>
          </a:xfrm>
          <a:prstGeom prst="rect">
            <a:avLst/>
          </a:prstGeom>
        </p:spPr>
      </p:pic>
    </p:spTree>
    <p:extLst>
      <p:ext uri="{BB962C8B-B14F-4D97-AF65-F5344CB8AC3E}">
        <p14:creationId xmlns:p14="http://schemas.microsoft.com/office/powerpoint/2010/main" val="3328848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Collection Phase</a:t>
            </a:r>
            <a:endParaRPr dirty="0"/>
          </a:p>
        </p:txBody>
      </p:sp>
      <p:pic>
        <p:nvPicPr>
          <p:cNvPr id="37" name="Picture 36" descr="Shape&#10;&#10;Description automatically generated">
            <a:extLst>
              <a:ext uri="{FF2B5EF4-FFF2-40B4-BE49-F238E27FC236}">
                <a16:creationId xmlns:a16="http://schemas.microsoft.com/office/drawing/2014/main" id="{3FCBE26D-BF57-B071-811A-F9C220C3505C}"/>
              </a:ext>
            </a:extLst>
          </p:cNvPr>
          <p:cNvPicPr>
            <a:picLocks noChangeAspect="1"/>
          </p:cNvPicPr>
          <p:nvPr/>
        </p:nvPicPr>
        <p:blipFill>
          <a:blip r:embed="rId3"/>
          <a:stretch>
            <a:fillRect/>
          </a:stretch>
        </p:blipFill>
        <p:spPr>
          <a:xfrm>
            <a:off x="1348993" y="1802459"/>
            <a:ext cx="1205950" cy="1205950"/>
          </a:xfrm>
          <a:prstGeom prst="rect">
            <a:avLst/>
          </a:prstGeom>
        </p:spPr>
      </p:pic>
      <p:pic>
        <p:nvPicPr>
          <p:cNvPr id="69" name="Picture 68" descr="Icon&#10;&#10;Description automatically generated">
            <a:extLst>
              <a:ext uri="{FF2B5EF4-FFF2-40B4-BE49-F238E27FC236}">
                <a16:creationId xmlns:a16="http://schemas.microsoft.com/office/drawing/2014/main" id="{15FCD3C2-8D18-F124-448C-FB4F13927956}"/>
              </a:ext>
            </a:extLst>
          </p:cNvPr>
          <p:cNvPicPr>
            <a:picLocks noChangeAspect="1"/>
          </p:cNvPicPr>
          <p:nvPr/>
        </p:nvPicPr>
        <p:blipFill>
          <a:blip r:embed="rId4"/>
          <a:stretch>
            <a:fillRect/>
          </a:stretch>
        </p:blipFill>
        <p:spPr>
          <a:xfrm>
            <a:off x="3479350" y="2226085"/>
            <a:ext cx="358698" cy="358698"/>
          </a:xfrm>
          <a:prstGeom prst="rect">
            <a:avLst/>
          </a:prstGeom>
        </p:spPr>
      </p:pic>
      <p:sp>
        <p:nvSpPr>
          <p:cNvPr id="79" name="Google Shape;89;p13">
            <a:extLst>
              <a:ext uri="{FF2B5EF4-FFF2-40B4-BE49-F238E27FC236}">
                <a16:creationId xmlns:a16="http://schemas.microsoft.com/office/drawing/2014/main" id="{CBC98A8C-EFD9-7DEA-98DC-74D06A4B23AF}"/>
              </a:ext>
            </a:extLst>
          </p:cNvPr>
          <p:cNvSpPr txBox="1">
            <a:spLocks/>
          </p:cNvSpPr>
          <p:nvPr/>
        </p:nvSpPr>
        <p:spPr>
          <a:xfrm>
            <a:off x="1030701" y="3014205"/>
            <a:ext cx="1842534" cy="6500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lgn="ctr">
              <a:buClr>
                <a:schemeClr val="dk1"/>
              </a:buClr>
              <a:buSzPts val="1100"/>
              <a:buFont typeface="Arial"/>
              <a:buNone/>
            </a:pPr>
            <a:r>
              <a:rPr lang="en-US" sz="1600" b="1" dirty="0"/>
              <a:t>The Influence of Music, Spotify and AllMusic Data</a:t>
            </a:r>
          </a:p>
        </p:txBody>
      </p:sp>
      <p:cxnSp>
        <p:nvCxnSpPr>
          <p:cNvPr id="101" name="Straight Arrow Connector 100">
            <a:extLst>
              <a:ext uri="{FF2B5EF4-FFF2-40B4-BE49-F238E27FC236}">
                <a16:creationId xmlns:a16="http://schemas.microsoft.com/office/drawing/2014/main" id="{C6C2183D-4E44-CB79-7F0A-E8C519B2A61B}"/>
              </a:ext>
            </a:extLst>
          </p:cNvPr>
          <p:cNvCxnSpPr>
            <a:cxnSpLocks/>
            <a:stCxn id="37" idx="3"/>
            <a:endCxn id="69" idx="1"/>
          </p:cNvCxnSpPr>
          <p:nvPr/>
        </p:nvCxnSpPr>
        <p:spPr>
          <a:xfrm>
            <a:off x="2554943" y="2405434"/>
            <a:ext cx="924407" cy="0"/>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348;p35">
            <a:extLst>
              <a:ext uri="{FF2B5EF4-FFF2-40B4-BE49-F238E27FC236}">
                <a16:creationId xmlns:a16="http://schemas.microsoft.com/office/drawing/2014/main" id="{8AF05F26-16B8-02A3-6E31-50E0069B2B17}"/>
              </a:ext>
            </a:extLst>
          </p:cNvPr>
          <p:cNvSpPr txBox="1">
            <a:spLocks/>
          </p:cNvSpPr>
          <p:nvPr/>
        </p:nvSpPr>
        <p:spPr>
          <a:xfrm>
            <a:off x="4034147" y="2202117"/>
            <a:ext cx="2268043"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influence_data.csv</a:t>
            </a:r>
          </a:p>
        </p:txBody>
      </p:sp>
      <p:pic>
        <p:nvPicPr>
          <p:cNvPr id="5" name="Picture 4" descr="Logo&#10;&#10;Description automatically generated">
            <a:extLst>
              <a:ext uri="{FF2B5EF4-FFF2-40B4-BE49-F238E27FC236}">
                <a16:creationId xmlns:a16="http://schemas.microsoft.com/office/drawing/2014/main" id="{D518765E-985F-C2B0-B135-9ED5BED0178C}"/>
              </a:ext>
            </a:extLst>
          </p:cNvPr>
          <p:cNvPicPr>
            <a:picLocks noChangeAspect="1"/>
          </p:cNvPicPr>
          <p:nvPr/>
        </p:nvPicPr>
        <p:blipFill>
          <a:blip r:embed="rId5"/>
          <a:stretch>
            <a:fillRect/>
          </a:stretch>
        </p:blipFill>
        <p:spPr>
          <a:xfrm>
            <a:off x="3535944" y="4041574"/>
            <a:ext cx="2839325" cy="870726"/>
          </a:xfrm>
          <a:prstGeom prst="rect">
            <a:avLst/>
          </a:prstGeom>
        </p:spPr>
      </p:pic>
      <p:pic>
        <p:nvPicPr>
          <p:cNvPr id="11" name="Picture 10" descr="Logo&#10;&#10;Description automatically generated">
            <a:extLst>
              <a:ext uri="{FF2B5EF4-FFF2-40B4-BE49-F238E27FC236}">
                <a16:creationId xmlns:a16="http://schemas.microsoft.com/office/drawing/2014/main" id="{71036FFB-5897-BBE3-3FAD-4595B893C484}"/>
              </a:ext>
            </a:extLst>
          </p:cNvPr>
          <p:cNvPicPr>
            <a:picLocks noChangeAspect="1"/>
          </p:cNvPicPr>
          <p:nvPr/>
        </p:nvPicPr>
        <p:blipFill>
          <a:blip r:embed="rId6"/>
          <a:stretch>
            <a:fillRect/>
          </a:stretch>
        </p:blipFill>
        <p:spPr>
          <a:xfrm>
            <a:off x="3535944" y="3105714"/>
            <a:ext cx="2480627" cy="744608"/>
          </a:xfrm>
          <a:prstGeom prst="rect">
            <a:avLst/>
          </a:prstGeom>
        </p:spPr>
      </p:pic>
    </p:spTree>
    <p:extLst>
      <p:ext uri="{BB962C8B-B14F-4D97-AF65-F5344CB8AC3E}">
        <p14:creationId xmlns:p14="http://schemas.microsoft.com/office/powerpoint/2010/main" val="3993881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Collection Phase</a:t>
            </a:r>
            <a:endParaRPr dirty="0"/>
          </a:p>
        </p:txBody>
      </p:sp>
      <p:pic>
        <p:nvPicPr>
          <p:cNvPr id="37" name="Picture 36" descr="Shape&#10;&#10;Description automatically generated">
            <a:extLst>
              <a:ext uri="{FF2B5EF4-FFF2-40B4-BE49-F238E27FC236}">
                <a16:creationId xmlns:a16="http://schemas.microsoft.com/office/drawing/2014/main" id="{3FCBE26D-BF57-B071-811A-F9C220C3505C}"/>
              </a:ext>
            </a:extLst>
          </p:cNvPr>
          <p:cNvPicPr>
            <a:picLocks noChangeAspect="1"/>
          </p:cNvPicPr>
          <p:nvPr/>
        </p:nvPicPr>
        <p:blipFill>
          <a:blip r:embed="rId3"/>
          <a:stretch>
            <a:fillRect/>
          </a:stretch>
        </p:blipFill>
        <p:spPr>
          <a:xfrm>
            <a:off x="1056142" y="1730740"/>
            <a:ext cx="1205950" cy="1205950"/>
          </a:xfrm>
          <a:prstGeom prst="rect">
            <a:avLst/>
          </a:prstGeom>
        </p:spPr>
      </p:pic>
      <p:pic>
        <p:nvPicPr>
          <p:cNvPr id="69" name="Picture 68" descr="Icon&#10;&#10;Description automatically generated">
            <a:extLst>
              <a:ext uri="{FF2B5EF4-FFF2-40B4-BE49-F238E27FC236}">
                <a16:creationId xmlns:a16="http://schemas.microsoft.com/office/drawing/2014/main" id="{15FCD3C2-8D18-F124-448C-FB4F13927956}"/>
              </a:ext>
            </a:extLst>
          </p:cNvPr>
          <p:cNvPicPr>
            <a:picLocks noChangeAspect="1"/>
          </p:cNvPicPr>
          <p:nvPr/>
        </p:nvPicPr>
        <p:blipFill>
          <a:blip r:embed="rId4"/>
          <a:stretch>
            <a:fillRect/>
          </a:stretch>
        </p:blipFill>
        <p:spPr>
          <a:xfrm>
            <a:off x="3084705" y="2159373"/>
            <a:ext cx="358698" cy="358698"/>
          </a:xfrm>
          <a:prstGeom prst="rect">
            <a:avLst/>
          </a:prstGeom>
        </p:spPr>
      </p:pic>
      <p:sp>
        <p:nvSpPr>
          <p:cNvPr id="79" name="Google Shape;89;p13">
            <a:extLst>
              <a:ext uri="{FF2B5EF4-FFF2-40B4-BE49-F238E27FC236}">
                <a16:creationId xmlns:a16="http://schemas.microsoft.com/office/drawing/2014/main" id="{CBC98A8C-EFD9-7DEA-98DC-74D06A4B23AF}"/>
              </a:ext>
            </a:extLst>
          </p:cNvPr>
          <p:cNvSpPr txBox="1">
            <a:spLocks/>
          </p:cNvSpPr>
          <p:nvPr/>
        </p:nvSpPr>
        <p:spPr>
          <a:xfrm>
            <a:off x="737850" y="2942486"/>
            <a:ext cx="1842534" cy="6500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lgn="ctr">
              <a:buClr>
                <a:schemeClr val="dk1"/>
              </a:buClr>
              <a:buSzPts val="1100"/>
              <a:buFont typeface="Arial"/>
              <a:buNone/>
            </a:pPr>
            <a:r>
              <a:rPr lang="en-US" sz="1600" b="1" dirty="0"/>
              <a:t>Record Labels - All Universal Music Group Artists</a:t>
            </a:r>
          </a:p>
        </p:txBody>
      </p:sp>
      <p:cxnSp>
        <p:nvCxnSpPr>
          <p:cNvPr id="101" name="Straight Arrow Connector 100">
            <a:extLst>
              <a:ext uri="{FF2B5EF4-FFF2-40B4-BE49-F238E27FC236}">
                <a16:creationId xmlns:a16="http://schemas.microsoft.com/office/drawing/2014/main" id="{C6C2183D-4E44-CB79-7F0A-E8C519B2A61B}"/>
              </a:ext>
            </a:extLst>
          </p:cNvPr>
          <p:cNvCxnSpPr>
            <a:cxnSpLocks/>
            <a:stCxn id="37" idx="3"/>
            <a:endCxn id="69" idx="1"/>
          </p:cNvCxnSpPr>
          <p:nvPr/>
        </p:nvCxnSpPr>
        <p:spPr>
          <a:xfrm>
            <a:off x="2262092" y="2333715"/>
            <a:ext cx="822613" cy="5007"/>
          </a:xfrm>
          <a:prstGeom prst="straightConnector1">
            <a:avLst/>
          </a:prstGeom>
          <a:ln w="19050">
            <a:solidFill>
              <a:schemeClr val="accent4">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348;p35">
            <a:extLst>
              <a:ext uri="{FF2B5EF4-FFF2-40B4-BE49-F238E27FC236}">
                <a16:creationId xmlns:a16="http://schemas.microsoft.com/office/drawing/2014/main" id="{8AF05F26-16B8-02A3-6E31-50E0069B2B17}"/>
              </a:ext>
            </a:extLst>
          </p:cNvPr>
          <p:cNvSpPr txBox="1">
            <a:spLocks/>
          </p:cNvSpPr>
          <p:nvPr/>
        </p:nvSpPr>
        <p:spPr>
          <a:xfrm>
            <a:off x="3639502" y="2135405"/>
            <a:ext cx="2268043" cy="335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1pPr>
            <a:lvl2pPr marL="914400" marR="0" lvl="1"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2pPr>
            <a:lvl3pPr marL="1371600" marR="0" lvl="2"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3pPr>
            <a:lvl4pPr marL="1828800" marR="0" lvl="3"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4pPr>
            <a:lvl5pPr marL="2286000" marR="0" lvl="4"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5pPr>
            <a:lvl6pPr marL="2743200" marR="0" lvl="5"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6pPr>
            <a:lvl7pPr marL="3200400" marR="0" lvl="6"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7pPr>
            <a:lvl8pPr marL="3657600" marR="0" lvl="7"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8pPr>
            <a:lvl9pPr marL="4114800" marR="0" lvl="8" indent="-355600" algn="l" rtl="0">
              <a:lnSpc>
                <a:spcPct val="100000"/>
              </a:lnSpc>
              <a:spcBef>
                <a:spcPts val="0"/>
              </a:spcBef>
              <a:spcAft>
                <a:spcPts val="0"/>
              </a:spcAft>
              <a:buClr>
                <a:schemeClr val="accent4"/>
              </a:buClr>
              <a:buSzPts val="2000"/>
              <a:buFont typeface="Lato Light"/>
              <a:buChar char="◦"/>
              <a:defRPr sz="2000" b="0" i="0" u="none" strike="noStrike" cap="none">
                <a:solidFill>
                  <a:schemeClr val="dk1"/>
                </a:solidFill>
                <a:latin typeface="Lato Light"/>
                <a:ea typeface="Lato Light"/>
                <a:cs typeface="Lato Light"/>
                <a:sym typeface="Lato Light"/>
              </a:defRPr>
            </a:lvl9pPr>
          </a:lstStyle>
          <a:p>
            <a:pPr marL="0" indent="0">
              <a:buFont typeface="Lato Light"/>
              <a:buNone/>
            </a:pPr>
            <a:r>
              <a:rPr lang="it-IT" sz="1400" i="1" dirty="0"/>
              <a:t>record_labels.csv</a:t>
            </a:r>
          </a:p>
        </p:txBody>
      </p:sp>
      <p:pic>
        <p:nvPicPr>
          <p:cNvPr id="4" name="Picture 3">
            <a:extLst>
              <a:ext uri="{FF2B5EF4-FFF2-40B4-BE49-F238E27FC236}">
                <a16:creationId xmlns:a16="http://schemas.microsoft.com/office/drawing/2014/main" id="{01024CC4-5C28-136D-7A2A-F88076775559}"/>
              </a:ext>
            </a:extLst>
          </p:cNvPr>
          <p:cNvPicPr>
            <a:picLocks noChangeAspect="1"/>
          </p:cNvPicPr>
          <p:nvPr/>
        </p:nvPicPr>
        <p:blipFill>
          <a:blip r:embed="rId5"/>
          <a:stretch>
            <a:fillRect/>
          </a:stretch>
        </p:blipFill>
        <p:spPr>
          <a:xfrm>
            <a:off x="3084705" y="2936690"/>
            <a:ext cx="3901339" cy="1447762"/>
          </a:xfrm>
          <a:prstGeom prst="rect">
            <a:avLst/>
          </a:prstGeom>
        </p:spPr>
      </p:pic>
    </p:spTree>
    <p:extLst>
      <p:ext uri="{BB962C8B-B14F-4D97-AF65-F5344CB8AC3E}">
        <p14:creationId xmlns:p14="http://schemas.microsoft.com/office/powerpoint/2010/main" val="2811532729"/>
      </p:ext>
    </p:extLst>
  </p:cSld>
  <p:clrMapOvr>
    <a:masterClrMapping/>
  </p:clrMapOvr>
</p:sld>
</file>

<file path=ppt/theme/theme1.xml><?xml version="1.0" encoding="utf-8"?>
<a:theme xmlns:a="http://schemas.openxmlformats.org/drawingml/2006/main" name="Silvia template">
  <a:themeElements>
    <a:clrScheme name="Custom 347">
      <a:dk1>
        <a:srgbClr val="222222"/>
      </a:dk1>
      <a:lt1>
        <a:srgbClr val="FFFFFF"/>
      </a:lt1>
      <a:dk2>
        <a:srgbClr val="111111"/>
      </a:dk2>
      <a:lt2>
        <a:srgbClr val="E7E4DF"/>
      </a:lt2>
      <a:accent1>
        <a:srgbClr val="F20122"/>
      </a:accent1>
      <a:accent2>
        <a:srgbClr val="CA0000"/>
      </a:accent2>
      <a:accent3>
        <a:srgbClr val="FF6A00"/>
      </a:accent3>
      <a:accent4>
        <a:srgbClr val="FF9F00"/>
      </a:accent4>
      <a:accent5>
        <a:srgbClr val="999999"/>
      </a:accent5>
      <a:accent6>
        <a:srgbClr val="D9D9D9"/>
      </a:accent6>
      <a:hlink>
        <a:srgbClr val="F201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6150</TotalTime>
  <Words>7432</Words>
  <Application>Microsoft Office PowerPoint</Application>
  <PresentationFormat>On-screen Show (16:9)</PresentationFormat>
  <Paragraphs>547</Paragraphs>
  <Slides>58</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Cambria Math</vt:lpstr>
      <vt:lpstr>Calibri</vt:lpstr>
      <vt:lpstr>Lato Light</vt:lpstr>
      <vt:lpstr>Wingdings</vt:lpstr>
      <vt:lpstr>Lato Black</vt:lpstr>
      <vt:lpstr>Symbol</vt:lpstr>
      <vt:lpstr>Lato</vt:lpstr>
      <vt:lpstr>Silvia template</vt:lpstr>
      <vt:lpstr>Information Integration  </vt:lpstr>
      <vt:lpstr>Main Phases</vt:lpstr>
      <vt:lpstr>Phase 1. Data Gathering</vt:lpstr>
      <vt:lpstr>Domain of Interest</vt:lpstr>
      <vt:lpstr>Data Collection Phase</vt:lpstr>
      <vt:lpstr>Data Collection Phase</vt:lpstr>
      <vt:lpstr>Data Collection Phase</vt:lpstr>
      <vt:lpstr>Data Collection Phase</vt:lpstr>
      <vt:lpstr>Data Collection Phase</vt:lpstr>
      <vt:lpstr>Data Collection Phase</vt:lpstr>
      <vt:lpstr>7 Datasets</vt:lpstr>
      <vt:lpstr>Tasks definition</vt:lpstr>
      <vt:lpstr>Problems of the Data</vt:lpstr>
      <vt:lpstr>Problems of the Data (2)</vt:lpstr>
      <vt:lpstr>Phase 2. Modeling</vt:lpstr>
      <vt:lpstr>Information Integration System</vt:lpstr>
      <vt:lpstr>Source Schema</vt:lpstr>
      <vt:lpstr>Source Schema (2)</vt:lpstr>
      <vt:lpstr>Source Schema (3)</vt:lpstr>
      <vt:lpstr>Global Schema</vt:lpstr>
      <vt:lpstr>Global Schema (2)</vt:lpstr>
      <vt:lpstr>Global Schema (3)</vt:lpstr>
      <vt:lpstr>Global Schema (4)</vt:lpstr>
      <vt:lpstr>Conjunctive GAV Mapping</vt:lpstr>
      <vt:lpstr>Conjunctive GAV Mapping (2)</vt:lpstr>
      <vt:lpstr>Conjunctive GAV Mapping (3)</vt:lpstr>
      <vt:lpstr>Conjunctive GAV Mapping (4)</vt:lpstr>
      <vt:lpstr>Conjunctive GAV Mapping (5)</vt:lpstr>
      <vt:lpstr>Conjunctive GAV Mapping (6)</vt:lpstr>
      <vt:lpstr>Conjunctive GAV Mapping (7)</vt:lpstr>
      <vt:lpstr>The Query Answering Problem</vt:lpstr>
      <vt:lpstr>Phase 3. Implementation</vt:lpstr>
      <vt:lpstr>Data Integration Tool: Talend</vt:lpstr>
      <vt:lpstr>Artists</vt:lpstr>
      <vt:lpstr>Songs</vt:lpstr>
      <vt:lpstr>Songs - tMap</vt:lpstr>
      <vt:lpstr>Albums</vt:lpstr>
      <vt:lpstr>Albums - tMap</vt:lpstr>
      <vt:lpstr>Genres</vt:lpstr>
      <vt:lpstr>doesGenre</vt:lpstr>
      <vt:lpstr>BillboardHot100Song</vt:lpstr>
      <vt:lpstr>hasLyrics</vt:lpstr>
      <vt:lpstr>hasInfluenced</vt:lpstr>
      <vt:lpstr>isSongOf – isAlbumOf – isSongInAlbum</vt:lpstr>
      <vt:lpstr>Label – Group - isLabelInGroup</vt:lpstr>
      <vt:lpstr>Query 1 - FOL</vt:lpstr>
      <vt:lpstr>Query 1 - SQL</vt:lpstr>
      <vt:lpstr>Query 2 - FOL</vt:lpstr>
      <vt:lpstr>Query 2 - SQL</vt:lpstr>
      <vt:lpstr>Query 3 - FOL</vt:lpstr>
      <vt:lpstr>Query 3 - SQL</vt:lpstr>
      <vt:lpstr>Query 4 - FOL</vt:lpstr>
      <vt:lpstr>Query 4 - SQL</vt:lpstr>
      <vt:lpstr>Query 5 - FOL</vt:lpstr>
      <vt:lpstr>Query 5 - SQL</vt:lpstr>
      <vt:lpstr>Query 6 - FOL</vt:lpstr>
      <vt:lpstr>Query 6 - SQL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Integration  </dc:title>
  <cp:lastModifiedBy>Valentina Sisti</cp:lastModifiedBy>
  <cp:revision>34</cp:revision>
  <dcterms:modified xsi:type="dcterms:W3CDTF">2023-06-20T10:29:44Z</dcterms:modified>
</cp:coreProperties>
</file>